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0" r:id="rId3"/>
    <p:sldId id="261" r:id="rId4"/>
    <p:sldId id="262" r:id="rId5"/>
    <p:sldId id="263" r:id="rId6"/>
    <p:sldId id="264" r:id="rId7"/>
    <p:sldId id="265" r:id="rId8"/>
    <p:sldId id="266" r:id="rId9"/>
    <p:sldId id="267" r:id="rId10"/>
    <p:sldId id="268" r:id="rId11"/>
    <p:sldId id="271" r:id="rId12"/>
    <p:sldId id="269" r:id="rId13"/>
    <p:sldId id="270" r:id="rId1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97" d="100"/>
          <a:sy n="97" d="100"/>
        </p:scale>
        <p:origin x="-71" y="-33"/>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09.01.2020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09.01.2020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09.01.2020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09.01.2020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09.01.2020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Пользовательский макет">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09.01.2020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Пользовательский макет">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09.01.2020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09.01.2020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09.01.2020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09.01.2020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09.01.2020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09.01.2020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09.01.2020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5" cstate="print">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09.01.2020</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60" r:id="rId2"/>
    <p:sldLayoutId id="2147483661"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hyperlink" Target="http://elenaranko.ucoz.ru/" TargetMode="Externa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hyperlink" Target="http://cs10561.vkontakte.ru/u111299510/-5/x_70c5f3cb.jpg" TargetMode="External"/><Relationship Id="rId2" Type="http://schemas.openxmlformats.org/officeDocument/2006/relationships/hyperlink" Target="http://s3.uploads.ru/BdO9t.png" TargetMode="External"/><Relationship Id="rId1" Type="http://schemas.openxmlformats.org/officeDocument/2006/relationships/slideLayout" Target="../slideLayouts/slideLayout4.xml"/><Relationship Id="rId6" Type="http://schemas.openxmlformats.org/officeDocument/2006/relationships/hyperlink" Target="http://lenagold.narod.ru/fon/clipart/s/svit/svitolk21.png" TargetMode="External"/><Relationship Id="rId5" Type="http://schemas.openxmlformats.org/officeDocument/2006/relationships/hyperlink" Target="http://s1.pic4you.ru/allimage/y2012/10-26/12216/2601840.png" TargetMode="External"/><Relationship Id="rId4" Type="http://schemas.openxmlformats.org/officeDocument/2006/relationships/hyperlink" Target="http://img-fotki.yandex.ru/get/6434/136487634.a39/0_d5931_5c31a0b1_XL.png"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txBox="1">
            <a:spLocks/>
          </p:cNvSpPr>
          <p:nvPr/>
        </p:nvSpPr>
        <p:spPr>
          <a:xfrm>
            <a:off x="1115616" y="404664"/>
            <a:ext cx="7272808" cy="2876330"/>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ru-RU" sz="4000" b="1" i="0" u="none" strike="noStrike" kern="1200" cap="none" spc="0" normalizeH="0" baseline="0" noProof="0" dirty="0" smtClean="0">
                <a:ln>
                  <a:noFill/>
                </a:ln>
                <a:solidFill>
                  <a:schemeClr val="accent2">
                    <a:lumMod val="75000"/>
                  </a:schemeClr>
                </a:solidFill>
                <a:effectLst/>
                <a:uLnTx/>
                <a:uFillTx/>
                <a:latin typeface="+mn-lt"/>
                <a:ea typeface="+mj-ea"/>
                <a:cs typeface="+mj-cs"/>
              </a:rPr>
              <a:t>Написание сочинения-рассуждения на ЕГЭ по русскому языку </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ru-RU" sz="4000" b="1" i="0" u="none" strike="noStrike" kern="1200" cap="none" spc="0" normalizeH="0" baseline="0" noProof="0" dirty="0" smtClean="0">
                <a:ln>
                  <a:noFill/>
                </a:ln>
                <a:solidFill>
                  <a:schemeClr val="accent2">
                    <a:lumMod val="75000"/>
                  </a:schemeClr>
                </a:solidFill>
                <a:effectLst/>
                <a:uLnTx/>
                <a:uFillTx/>
                <a:latin typeface="+mn-lt"/>
                <a:ea typeface="+mj-ea"/>
                <a:cs typeface="+mj-cs"/>
              </a:rPr>
              <a:t>с </a:t>
            </a:r>
            <a:r>
              <a:rPr lang="ru-RU" sz="4000" b="1" dirty="0" smtClean="0">
                <a:solidFill>
                  <a:schemeClr val="accent2">
                    <a:lumMod val="75000"/>
                  </a:schemeClr>
                </a:solidFill>
                <a:ea typeface="+mj-ea"/>
                <a:cs typeface="+mj-cs"/>
              </a:rPr>
              <a:t>помощью </a:t>
            </a:r>
            <a:r>
              <a:rPr kumimoji="0" lang="ru-RU" sz="4000" b="1" i="0" u="none" strike="noStrike" kern="1200" cap="none" spc="0" normalizeH="0" baseline="0" noProof="0" dirty="0" smtClean="0">
                <a:ln>
                  <a:noFill/>
                </a:ln>
                <a:solidFill>
                  <a:schemeClr val="accent2">
                    <a:lumMod val="75000"/>
                  </a:schemeClr>
                </a:solidFill>
                <a:effectLst/>
                <a:uLnTx/>
                <a:uFillTx/>
                <a:latin typeface="+mn-lt"/>
                <a:ea typeface="+mj-ea"/>
                <a:cs typeface="+mj-cs"/>
              </a:rPr>
              <a:t>шаблона</a:t>
            </a:r>
          </a:p>
        </p:txBody>
      </p:sp>
      <p:sp>
        <p:nvSpPr>
          <p:cNvPr id="5" name="Подзаголовок 2"/>
          <p:cNvSpPr>
            <a:spLocks noGrp="1"/>
          </p:cNvSpPr>
          <p:nvPr>
            <p:ph type="subTitle" idx="1"/>
          </p:nvPr>
        </p:nvSpPr>
        <p:spPr>
          <a:xfrm>
            <a:off x="3563888" y="3140968"/>
            <a:ext cx="5112568" cy="2190918"/>
          </a:xfrm>
        </p:spPr>
        <p:txBody>
          <a:bodyPr>
            <a:noAutofit/>
          </a:bodyPr>
          <a:lstStyle/>
          <a:p>
            <a:pPr>
              <a:spcBef>
                <a:spcPts val="0"/>
              </a:spcBef>
            </a:pPr>
            <a:r>
              <a:rPr lang="ru-RU" sz="2400" dirty="0">
                <a:solidFill>
                  <a:schemeClr val="tx1"/>
                </a:solidFill>
                <a:latin typeface="Times New Roman" pitchFamily="18" charset="0"/>
                <a:cs typeface="Times New Roman" pitchFamily="18" charset="0"/>
              </a:rPr>
              <a:t>Автор: Хакимова Элла Николаевна, </a:t>
            </a:r>
          </a:p>
          <a:p>
            <a:pPr>
              <a:spcBef>
                <a:spcPts val="0"/>
              </a:spcBef>
            </a:pPr>
            <a:r>
              <a:rPr lang="ru-RU" sz="2400" dirty="0">
                <a:solidFill>
                  <a:schemeClr val="tx1"/>
                </a:solidFill>
                <a:latin typeface="Times New Roman" pitchFamily="18" charset="0"/>
                <a:cs typeface="Times New Roman" pitchFamily="18" charset="0"/>
              </a:rPr>
              <a:t>учитель русского языка и литературы </a:t>
            </a:r>
          </a:p>
          <a:p>
            <a:pPr>
              <a:spcBef>
                <a:spcPts val="0"/>
              </a:spcBef>
            </a:pPr>
            <a:r>
              <a:rPr lang="ru-RU" sz="2400" dirty="0">
                <a:solidFill>
                  <a:schemeClr val="tx1"/>
                </a:solidFill>
                <a:latin typeface="Times New Roman" pitchFamily="18" charset="0"/>
                <a:cs typeface="Times New Roman" pitchFamily="18" charset="0"/>
              </a:rPr>
              <a:t>МКОУ СОШ №2 с. Дур-Дур Дигорского района РСО-Алания</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4000" b="1" dirty="0" smtClean="0">
                <a:latin typeface="+mn-lt"/>
              </a:rPr>
              <a:t>5. ДЕЛАЕМ ВЫВОД</a:t>
            </a:r>
            <a:endParaRPr lang="ru-RU" sz="4000" b="1" dirty="0">
              <a:latin typeface="+mn-lt"/>
            </a:endParaRPr>
          </a:p>
        </p:txBody>
      </p:sp>
      <p:sp>
        <p:nvSpPr>
          <p:cNvPr id="3" name="Содержимое 2"/>
          <p:cNvSpPr>
            <a:spLocks noGrp="1"/>
          </p:cNvSpPr>
          <p:nvPr>
            <p:ph idx="1"/>
          </p:nvPr>
        </p:nvSpPr>
        <p:spPr/>
        <p:txBody>
          <a:bodyPr/>
          <a:lstStyle/>
          <a:p>
            <a:r>
              <a:rPr lang="ru-RU" dirty="0" smtClean="0"/>
              <a:t>1) В заключение всего вышесказанного хотелось бы еще раз отметить … (</a:t>
            </a:r>
            <a:r>
              <a:rPr lang="ru-RU" i="1" dirty="0" smtClean="0"/>
              <a:t>Логический вывод по данной проблеме</a:t>
            </a:r>
            <a:r>
              <a:rPr lang="ru-RU" dirty="0" smtClean="0"/>
              <a:t>)</a:t>
            </a:r>
          </a:p>
          <a:p>
            <a:r>
              <a:rPr lang="ru-RU" dirty="0" smtClean="0"/>
              <a:t>2) Итак, все вышесказанное позволяет сделать следующий вывод … (</a:t>
            </a:r>
            <a:r>
              <a:rPr lang="ru-RU" i="1" dirty="0" smtClean="0"/>
              <a:t>Логический вывод по данной проблеме)</a:t>
            </a:r>
            <a:endParaRPr lang="ru-RU" dirty="0" smtClean="0"/>
          </a:p>
          <a:p>
            <a:endParaRPr lang="ru-RU"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p:txBody>
          <a:bodyPr>
            <a:normAutofit/>
          </a:bodyPr>
          <a:lstStyle/>
          <a:p>
            <a:pPr algn="ctr"/>
            <a:r>
              <a:rPr lang="ru-RU" sz="4400" dirty="0" smtClean="0">
                <a:solidFill>
                  <a:srgbClr val="FF0000"/>
                </a:solidFill>
              </a:rPr>
              <a:t>Удачи на экзамене!</a:t>
            </a:r>
            <a:endParaRPr lang="ru-RU" sz="4400" dirty="0">
              <a:solidFill>
                <a:srgbClr val="FF0000"/>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latin typeface="+mn-lt"/>
              </a:rPr>
              <a:t>Источник шаблона</a:t>
            </a:r>
            <a:endParaRPr lang="ru-RU" dirty="0">
              <a:latin typeface="+mn-lt"/>
            </a:endParaRPr>
          </a:p>
        </p:txBody>
      </p:sp>
      <p:sp>
        <p:nvSpPr>
          <p:cNvPr id="3" name="Содержимое 2"/>
          <p:cNvSpPr>
            <a:spLocks noGrp="1"/>
          </p:cNvSpPr>
          <p:nvPr>
            <p:ph idx="1"/>
          </p:nvPr>
        </p:nvSpPr>
        <p:spPr/>
        <p:txBody>
          <a:bodyPr/>
          <a:lstStyle/>
          <a:p>
            <a:pPr marL="0" lvl="0" indent="0" algn="ctr" fontAlgn="base">
              <a:spcBef>
                <a:spcPct val="0"/>
              </a:spcBef>
              <a:spcAft>
                <a:spcPct val="0"/>
              </a:spcAft>
              <a:buNone/>
            </a:pPr>
            <a:r>
              <a:rPr lang="ru-RU" sz="2400" i="1" dirty="0" err="1" smtClean="0">
                <a:cs typeface="Arial" pitchFamily="34" charset="0"/>
              </a:rPr>
              <a:t>Ранько</a:t>
            </a:r>
            <a:r>
              <a:rPr lang="ru-RU" sz="2400" i="1" dirty="0" smtClean="0">
                <a:cs typeface="Arial" pitchFamily="34" charset="0"/>
              </a:rPr>
              <a:t> Елена Алексеевна </a:t>
            </a:r>
          </a:p>
          <a:p>
            <a:pPr marL="0" lvl="0" indent="0" algn="ctr" fontAlgn="base">
              <a:spcBef>
                <a:spcPct val="0"/>
              </a:spcBef>
              <a:spcAft>
                <a:spcPct val="0"/>
              </a:spcAft>
              <a:buNone/>
            </a:pPr>
            <a:r>
              <a:rPr lang="ru-RU" sz="2400" i="1" dirty="0" smtClean="0">
                <a:cs typeface="Arial" pitchFamily="34" charset="0"/>
              </a:rPr>
              <a:t>учитель начальных классов  </a:t>
            </a:r>
          </a:p>
          <a:p>
            <a:pPr marL="0" lvl="0" indent="0" algn="ctr" fontAlgn="base">
              <a:spcBef>
                <a:spcPct val="0"/>
              </a:spcBef>
              <a:spcAft>
                <a:spcPct val="0"/>
              </a:spcAft>
              <a:buNone/>
            </a:pPr>
            <a:r>
              <a:rPr lang="ru-RU" sz="2400" i="1" dirty="0" smtClean="0">
                <a:cs typeface="Arial" pitchFamily="34" charset="0"/>
              </a:rPr>
              <a:t>МАОУ лицей №21</a:t>
            </a:r>
          </a:p>
          <a:p>
            <a:pPr marL="0" lvl="0" indent="0" algn="ctr" fontAlgn="base">
              <a:spcBef>
                <a:spcPct val="0"/>
              </a:spcBef>
              <a:spcAft>
                <a:spcPct val="0"/>
              </a:spcAft>
              <a:buNone/>
            </a:pPr>
            <a:r>
              <a:rPr lang="ru-RU" sz="2400" i="1" dirty="0" smtClean="0">
                <a:cs typeface="Arial" pitchFamily="34" charset="0"/>
              </a:rPr>
              <a:t>  г. Иваново</a:t>
            </a:r>
          </a:p>
          <a:p>
            <a:pPr marL="0" lvl="0" indent="0" algn="ctr" fontAlgn="base">
              <a:spcBef>
                <a:spcPct val="0"/>
              </a:spcBef>
              <a:spcAft>
                <a:spcPct val="0"/>
              </a:spcAft>
              <a:buNone/>
            </a:pPr>
            <a:endParaRPr lang="ru-RU" sz="2400" i="1" dirty="0" smtClean="0">
              <a:cs typeface="Arial" pitchFamily="34" charset="0"/>
            </a:endParaRPr>
          </a:p>
          <a:p>
            <a:pPr lvl="0" algn="ctr" fontAlgn="base">
              <a:spcBef>
                <a:spcPct val="0"/>
              </a:spcBef>
              <a:spcAft>
                <a:spcPct val="0"/>
              </a:spcAft>
              <a:buNone/>
            </a:pPr>
            <a:r>
              <a:rPr lang="ru-RU" sz="2400" i="1" dirty="0" smtClean="0">
                <a:cs typeface="Arial" pitchFamily="34" charset="0"/>
              </a:rPr>
              <a:t>Сайт: </a:t>
            </a:r>
            <a:r>
              <a:rPr lang="en-US" sz="2400" i="1" dirty="0" smtClean="0">
                <a:cs typeface="Arial" pitchFamily="34" charset="0"/>
                <a:hlinkClick r:id="rId2"/>
              </a:rPr>
              <a:t>http://elenaranko.ucoz.ru/</a:t>
            </a:r>
            <a:endParaRPr lang="ru-RU" sz="2400" dirty="0" smtClean="0"/>
          </a:p>
          <a:p>
            <a:endParaRPr lang="ru-RU"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lvl="0"/>
            <a:r>
              <a:rPr lang="ru-RU" dirty="0" smtClean="0">
                <a:solidFill>
                  <a:srgbClr val="C00000"/>
                </a:solidFill>
                <a:latin typeface="Times New Roman" pitchFamily="18" charset="0"/>
                <a:cs typeface="Times New Roman" pitchFamily="18" charset="0"/>
              </a:rPr>
              <a:t/>
            </a:r>
            <a:br>
              <a:rPr lang="ru-RU" dirty="0" smtClean="0">
                <a:solidFill>
                  <a:srgbClr val="C00000"/>
                </a:solidFill>
                <a:latin typeface="Times New Roman" pitchFamily="18" charset="0"/>
                <a:cs typeface="Times New Roman" pitchFamily="18" charset="0"/>
              </a:rPr>
            </a:br>
            <a:r>
              <a:rPr lang="ru-RU" dirty="0" smtClean="0">
                <a:latin typeface="Times New Roman" pitchFamily="18" charset="0"/>
                <a:cs typeface="Times New Roman" pitchFamily="18" charset="0"/>
              </a:rPr>
              <a:t>Интернет – ресурсы:</a:t>
            </a:r>
            <a:br>
              <a:rPr lang="ru-RU" dirty="0" smtClean="0">
                <a:latin typeface="Times New Roman" pitchFamily="18" charset="0"/>
                <a:cs typeface="Times New Roman" pitchFamily="18" charset="0"/>
              </a:rPr>
            </a:br>
            <a:endParaRPr lang="ru-RU" dirty="0"/>
          </a:p>
        </p:txBody>
      </p:sp>
      <p:sp>
        <p:nvSpPr>
          <p:cNvPr id="3" name="Содержимое 2"/>
          <p:cNvSpPr>
            <a:spLocks noGrp="1"/>
          </p:cNvSpPr>
          <p:nvPr>
            <p:ph idx="1"/>
          </p:nvPr>
        </p:nvSpPr>
        <p:spPr/>
        <p:txBody>
          <a:bodyPr>
            <a:normAutofit fontScale="62500" lnSpcReduction="20000"/>
          </a:bodyPr>
          <a:lstStyle/>
          <a:p>
            <a:pPr algn="ctr"/>
            <a:r>
              <a:rPr lang="ru-RU" u="sng" dirty="0" smtClean="0">
                <a:hlinkClick r:id="rId2"/>
              </a:rPr>
              <a:t>http://s3.uploads.ru/BdO9t.png </a:t>
            </a:r>
            <a:endParaRPr lang="ru-RU" u="sng" dirty="0" smtClean="0"/>
          </a:p>
          <a:p>
            <a:pPr algn="ctr"/>
            <a:r>
              <a:rPr lang="ru-RU" sz="3600" i="1" dirty="0" smtClean="0"/>
              <a:t>рамка</a:t>
            </a:r>
          </a:p>
          <a:p>
            <a:pPr algn="ctr"/>
            <a:endParaRPr lang="ru-RU" sz="1200" i="1" dirty="0" smtClean="0"/>
          </a:p>
          <a:p>
            <a:pPr algn="ctr"/>
            <a:r>
              <a:rPr lang="en-US" u="sng" dirty="0" smtClean="0">
                <a:hlinkClick r:id="rId3"/>
              </a:rPr>
              <a:t>http</a:t>
            </a:r>
            <a:r>
              <a:rPr lang="ru-RU" u="sng" dirty="0" smtClean="0">
                <a:hlinkClick r:id="rId3"/>
              </a:rPr>
              <a:t>://</a:t>
            </a:r>
            <a:r>
              <a:rPr lang="en-US" u="sng" dirty="0" err="1" smtClean="0">
                <a:hlinkClick r:id="rId3"/>
              </a:rPr>
              <a:t>cs</a:t>
            </a:r>
            <a:r>
              <a:rPr lang="ru-RU" u="sng" dirty="0" smtClean="0">
                <a:hlinkClick r:id="rId3"/>
              </a:rPr>
              <a:t>10561.</a:t>
            </a:r>
            <a:r>
              <a:rPr lang="en-US" u="sng" dirty="0" err="1" smtClean="0">
                <a:hlinkClick r:id="rId3"/>
              </a:rPr>
              <a:t>vkontakte</a:t>
            </a:r>
            <a:r>
              <a:rPr lang="ru-RU" u="sng" dirty="0" smtClean="0">
                <a:hlinkClick r:id="rId3"/>
              </a:rPr>
              <a:t>.</a:t>
            </a:r>
            <a:r>
              <a:rPr lang="en-US" u="sng" dirty="0" err="1" smtClean="0">
                <a:hlinkClick r:id="rId3"/>
              </a:rPr>
              <a:t>ru</a:t>
            </a:r>
            <a:r>
              <a:rPr lang="ru-RU" u="sng" dirty="0" smtClean="0">
                <a:hlinkClick r:id="rId3"/>
              </a:rPr>
              <a:t>/</a:t>
            </a:r>
            <a:r>
              <a:rPr lang="en-US" u="sng" dirty="0" smtClean="0">
                <a:hlinkClick r:id="rId3"/>
              </a:rPr>
              <a:t>u</a:t>
            </a:r>
            <a:r>
              <a:rPr lang="ru-RU" u="sng" dirty="0" smtClean="0">
                <a:hlinkClick r:id="rId3"/>
              </a:rPr>
              <a:t>111299510/-5/</a:t>
            </a:r>
            <a:r>
              <a:rPr lang="en-US" u="sng" dirty="0" smtClean="0">
                <a:hlinkClick r:id="rId3"/>
              </a:rPr>
              <a:t>x</a:t>
            </a:r>
            <a:r>
              <a:rPr lang="ru-RU" u="sng" dirty="0" smtClean="0">
                <a:hlinkClick r:id="rId3"/>
              </a:rPr>
              <a:t>_70</a:t>
            </a:r>
            <a:r>
              <a:rPr lang="en-US" u="sng" dirty="0" smtClean="0">
                <a:hlinkClick r:id="rId3"/>
              </a:rPr>
              <a:t>c</a:t>
            </a:r>
            <a:r>
              <a:rPr lang="ru-RU" u="sng" dirty="0" smtClean="0">
                <a:hlinkClick r:id="rId3"/>
              </a:rPr>
              <a:t>5</a:t>
            </a:r>
            <a:r>
              <a:rPr lang="en-US" u="sng" dirty="0" smtClean="0">
                <a:hlinkClick r:id="rId3"/>
              </a:rPr>
              <a:t>f</a:t>
            </a:r>
            <a:r>
              <a:rPr lang="ru-RU" u="sng" dirty="0" smtClean="0">
                <a:hlinkClick r:id="rId3"/>
              </a:rPr>
              <a:t>3</a:t>
            </a:r>
            <a:r>
              <a:rPr lang="en-US" u="sng" dirty="0" err="1" smtClean="0">
                <a:hlinkClick r:id="rId3"/>
              </a:rPr>
              <a:t>cb</a:t>
            </a:r>
            <a:r>
              <a:rPr lang="ru-RU" u="sng" dirty="0" smtClean="0">
                <a:hlinkClick r:id="rId3"/>
              </a:rPr>
              <a:t>.</a:t>
            </a:r>
            <a:r>
              <a:rPr lang="en-US" u="sng" dirty="0" smtClean="0">
                <a:hlinkClick r:id="rId3"/>
              </a:rPr>
              <a:t>jpg </a:t>
            </a:r>
            <a:endParaRPr lang="ru-RU" u="sng" dirty="0" smtClean="0"/>
          </a:p>
          <a:p>
            <a:pPr algn="ctr"/>
            <a:r>
              <a:rPr lang="ru-RU" sz="3600" i="1" dirty="0" smtClean="0"/>
              <a:t>перо, чернильница</a:t>
            </a:r>
          </a:p>
          <a:p>
            <a:pPr algn="ctr"/>
            <a:endParaRPr lang="ru-RU" sz="1200" i="1" dirty="0" smtClean="0"/>
          </a:p>
          <a:p>
            <a:pPr lvl="0" algn="ctr"/>
            <a:r>
              <a:rPr lang="ru-RU" dirty="0" smtClean="0">
                <a:hlinkClick r:id="rId4"/>
              </a:rPr>
              <a:t>http://img-fotki.yandex.ru/get/6434/136487634.a39/0_d5931_5c31a0b1_XL.png</a:t>
            </a:r>
            <a:r>
              <a:rPr lang="ru-RU" dirty="0" smtClean="0"/>
              <a:t>  </a:t>
            </a:r>
          </a:p>
          <a:p>
            <a:pPr lvl="0" algn="ctr"/>
            <a:r>
              <a:rPr lang="ru-RU" sz="3600" i="1" dirty="0" smtClean="0"/>
              <a:t>книги</a:t>
            </a:r>
          </a:p>
          <a:p>
            <a:pPr algn="ctr"/>
            <a:endParaRPr lang="ru-RU" sz="1200" dirty="0" smtClean="0"/>
          </a:p>
          <a:p>
            <a:pPr algn="ctr"/>
            <a:r>
              <a:rPr lang="ru-RU" dirty="0" smtClean="0">
                <a:hlinkClick r:id="rId5"/>
              </a:rPr>
              <a:t>http://s1.pic4you.ru/allimage/y2012/10-26/12216/2601840.png</a:t>
            </a:r>
            <a:endParaRPr lang="ru-RU" dirty="0" smtClean="0"/>
          </a:p>
          <a:p>
            <a:pPr algn="ctr"/>
            <a:r>
              <a:rPr lang="ru-RU" dirty="0" smtClean="0"/>
              <a:t> </a:t>
            </a:r>
            <a:r>
              <a:rPr lang="ru-RU" sz="3600" i="1" dirty="0" smtClean="0"/>
              <a:t>открытая книга с пером</a:t>
            </a:r>
          </a:p>
          <a:p>
            <a:pPr algn="ctr"/>
            <a:endParaRPr lang="ru-RU" sz="1200" i="1" dirty="0" smtClean="0"/>
          </a:p>
          <a:p>
            <a:pPr algn="ctr"/>
            <a:r>
              <a:rPr lang="ru-RU" dirty="0" smtClean="0">
                <a:hlinkClick r:id="rId6"/>
              </a:rPr>
              <a:t>http://lenagold.narod.ru/fon/clipart/s/svit/svitolk21.png</a:t>
            </a:r>
            <a:endParaRPr lang="ru-RU" dirty="0" smtClean="0"/>
          </a:p>
          <a:p>
            <a:pPr algn="ctr"/>
            <a:r>
              <a:rPr lang="ru-RU" sz="3600" i="1" dirty="0" smtClean="0"/>
              <a:t>свитки</a:t>
            </a:r>
          </a:p>
          <a:p>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latin typeface="+mn-lt"/>
              </a:rPr>
              <a:t/>
            </a:r>
            <a:br>
              <a:rPr lang="ru-RU" b="1" dirty="0" smtClean="0">
                <a:latin typeface="+mn-lt"/>
              </a:rPr>
            </a:br>
            <a:r>
              <a:rPr lang="ru-RU" b="1" dirty="0" smtClean="0">
                <a:latin typeface="+mn-lt"/>
              </a:rPr>
              <a:t>Сочинение на ЕГЭ 2017</a:t>
            </a:r>
            <a:r>
              <a:rPr lang="ru-RU" dirty="0" smtClean="0">
                <a:latin typeface="+mn-lt"/>
              </a:rPr>
              <a:t/>
            </a:r>
            <a:br>
              <a:rPr lang="ru-RU" dirty="0" smtClean="0">
                <a:latin typeface="+mn-lt"/>
              </a:rPr>
            </a:br>
            <a:r>
              <a:rPr lang="ru-RU" b="1" dirty="0" smtClean="0">
                <a:latin typeface="+mn-lt"/>
              </a:rPr>
              <a:t>Часть 2 (задание 25)</a:t>
            </a:r>
            <a:r>
              <a:rPr lang="ru-RU" dirty="0" smtClean="0">
                <a:latin typeface="+mn-lt"/>
              </a:rPr>
              <a:t/>
            </a:r>
            <a:br>
              <a:rPr lang="ru-RU" dirty="0" smtClean="0">
                <a:latin typeface="+mn-lt"/>
              </a:rPr>
            </a:br>
            <a:endParaRPr lang="ru-RU" dirty="0">
              <a:latin typeface="+mn-lt"/>
            </a:endParaRPr>
          </a:p>
        </p:txBody>
      </p:sp>
      <p:sp>
        <p:nvSpPr>
          <p:cNvPr id="5" name="Содержимое 4"/>
          <p:cNvSpPr>
            <a:spLocks noGrp="1"/>
          </p:cNvSpPr>
          <p:nvPr>
            <p:ph idx="1"/>
          </p:nvPr>
        </p:nvSpPr>
        <p:spPr>
          <a:xfrm>
            <a:off x="285720" y="1500174"/>
            <a:ext cx="8643998" cy="5000660"/>
          </a:xfrm>
        </p:spPr>
        <p:txBody>
          <a:bodyPr>
            <a:noAutofit/>
          </a:bodyPr>
          <a:lstStyle/>
          <a:p>
            <a:r>
              <a:rPr lang="ru-RU" sz="2800" dirty="0" smtClean="0"/>
              <a:t> Напишите сочинение по прочитанному тексту.</a:t>
            </a:r>
          </a:p>
          <a:p>
            <a:r>
              <a:rPr lang="ru-RU" sz="2800" dirty="0" smtClean="0"/>
              <a:t> Сформулируйте одну из проблем, </a:t>
            </a:r>
            <a:r>
              <a:rPr lang="ru-RU" sz="2800" b="1" dirty="0" smtClean="0"/>
              <a:t>поставленных </a:t>
            </a:r>
            <a:r>
              <a:rPr lang="ru-RU" sz="2800" dirty="0" smtClean="0"/>
              <a:t>автором текста.</a:t>
            </a:r>
          </a:p>
          <a:p>
            <a:r>
              <a:rPr lang="ru-RU" sz="2800" dirty="0" smtClean="0"/>
              <a:t> Прокомментируйте сформулированную проблему. Включите в комментарий два примера-иллюстрации из прочитанного текста, которые, по Вашему мнению, важны для понимания проблемы исходного текста (избегайте чрезмерного цитирования).</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latin typeface="+mn-lt"/>
              </a:rPr>
              <a:t>Сочинение на ЕГЭ 2017</a:t>
            </a:r>
            <a:r>
              <a:rPr lang="ru-RU" dirty="0" smtClean="0">
                <a:latin typeface="+mn-lt"/>
              </a:rPr>
              <a:t/>
            </a:r>
            <a:br>
              <a:rPr lang="ru-RU" dirty="0" smtClean="0">
                <a:latin typeface="+mn-lt"/>
              </a:rPr>
            </a:br>
            <a:r>
              <a:rPr lang="ru-RU" b="1" dirty="0" smtClean="0">
                <a:latin typeface="+mn-lt"/>
              </a:rPr>
              <a:t>Часть 2 (задание 25)</a:t>
            </a:r>
            <a:endParaRPr lang="ru-RU" dirty="0">
              <a:latin typeface="+mn-lt"/>
            </a:endParaRPr>
          </a:p>
        </p:txBody>
      </p:sp>
      <p:sp>
        <p:nvSpPr>
          <p:cNvPr id="3" name="Содержимое 2"/>
          <p:cNvSpPr>
            <a:spLocks noGrp="1"/>
          </p:cNvSpPr>
          <p:nvPr>
            <p:ph idx="1"/>
          </p:nvPr>
        </p:nvSpPr>
        <p:spPr/>
        <p:txBody>
          <a:bodyPr>
            <a:noAutofit/>
          </a:bodyPr>
          <a:lstStyle/>
          <a:p>
            <a:r>
              <a:rPr lang="ru-RU" sz="2800" dirty="0" smtClean="0"/>
              <a:t>Сформулируйте позицию автора (рассказчика). Напишите, согласны или не согласны Вы с точкой зрения автора прочитанного текста. Объясните почему. Своё мнение аргументируйте, опираясь в первую очередь на читательский опыт, а также на знания и жизненные наблюдения (учитываются первые два аргумента).</a:t>
            </a:r>
          </a:p>
          <a:p>
            <a:r>
              <a:rPr lang="ru-RU" sz="2800" dirty="0" smtClean="0"/>
              <a:t>Объём сочинения – не менее 150 слов.</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latin typeface="+mn-lt"/>
              </a:rPr>
              <a:t>Сочинение на ЕГЭ 2017</a:t>
            </a:r>
            <a:r>
              <a:rPr lang="ru-RU" dirty="0" smtClean="0">
                <a:latin typeface="+mn-lt"/>
              </a:rPr>
              <a:t/>
            </a:r>
            <a:br>
              <a:rPr lang="ru-RU" dirty="0" smtClean="0">
                <a:latin typeface="+mn-lt"/>
              </a:rPr>
            </a:br>
            <a:r>
              <a:rPr lang="ru-RU" b="1" dirty="0" smtClean="0">
                <a:latin typeface="+mn-lt"/>
              </a:rPr>
              <a:t>Часть 2 (задание 25)</a:t>
            </a:r>
            <a:endParaRPr lang="ru-RU" dirty="0">
              <a:latin typeface="+mn-lt"/>
            </a:endParaRPr>
          </a:p>
        </p:txBody>
      </p:sp>
      <p:sp>
        <p:nvSpPr>
          <p:cNvPr id="3" name="Содержимое 2"/>
          <p:cNvSpPr>
            <a:spLocks noGrp="1"/>
          </p:cNvSpPr>
          <p:nvPr>
            <p:ph idx="1"/>
          </p:nvPr>
        </p:nvSpPr>
        <p:spPr/>
        <p:txBody>
          <a:bodyPr>
            <a:normAutofit/>
          </a:bodyPr>
          <a:lstStyle/>
          <a:p>
            <a:r>
              <a:rPr lang="ru-RU" sz="2800" dirty="0" smtClean="0"/>
              <a:t>Работа, написанная без опоры на прочитанный текст (не по данному тексту), не оценивается. Если сочинение представляет собой пересказанный или полностью переписанный исходный текст без каких бы то ни было комментариев, то такая работа оценивается нулём баллов.</a:t>
            </a:r>
          </a:p>
          <a:p>
            <a:r>
              <a:rPr lang="ru-RU" sz="2800" dirty="0" smtClean="0"/>
              <a:t>Сочинение пишите аккуратно, разборчивым почерком.</a:t>
            </a:r>
          </a:p>
          <a:p>
            <a:endParaRPr lang="ru-R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latin typeface="+mn-lt"/>
              </a:rPr>
              <a:t/>
            </a:r>
            <a:br>
              <a:rPr lang="ru-RU" dirty="0" smtClean="0">
                <a:latin typeface="+mn-lt"/>
              </a:rPr>
            </a:br>
            <a:r>
              <a:rPr lang="ru-RU" b="1" dirty="0" smtClean="0">
                <a:latin typeface="+mn-lt"/>
              </a:rPr>
              <a:t>1.ФОРМУЛИРУЕМ ПРОБЛЕМУ </a:t>
            </a:r>
            <a:r>
              <a:rPr lang="ru-RU" dirty="0" smtClean="0"/>
              <a:t/>
            </a:r>
            <a:br>
              <a:rPr lang="ru-RU" dirty="0" smtClean="0"/>
            </a:br>
            <a:endParaRPr lang="ru-RU" dirty="0"/>
          </a:p>
        </p:txBody>
      </p:sp>
      <p:sp>
        <p:nvSpPr>
          <p:cNvPr id="3" name="Содержимое 2"/>
          <p:cNvSpPr>
            <a:spLocks noGrp="1"/>
          </p:cNvSpPr>
          <p:nvPr>
            <p:ph idx="1"/>
          </p:nvPr>
        </p:nvSpPr>
        <p:spPr/>
        <p:txBody>
          <a:bodyPr>
            <a:normAutofit fontScale="77500" lnSpcReduction="20000"/>
          </a:bodyPr>
          <a:lstStyle/>
          <a:p>
            <a:pPr>
              <a:buNone/>
            </a:pPr>
            <a:r>
              <a:rPr lang="ru-RU" dirty="0" smtClean="0"/>
              <a:t>		Назывное предложение, в котором формулируем тему текста (</a:t>
            </a:r>
            <a:r>
              <a:rPr lang="ru-RU" i="1" dirty="0" smtClean="0"/>
              <a:t>например:  Честь… Человеческое достоинство…) </a:t>
            </a:r>
            <a:r>
              <a:rPr lang="ru-RU" dirty="0" smtClean="0"/>
              <a:t>Риторический вопрос, обращенный ко всем или к самому себе </a:t>
            </a:r>
            <a:r>
              <a:rPr lang="ru-RU" i="1" dirty="0" smtClean="0"/>
              <a:t>(Кто из нас не задумывался над тем, что включает в себя это понятие? Или : Всегда ли нужно отстаивать их? Не лучше ли в трудную минуту  для своего собственного покоя, покоя близких людей промолчать, спрятаться?)</a:t>
            </a:r>
            <a:r>
              <a:rPr lang="ru-RU" dirty="0" smtClean="0"/>
              <a:t> Общая фраза, подводящая к формулировке проблемы именно этого текста </a:t>
            </a:r>
            <a:r>
              <a:rPr lang="ru-RU" i="1" dirty="0" smtClean="0"/>
              <a:t>(Например: Очень многие размышляли над этими вопросам, не оставили они равнодушными и </a:t>
            </a:r>
            <a:r>
              <a:rPr lang="en-US" i="1" dirty="0" smtClean="0"/>
              <a:t>NN</a:t>
            </a:r>
            <a:r>
              <a:rPr lang="ru-RU" i="1" dirty="0" smtClean="0"/>
              <a:t>, который  остро и полемично поднимает проблему чести и бесчестия в ... )</a:t>
            </a:r>
            <a:endParaRPr lang="ru-RU" dirty="0" smtClean="0"/>
          </a:p>
          <a:p>
            <a:pPr>
              <a:buNone/>
            </a:pPr>
            <a:endParaRPr lang="ru-R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5720" y="274638"/>
            <a:ext cx="8858280" cy="1143000"/>
          </a:xfrm>
        </p:spPr>
        <p:txBody>
          <a:bodyPr>
            <a:normAutofit fontScale="90000"/>
          </a:bodyPr>
          <a:lstStyle/>
          <a:p>
            <a:r>
              <a:rPr lang="ru-RU" dirty="0" smtClean="0">
                <a:latin typeface="+mn-lt"/>
              </a:rPr>
              <a:t/>
            </a:r>
            <a:br>
              <a:rPr lang="ru-RU" dirty="0" smtClean="0">
                <a:latin typeface="+mn-lt"/>
              </a:rPr>
            </a:br>
            <a:r>
              <a:rPr lang="ru-RU" b="1" dirty="0" smtClean="0">
                <a:latin typeface="+mn-lt"/>
              </a:rPr>
              <a:t>2. КОММЕНТИРУЕМ ПРОБЛЕМУ </a:t>
            </a:r>
            <a:br>
              <a:rPr lang="ru-RU" b="1" dirty="0" smtClean="0">
                <a:latin typeface="+mn-lt"/>
              </a:rPr>
            </a:br>
            <a:endParaRPr lang="ru-RU" b="1" dirty="0">
              <a:latin typeface="+mn-lt"/>
            </a:endParaRPr>
          </a:p>
        </p:txBody>
      </p:sp>
      <p:sp>
        <p:nvSpPr>
          <p:cNvPr id="3" name="Содержимое 2"/>
          <p:cNvSpPr>
            <a:spLocks noGrp="1"/>
          </p:cNvSpPr>
          <p:nvPr>
            <p:ph idx="1"/>
          </p:nvPr>
        </p:nvSpPr>
        <p:spPr/>
        <p:txBody>
          <a:bodyPr>
            <a:normAutofit fontScale="70000" lnSpcReduction="20000"/>
          </a:bodyPr>
          <a:lstStyle/>
          <a:p>
            <a:pPr>
              <a:buNone/>
            </a:pPr>
            <a:r>
              <a:rPr lang="ru-RU" sz="3400" i="1" dirty="0" smtClean="0"/>
              <a:t>		На</a:t>
            </a:r>
            <a:r>
              <a:rPr lang="ru-RU" sz="3400" b="1" i="1" dirty="0" smtClean="0"/>
              <a:t> </a:t>
            </a:r>
            <a:r>
              <a:rPr lang="ru-RU" sz="3400" i="1" dirty="0" smtClean="0"/>
              <a:t>мой взгляд, проблема …………. актуальна</a:t>
            </a:r>
            <a:r>
              <a:rPr lang="ru-RU" sz="3400" b="1" dirty="0" smtClean="0"/>
              <a:t> </a:t>
            </a:r>
            <a:r>
              <a:rPr lang="ru-RU" sz="3400" dirty="0" smtClean="0"/>
              <a:t>(укажи, в какое время, в каких ситуациях).  Автор </a:t>
            </a:r>
            <a:r>
              <a:rPr lang="ru-RU" sz="3400" b="1" i="1" dirty="0" smtClean="0"/>
              <a:t>по-своему</a:t>
            </a:r>
            <a:r>
              <a:rPr lang="ru-RU" sz="3400" i="1" dirty="0" smtClean="0"/>
              <a:t> (по-новому), (весьма оригинально, своеобразно), (очень </a:t>
            </a:r>
            <a:r>
              <a:rPr lang="ru-RU" sz="3400" i="1" dirty="0" err="1" smtClean="0"/>
              <a:t>аргументированно</a:t>
            </a:r>
            <a:r>
              <a:rPr lang="ru-RU" sz="3400" i="1" dirty="0" smtClean="0"/>
              <a:t>) </a:t>
            </a:r>
            <a:r>
              <a:rPr lang="ru-RU" sz="3400" b="1" i="1" dirty="0" smtClean="0"/>
              <a:t>осмысливает и раскрывает тему ………… . Чтобы помочь читателю разобраться в поднятых вопросах, </a:t>
            </a:r>
            <a:r>
              <a:rPr lang="en-US" sz="3400" b="1" i="1" dirty="0" smtClean="0"/>
              <a:t>NN</a:t>
            </a:r>
            <a:r>
              <a:rPr lang="ru-RU" sz="3400" b="1" i="1" dirty="0" smtClean="0"/>
              <a:t> обращается к (воспоминаниям о…, эпизоду из…). </a:t>
            </a:r>
            <a:r>
              <a:rPr lang="ru-RU" sz="3400" i="1" dirty="0" smtClean="0"/>
              <a:t>Он, во-первых,  рассказывает нам о ………… . Во-вторых, </a:t>
            </a:r>
            <a:r>
              <a:rPr lang="en-US" sz="3400" i="1" dirty="0" smtClean="0"/>
              <a:t>NN </a:t>
            </a:r>
            <a:r>
              <a:rPr lang="ru-RU" sz="3400" i="1" dirty="0" smtClean="0"/>
              <a:t>обращается к точке зрения </a:t>
            </a:r>
            <a:r>
              <a:rPr lang="ru-RU" sz="3400" i="1" dirty="0" err="1" smtClean="0"/>
              <a:t>автроритетных</a:t>
            </a:r>
            <a:r>
              <a:rPr lang="ru-RU" sz="3400" i="1" dirty="0" smtClean="0"/>
              <a:t> людей (цитирует того-то, повествует о том-то, размышляет над тем-то; </a:t>
            </a:r>
            <a:r>
              <a:rPr lang="ru-RU" sz="3400" b="1" i="1" dirty="0" smtClean="0"/>
              <a:t>размышляет о ……, вступает в полемику с …, вспоминает о …, вступает в диалог с …;  во …части звучит его взволнованный монолог, он цитирует  мыслей великих людей, описывает картины природы и т. д.</a:t>
            </a:r>
            <a:endParaRPr lang="ru-RU" sz="3400" dirty="0" smtClean="0"/>
          </a:p>
          <a:p>
            <a:pPr>
              <a:buNone/>
            </a:pPr>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latin typeface="+mn-lt"/>
              </a:rPr>
              <a:t/>
            </a:r>
            <a:br>
              <a:rPr lang="ru-RU" dirty="0" smtClean="0">
                <a:latin typeface="+mn-lt"/>
              </a:rPr>
            </a:br>
            <a:r>
              <a:rPr lang="ru-RU" b="1" dirty="0" smtClean="0">
                <a:latin typeface="+mn-lt"/>
              </a:rPr>
              <a:t>3. ВЫЯВЛЯЕМ АВТОРСКУЮ ПОЗИЦИЮ </a:t>
            </a:r>
            <a:r>
              <a:rPr lang="ru-RU" dirty="0" smtClean="0"/>
              <a:t/>
            </a:r>
            <a:br>
              <a:rPr lang="ru-RU" dirty="0" smtClean="0"/>
            </a:br>
            <a:endParaRPr lang="ru-RU" dirty="0"/>
          </a:p>
        </p:txBody>
      </p:sp>
      <p:sp>
        <p:nvSpPr>
          <p:cNvPr id="3" name="Содержимое 2"/>
          <p:cNvSpPr>
            <a:spLocks noGrp="1"/>
          </p:cNvSpPr>
          <p:nvPr>
            <p:ph idx="1"/>
          </p:nvPr>
        </p:nvSpPr>
        <p:spPr/>
        <p:txBody>
          <a:bodyPr>
            <a:normAutofit/>
          </a:bodyPr>
          <a:lstStyle/>
          <a:p>
            <a:pPr>
              <a:buNone/>
            </a:pPr>
            <a:r>
              <a:rPr lang="ru-RU" sz="2400" dirty="0" smtClean="0"/>
              <a:t>		 Точка зрения автора весьма определённа (однозначна), (убедительна), (оригинальна). Она, как мне кажется, наиболее чётко сформулирована им в предложении: «(Цитируй!)». </a:t>
            </a:r>
          </a:p>
          <a:p>
            <a:pPr algn="ctr">
              <a:buNone/>
            </a:pPr>
            <a:r>
              <a:rPr lang="ru-RU" sz="2400" dirty="0" smtClean="0"/>
              <a:t>		ИЛИ </a:t>
            </a:r>
          </a:p>
          <a:p>
            <a:pPr>
              <a:buNone/>
            </a:pPr>
            <a:r>
              <a:rPr lang="ru-RU" sz="2400" i="1" dirty="0" smtClean="0"/>
              <a:t>		</a:t>
            </a:r>
            <a:r>
              <a:rPr lang="ru-RU" sz="2400" dirty="0" smtClean="0"/>
              <a:t>Мне довольно трудно выявить авторскую точку зрения, так как текст художественный, </a:t>
            </a:r>
            <a:r>
              <a:rPr lang="en-US" sz="2400" dirty="0" smtClean="0"/>
              <a:t>NN</a:t>
            </a:r>
            <a:r>
              <a:rPr lang="ru-RU" sz="2400" dirty="0" smtClean="0"/>
              <a:t> не даёт готового решения вопроса о том, что …… Он заставляет читателя самостоятельно сделать вывод, найти решения проблемы. </a:t>
            </a:r>
            <a:r>
              <a:rPr lang="ru-RU" sz="2400" i="1" dirty="0" smtClean="0"/>
              <a:t>(если текст художественного стиля)</a:t>
            </a:r>
            <a:endParaRPr lang="ru-RU" i="1"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latin typeface="+mn-lt"/>
              </a:rPr>
              <a:t/>
            </a:r>
            <a:br>
              <a:rPr lang="ru-RU" dirty="0" smtClean="0">
                <a:latin typeface="+mn-lt"/>
              </a:rPr>
            </a:br>
            <a:r>
              <a:rPr lang="ru-RU" b="1" dirty="0" smtClean="0">
                <a:latin typeface="+mn-lt"/>
              </a:rPr>
              <a:t>4. Аргументируем свою точку зрения на поднятую проблему</a:t>
            </a:r>
            <a:r>
              <a:rPr lang="ru-RU" b="1" dirty="0" smtClean="0"/>
              <a:t/>
            </a:r>
            <a:br>
              <a:rPr lang="ru-RU" b="1" dirty="0" smtClean="0"/>
            </a:br>
            <a:endParaRPr lang="ru-RU" b="1" dirty="0"/>
          </a:p>
        </p:txBody>
      </p:sp>
      <p:sp>
        <p:nvSpPr>
          <p:cNvPr id="3" name="Содержимое 2"/>
          <p:cNvSpPr>
            <a:spLocks noGrp="1"/>
          </p:cNvSpPr>
          <p:nvPr>
            <p:ph idx="1"/>
          </p:nvPr>
        </p:nvSpPr>
        <p:spPr/>
        <p:txBody>
          <a:bodyPr>
            <a:normAutofit/>
          </a:bodyPr>
          <a:lstStyle/>
          <a:p>
            <a:pPr>
              <a:buNone/>
            </a:pPr>
            <a:r>
              <a:rPr lang="ru-RU" i="1" dirty="0" smtClean="0"/>
              <a:t>		</a:t>
            </a:r>
            <a:r>
              <a:rPr lang="ru-RU" sz="2400" dirty="0" smtClean="0"/>
              <a:t>Мысль, высказанная </a:t>
            </a:r>
            <a:r>
              <a:rPr lang="en-US" sz="2400" dirty="0" smtClean="0"/>
              <a:t>NN</a:t>
            </a:r>
            <a:r>
              <a:rPr lang="ru-RU" sz="2400" dirty="0" smtClean="0"/>
              <a:t>, близка и понятна мне, потому что  каждому из нас в жизни приходилось сталкиваться с подобной ситуацией (приходилось задумываться над таким вопросом, встречать подобных людей, решать такие же задачи и т. д.). </a:t>
            </a:r>
          </a:p>
          <a:p>
            <a:pPr>
              <a:buNone/>
            </a:pPr>
            <a:r>
              <a:rPr lang="ru-RU" sz="2400" b="1" dirty="0" smtClean="0"/>
              <a:t> 		</a:t>
            </a:r>
            <a:r>
              <a:rPr lang="ru-RU" sz="2400" b="1" i="1" dirty="0" smtClean="0"/>
              <a:t>Повтори своими словами главную мысль автора текста – это будет тезис, который тебе надо доказать. </a:t>
            </a:r>
            <a:endParaRPr lang="ru-RU" sz="2400" i="1" dirty="0" smtClean="0"/>
          </a:p>
          <a:p>
            <a:pPr>
              <a:buNone/>
            </a:pPr>
            <a:endParaRPr lang="ru-R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latin typeface="+mn-lt"/>
              </a:rPr>
              <a:t>4. Аргументируем свою точку зрения на поднятую проблему</a:t>
            </a:r>
            <a:endParaRPr lang="ru-RU" b="1" dirty="0">
              <a:latin typeface="+mn-lt"/>
            </a:endParaRPr>
          </a:p>
        </p:txBody>
      </p:sp>
      <p:sp>
        <p:nvSpPr>
          <p:cNvPr id="3" name="Содержимое 2"/>
          <p:cNvSpPr>
            <a:spLocks noGrp="1"/>
          </p:cNvSpPr>
          <p:nvPr>
            <p:ph idx="1"/>
          </p:nvPr>
        </p:nvSpPr>
        <p:spPr/>
        <p:txBody>
          <a:bodyPr>
            <a:normAutofit fontScale="92500"/>
          </a:bodyPr>
          <a:lstStyle/>
          <a:p>
            <a:pPr>
              <a:buNone/>
            </a:pPr>
            <a:r>
              <a:rPr lang="ru-RU" b="1" i="1" dirty="0" smtClean="0"/>
              <a:t>		</a:t>
            </a:r>
            <a:r>
              <a:rPr lang="ru-RU" sz="2600" i="1" dirty="0" smtClean="0"/>
              <a:t>В этом убеждает нас и классическая литература </a:t>
            </a:r>
            <a:r>
              <a:rPr lang="ru-RU" sz="2600" b="1" i="1" dirty="0" smtClean="0"/>
              <a:t>(приведи </a:t>
            </a:r>
            <a:r>
              <a:rPr lang="ru-RU" sz="2600" b="1" i="1" dirty="0" smtClean="0">
                <a:solidFill>
                  <a:srgbClr val="FF0000"/>
                </a:solidFill>
              </a:rPr>
              <a:t>два примера </a:t>
            </a:r>
            <a:r>
              <a:rPr lang="ru-RU" sz="2600" b="1" i="1" dirty="0" smtClean="0"/>
              <a:t>из книг; можно вспомнить художественный фильм, спектакль, газетную или журнальную статью, радио- или телепередачу и </a:t>
            </a:r>
            <a:r>
              <a:rPr lang="ru-RU" sz="2600" b="1" i="1" dirty="0" err="1" smtClean="0"/>
              <a:t>т.д</a:t>
            </a:r>
            <a:r>
              <a:rPr lang="ru-RU" sz="2600" i="1" dirty="0" smtClean="0"/>
              <a:t>).  </a:t>
            </a:r>
          </a:p>
          <a:p>
            <a:pPr>
              <a:buNone/>
            </a:pPr>
            <a:r>
              <a:rPr lang="ru-RU" sz="2600" i="1" dirty="0" smtClean="0"/>
              <a:t>    Вспомним</a:t>
            </a:r>
            <a:r>
              <a:rPr lang="ru-RU" sz="2600" b="1" i="1" dirty="0" smtClean="0"/>
              <a:t> героя (героев) книги ……………… </a:t>
            </a:r>
            <a:r>
              <a:rPr lang="ru-RU" sz="2600" i="1" dirty="0" smtClean="0"/>
              <a:t>Его поступки (мысли, размышления) ещё раз убеждают нас в том, что…………….. , подтверждая тем самым мысль</a:t>
            </a:r>
            <a:r>
              <a:rPr lang="ru-RU" sz="2600" b="1" i="1" dirty="0" smtClean="0"/>
              <a:t> (назови автора анализируемого текста).</a:t>
            </a:r>
          </a:p>
          <a:p>
            <a:pPr>
              <a:buNone/>
            </a:pPr>
            <a:endParaRPr lang="ru-RU" sz="2600" b="1" dirty="0" smtClean="0"/>
          </a:p>
          <a:p>
            <a:pPr>
              <a:buNone/>
            </a:pPr>
            <a:r>
              <a:rPr lang="ru-RU" sz="2600" b="1" dirty="0" smtClean="0"/>
              <a:t>			Подобным образом оформляем и второй литературный аргумент!</a:t>
            </a:r>
            <a:endParaRPr lang="ru-RU" sz="2600" dirty="0" smtClean="0"/>
          </a:p>
          <a:p>
            <a:pPr>
              <a:buNone/>
            </a:pPr>
            <a:endParaRPr lang="ru-RU" dirty="0"/>
          </a:p>
        </p:txBody>
      </p:sp>
    </p:spTree>
  </p:cSld>
  <p:clrMapOvr>
    <a:masterClrMapping/>
  </p:clrMapOvr>
</p:sld>
</file>

<file path=ppt/theme/theme1.xml><?xml version="1.0" encoding="utf-8"?>
<a:theme xmlns:a="http://schemas.openxmlformats.org/drawingml/2006/main" name="Тема Office">
  <a:themeElements>
    <a:clrScheme name="Другая 1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C00000"/>
      </a:hlink>
      <a:folHlink>
        <a:srgbClr val="FAC08F"/>
      </a:folHlink>
    </a:clrScheme>
    <a:fontScheme name="Классическая">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47</TotalTime>
  <Words>312</Words>
  <Application>Microsoft Office PowerPoint</Application>
  <PresentationFormat>Экран (4:3)</PresentationFormat>
  <Paragraphs>57</Paragraphs>
  <Slides>13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Тема Office</vt:lpstr>
      <vt:lpstr>Презентация PowerPoint</vt:lpstr>
      <vt:lpstr> Сочинение на ЕГЭ 2017 Часть 2 (задание 25) </vt:lpstr>
      <vt:lpstr>Сочинение на ЕГЭ 2017 Часть 2 (задание 25)</vt:lpstr>
      <vt:lpstr>Сочинение на ЕГЭ 2017 Часть 2 (задание 25)</vt:lpstr>
      <vt:lpstr> 1.ФОРМУЛИРУЕМ ПРОБЛЕМУ  </vt:lpstr>
      <vt:lpstr> 2. КОММЕНТИРУЕМ ПРОБЛЕМУ  </vt:lpstr>
      <vt:lpstr> 3. ВЫЯВЛЯЕМ АВТОРСКУЮ ПОЗИЦИЮ  </vt:lpstr>
      <vt:lpstr> 4. Аргументируем свою точку зрения на поднятую проблему </vt:lpstr>
      <vt:lpstr>4. Аргументируем свою точку зрения на поднятую проблему</vt:lpstr>
      <vt:lpstr>5. ДЕЛАЕМ ВЫВОД</vt:lpstr>
      <vt:lpstr>Презентация PowerPoint</vt:lpstr>
      <vt:lpstr>Источник шаблона</vt:lpstr>
      <vt:lpstr> Интернет – ресурсы: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Елена</dc:creator>
  <cp:lastModifiedBy>Фатима</cp:lastModifiedBy>
  <cp:revision>10</cp:revision>
  <dcterms:created xsi:type="dcterms:W3CDTF">2013-08-20T23:50:31Z</dcterms:created>
  <dcterms:modified xsi:type="dcterms:W3CDTF">2020-01-09T08:08:19Z</dcterms:modified>
</cp:coreProperties>
</file>