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71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76.xml" ContentType="application/vnd.openxmlformats-officedocument.presentationml.slideLayout+xml"/>
  <Default Extension="png" ContentType="image/png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slideLayouts/slideLayout159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62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16.xml" ContentType="application/vnd.openxmlformats-officedocument.theme+xml"/>
  <Override PartName="/ppt/slideMasters/slideMaster13.xml" ContentType="application/vnd.openxmlformats-officedocument.presentationml.slideMaster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Masters/slideMaster14.xml" ContentType="application/vnd.openxmlformats-officedocument.presentationml.slideMaster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s/slide32.xml" ContentType="application/vnd.openxmlformats-officedocument.presentationml.slide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36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3" r:id="rId1"/>
    <p:sldMasterId id="2147483917" r:id="rId2"/>
    <p:sldMasterId id="2147483929" r:id="rId3"/>
    <p:sldMasterId id="2147483941" r:id="rId4"/>
    <p:sldMasterId id="2147483953" r:id="rId5"/>
    <p:sldMasterId id="2147483965" r:id="rId6"/>
    <p:sldMasterId id="2147483977" r:id="rId7"/>
    <p:sldMasterId id="2147483989" r:id="rId8"/>
    <p:sldMasterId id="2147484001" r:id="rId9"/>
    <p:sldMasterId id="2147484013" r:id="rId10"/>
    <p:sldMasterId id="2147484025" r:id="rId11"/>
    <p:sldMasterId id="2147484037" r:id="rId12"/>
    <p:sldMasterId id="2147484049" r:id="rId13"/>
    <p:sldMasterId id="2147484097" r:id="rId14"/>
    <p:sldMasterId id="2147484109" r:id="rId15"/>
    <p:sldMasterId id="2147484133" r:id="rId16"/>
  </p:sldMasterIdLst>
  <p:sldIdLst>
    <p:sldId id="312" r:id="rId17"/>
    <p:sldId id="263" r:id="rId18"/>
    <p:sldId id="256" r:id="rId19"/>
    <p:sldId id="257" r:id="rId20"/>
    <p:sldId id="258" r:id="rId21"/>
    <p:sldId id="260" r:id="rId22"/>
    <p:sldId id="261" r:id="rId23"/>
    <p:sldId id="259" r:id="rId24"/>
    <p:sldId id="264" r:id="rId25"/>
    <p:sldId id="267" r:id="rId26"/>
    <p:sldId id="269" r:id="rId27"/>
    <p:sldId id="271" r:id="rId28"/>
    <p:sldId id="273" r:id="rId29"/>
    <p:sldId id="275" r:id="rId30"/>
    <p:sldId id="277" r:id="rId31"/>
    <p:sldId id="279" r:id="rId32"/>
    <p:sldId id="281" r:id="rId33"/>
    <p:sldId id="283" r:id="rId34"/>
    <p:sldId id="285" r:id="rId35"/>
    <p:sldId id="293" r:id="rId36"/>
    <p:sldId id="287" r:id="rId37"/>
    <p:sldId id="295" r:id="rId38"/>
    <p:sldId id="297" r:id="rId39"/>
    <p:sldId id="289" r:id="rId40"/>
    <p:sldId id="291" r:id="rId41"/>
    <p:sldId id="299" r:id="rId42"/>
    <p:sldId id="301" r:id="rId43"/>
    <p:sldId id="310" r:id="rId44"/>
    <p:sldId id="308" r:id="rId45"/>
    <p:sldId id="309" r:id="rId46"/>
    <p:sldId id="307" r:id="rId47"/>
    <p:sldId id="311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574" autoAdjust="0"/>
    <p:restoredTop sz="92636" autoAdjust="0"/>
  </p:normalViewPr>
  <p:slideViewPr>
    <p:cSldViewPr snapToGrid="0">
      <p:cViewPr varScale="1">
        <p:scale>
          <a:sx n="67" d="100"/>
          <a:sy n="67" d="100"/>
        </p:scale>
        <p:origin x="-88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slide" Target="slides/slide26.xml"/><Relationship Id="rId47" Type="http://schemas.openxmlformats.org/officeDocument/2006/relationships/slide" Target="slides/slide3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46" Type="http://schemas.openxmlformats.org/officeDocument/2006/relationships/slide" Target="slides/slide3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4.xml"/><Relationship Id="rId29" Type="http://schemas.openxmlformats.org/officeDocument/2006/relationships/slide" Target="slides/slide13.xml"/><Relationship Id="rId41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slide" Target="slides/slide29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slide" Target="slides/slide28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slide" Target="slides/slide27.xml"/><Relationship Id="rId48" Type="http://schemas.openxmlformats.org/officeDocument/2006/relationships/slide" Target="slides/slide32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94527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751344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464499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351086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106515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200014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895951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571254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521125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386797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918949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7814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898211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0344838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73232800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5590057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378397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79090568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8411840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69188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9525105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707683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5103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1803766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6980425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403493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861780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1773913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344403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090609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99508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122013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7726519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11918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399087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5171663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82336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831656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8315186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7705447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354991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7528242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510951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6323726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0901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897492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5907605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42855117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937080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1835951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475376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20144720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1118828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808078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026182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72160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5850137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7309418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0118212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66017537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61953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4240957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1547228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1461931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03376451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48855925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1309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8591137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52404125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39294717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27720305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3322521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290813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0966051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85419984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609102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2339906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23439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4520688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1550085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903025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6615202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895369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047230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4093135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40007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760795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52795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71447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4478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87621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57441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30271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81061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47613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176171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409910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777842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28208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870049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9811725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7427522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08690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34258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46055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99644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908035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741688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2693383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18162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381762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09238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9749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596043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48428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2709776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823262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302360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7224656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538652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41715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138624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611427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25342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591218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26130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6735642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719800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067983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791910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2444690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0292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8802512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0896882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1479402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357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99732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1085074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299046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4045322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240219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177825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102641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355914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569984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914232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9525698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777126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883632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452152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9144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2786870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40303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7071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4917784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1782903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739876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061150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440630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12997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11101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48849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231331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75198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01059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3493131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036590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32855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6230099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37029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574019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427213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3833971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2988037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043252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8916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A5FCE5F-5BDF-46C2-939C-047FFA7A1A22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BEF6A0-B9EA-4FF0-AC19-C3E057B3E3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365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3031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4" r:id="rId1"/>
    <p:sldLayoutId id="2147484015" r:id="rId2"/>
    <p:sldLayoutId id="2147484016" r:id="rId3"/>
    <p:sldLayoutId id="2147484017" r:id="rId4"/>
    <p:sldLayoutId id="2147484018" r:id="rId5"/>
    <p:sldLayoutId id="2147484019" r:id="rId6"/>
    <p:sldLayoutId id="2147484020" r:id="rId7"/>
    <p:sldLayoutId id="2147484021" r:id="rId8"/>
    <p:sldLayoutId id="2147484022" r:id="rId9"/>
    <p:sldLayoutId id="2147484023" r:id="rId10"/>
    <p:sldLayoutId id="214748402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1810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6" r:id="rId1"/>
    <p:sldLayoutId id="2147484027" r:id="rId2"/>
    <p:sldLayoutId id="2147484028" r:id="rId3"/>
    <p:sldLayoutId id="2147484029" r:id="rId4"/>
    <p:sldLayoutId id="2147484030" r:id="rId5"/>
    <p:sldLayoutId id="2147484031" r:id="rId6"/>
    <p:sldLayoutId id="2147484032" r:id="rId7"/>
    <p:sldLayoutId id="2147484033" r:id="rId8"/>
    <p:sldLayoutId id="2147484034" r:id="rId9"/>
    <p:sldLayoutId id="2147484035" r:id="rId10"/>
    <p:sldLayoutId id="214748403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5818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1244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51" r:id="rId2"/>
    <p:sldLayoutId id="2147484052" r:id="rId3"/>
    <p:sldLayoutId id="2147484053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59" r:id="rId10"/>
    <p:sldLayoutId id="21474840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460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69960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64077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4" r:id="rId1"/>
    <p:sldLayoutId id="2147484135" r:id="rId2"/>
    <p:sldLayoutId id="2147484136" r:id="rId3"/>
    <p:sldLayoutId id="2147484137" r:id="rId4"/>
    <p:sldLayoutId id="2147484138" r:id="rId5"/>
    <p:sldLayoutId id="2147484139" r:id="rId6"/>
    <p:sldLayoutId id="2147484140" r:id="rId7"/>
    <p:sldLayoutId id="2147484141" r:id="rId8"/>
    <p:sldLayoutId id="2147484142" r:id="rId9"/>
    <p:sldLayoutId id="2147484143" r:id="rId10"/>
    <p:sldLayoutId id="21474841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169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4256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0" r:id="rId1"/>
    <p:sldLayoutId id="2147483931" r:id="rId2"/>
    <p:sldLayoutId id="2147483932" r:id="rId3"/>
    <p:sldLayoutId id="2147483933" r:id="rId4"/>
    <p:sldLayoutId id="2147483934" r:id="rId5"/>
    <p:sldLayoutId id="2147483935" r:id="rId6"/>
    <p:sldLayoutId id="2147483936" r:id="rId7"/>
    <p:sldLayoutId id="2147483937" r:id="rId8"/>
    <p:sldLayoutId id="2147483938" r:id="rId9"/>
    <p:sldLayoutId id="2147483939" r:id="rId10"/>
    <p:sldLayoutId id="214748394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0766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02604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99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9151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3546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91" r:id="rId2"/>
    <p:sldLayoutId id="2147483992" r:id="rId3"/>
    <p:sldLayoutId id="2147483993" r:id="rId4"/>
    <p:sldLayoutId id="2147483994" r:id="rId5"/>
    <p:sldLayoutId id="2147483995" r:id="rId6"/>
    <p:sldLayoutId id="2147483996" r:id="rId7"/>
    <p:sldLayoutId id="2147483997" r:id="rId8"/>
    <p:sldLayoutId id="2147483998" r:id="rId9"/>
    <p:sldLayoutId id="2147483999" r:id="rId10"/>
    <p:sldLayoutId id="21474840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6721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4003" r:id="rId2"/>
    <p:sldLayoutId id="2147484004" r:id="rId3"/>
    <p:sldLayoutId id="2147484005" r:id="rId4"/>
    <p:sldLayoutId id="2147484006" r:id="rId5"/>
    <p:sldLayoutId id="2147484007" r:id="rId6"/>
    <p:sldLayoutId id="2147484008" r:id="rId7"/>
    <p:sldLayoutId id="2147484009" r:id="rId8"/>
    <p:sldLayoutId id="2147484010" r:id="rId9"/>
    <p:sldLayoutId id="2147484011" r:id="rId10"/>
    <p:sldLayoutId id="214748401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4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8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9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0.xml"/><Relationship Id="rId4" Type="http://schemas.openxmlformats.org/officeDocument/2006/relationships/image" Target="../media/image3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5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1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hyperlink" Target="http://ru.wikipedia.org/wiki/%D0%A4%D0%B0%D0%B9%D0%BB:Kukryniksy-razgromim.jpg" TargetMode="External"/><Relationship Id="rId1" Type="http://schemas.openxmlformats.org/officeDocument/2006/relationships/slideLayout" Target="../slideLayouts/slideLayout158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5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34.xml"/><Relationship Id="rId4" Type="http://schemas.openxmlformats.org/officeDocument/2006/relationships/image" Target="../media/image46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5.xml"/><Relationship Id="rId4" Type="http://schemas.openxmlformats.org/officeDocument/2006/relationships/image" Target="../media/image4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56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6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6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6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67.xml"/><Relationship Id="rId6" Type="http://schemas.openxmlformats.org/officeDocument/2006/relationships/image" Target="../media/image61.jpeg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49082" y="2015142"/>
            <a:ext cx="95620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Культура в годы </a:t>
            </a:r>
          </a:p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Великой Отечественной войны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54728" y="92073"/>
            <a:ext cx="9490363" cy="65833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795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Литераторы о войне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641765"/>
            <a:ext cx="109728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/>
              <a:t>.</a:t>
            </a:r>
            <a:endParaRPr lang="ru-RU" sz="1600" b="1" dirty="0"/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Гайдар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664" y="2084906"/>
            <a:ext cx="208823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Галина\Desktop\Папка Галины Дмитриевны\Папка мамы\История- подготовка к ЕГЭ\Гайда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94" y="2049835"/>
            <a:ext cx="1440160" cy="22502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алина\Desktop\Папка Галины Дмитриевны\Папка мамы\История- подготовка к ЕГЭ\М. Джалиль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028" y="2049835"/>
            <a:ext cx="1800200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Users\Галина\Desktop\Папка Галины Дмитриевны\Папка мамы\История- подготовка к ЕГЭ\М. Джалиль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141" y="2049835"/>
            <a:ext cx="2987259" cy="23762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3472" y="4708200"/>
            <a:ext cx="3456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Осенью 1941 г. погиб детский писатель А.П. Гайдар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79576" y="5373216"/>
            <a:ext cx="8136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                                                             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0250" y="4536510"/>
            <a:ext cx="478802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В берлинской тюрьме </a:t>
            </a:r>
            <a:r>
              <a:rPr lang="ru-RU" sz="2800" b="1" dirty="0" err="1">
                <a:solidFill>
                  <a:srgbClr val="002060"/>
                </a:solidFill>
              </a:rPr>
              <a:t>Шпандау</a:t>
            </a:r>
            <a:r>
              <a:rPr lang="ru-RU" sz="2800" b="1" dirty="0">
                <a:solidFill>
                  <a:srgbClr val="002060"/>
                </a:solidFill>
              </a:rPr>
              <a:t> был замучен немцами татарский поэт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М</a:t>
            </a:r>
            <a:r>
              <a:rPr lang="ru-RU" sz="2800" b="1" dirty="0">
                <a:solidFill>
                  <a:srgbClr val="002060"/>
                </a:solidFill>
              </a:rPr>
              <a:t>. </a:t>
            </a:r>
            <a:r>
              <a:rPr lang="ru-RU" sz="2800" b="1" dirty="0" err="1">
                <a:solidFill>
                  <a:srgbClr val="002060"/>
                </a:solidFill>
              </a:rPr>
              <a:t>Джалиль</a:t>
            </a:r>
            <a:r>
              <a:rPr lang="ru-RU" sz="2800" b="1" dirty="0">
                <a:solidFill>
                  <a:srgbClr val="002060"/>
                </a:solidFill>
              </a:rPr>
              <a:t>, попавший </a:t>
            </a:r>
            <a:r>
              <a:rPr lang="ru-RU" sz="2800" b="1" dirty="0" err="1" smtClean="0">
                <a:solidFill>
                  <a:srgbClr val="002060"/>
                </a:solidFill>
              </a:rPr>
              <a:t>тяжелораненным</a:t>
            </a:r>
            <a:r>
              <a:rPr lang="ru-RU" sz="2800" b="1" dirty="0" smtClean="0">
                <a:solidFill>
                  <a:srgbClr val="002060"/>
                </a:solidFill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в плен</a:t>
            </a:r>
          </a:p>
        </p:txBody>
      </p:sp>
    </p:spTree>
    <p:extLst>
      <p:ext uri="{BB962C8B-B14F-4D97-AF65-F5344CB8AC3E}">
        <p14:creationId xmlns="" xmlns:p14="http://schemas.microsoft.com/office/powerpoint/2010/main" val="12187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1787" y="290663"/>
            <a:ext cx="5592213" cy="452596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2400" dirty="0"/>
              <a:t>                                                       </a:t>
            </a:r>
            <a:endParaRPr lang="ru-RU" sz="2400" dirty="0" smtClean="0"/>
          </a:p>
          <a:p>
            <a:pPr marL="0" indent="0">
              <a:buNone/>
            </a:pPr>
            <a:r>
              <a:rPr lang="ru-RU" sz="16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К. М. Симонов </a:t>
            </a:r>
          </a:p>
          <a:p>
            <a:pPr marL="0" indent="0">
              <a:buNone/>
            </a:pPr>
            <a:r>
              <a:rPr lang="ru-RU" sz="16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Жди меня</a:t>
            </a:r>
          </a:p>
          <a:p>
            <a:pPr marL="0" indent="0">
              <a:buNone/>
            </a:pPr>
            <a:endParaRPr lang="ru-RU" sz="41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400" dirty="0"/>
              <a:t>                                                                                      </a:t>
            </a:r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endParaRPr lang="ru-RU" sz="1400" dirty="0"/>
          </a:p>
          <a:p>
            <a:pPr marL="0" indent="0">
              <a:buNone/>
            </a:pPr>
            <a:r>
              <a:rPr lang="ru-RU" sz="11200" b="1" dirty="0">
                <a:solidFill>
                  <a:srgbClr val="002060"/>
                </a:solidFill>
              </a:rPr>
              <a:t>Жди меня, и я вернусь.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Только очень жди,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наводят грусть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Желтые дожди,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снега метут,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жара,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других не ждут,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Позабыв вчера.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из дальних мест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Писем не придет,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Жди, когда уж надоест</a:t>
            </a:r>
            <a:br>
              <a:rPr lang="ru-RU" sz="11200" b="1" dirty="0">
                <a:solidFill>
                  <a:srgbClr val="002060"/>
                </a:solidFill>
              </a:rPr>
            </a:br>
            <a:r>
              <a:rPr lang="ru-RU" sz="11200" b="1" dirty="0">
                <a:solidFill>
                  <a:srgbClr val="002060"/>
                </a:solidFill>
              </a:rPr>
              <a:t>Всем, кто вместе </a:t>
            </a:r>
            <a:r>
              <a:rPr lang="ru-RU" sz="11200" b="1" dirty="0" smtClean="0">
                <a:solidFill>
                  <a:srgbClr val="002060"/>
                </a:solidFill>
              </a:rPr>
              <a:t>ждет…</a:t>
            </a:r>
            <a:r>
              <a:rPr lang="ru-RU" sz="11200" b="1" dirty="0">
                <a:solidFill>
                  <a:srgbClr val="002060"/>
                </a:solidFill>
              </a:rPr>
              <a:t/>
            </a:r>
            <a:br>
              <a:rPr lang="ru-RU" sz="11200" b="1" dirty="0">
                <a:solidFill>
                  <a:srgbClr val="002060"/>
                </a:solidFill>
              </a:rPr>
            </a:br>
            <a:endParaRPr lang="ru-RU" sz="112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Симон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543" y="624492"/>
            <a:ext cx="4369816" cy="4847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8341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15543" y="1417638"/>
            <a:ext cx="4513943" cy="4525963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Теркин</a:t>
            </a:r>
            <a:r>
              <a:rPr lang="ru-RU" sz="2000" b="1" dirty="0">
                <a:solidFill>
                  <a:srgbClr val="002060"/>
                </a:solidFill>
              </a:rPr>
              <a:t>, Теркин, добрый малый,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Что </a:t>
            </a:r>
            <a:r>
              <a:rPr lang="ru-RU" sz="2000" b="1" dirty="0">
                <a:solidFill>
                  <a:srgbClr val="002060"/>
                </a:solidFill>
              </a:rPr>
              <a:t>тут смех, а что </a:t>
            </a:r>
            <a:r>
              <a:rPr lang="ru-RU" sz="2000" b="1" dirty="0" smtClean="0">
                <a:solidFill>
                  <a:srgbClr val="002060"/>
                </a:solidFill>
              </a:rPr>
              <a:t>печаль.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Загадал </a:t>
            </a:r>
            <a:r>
              <a:rPr lang="ru-RU" sz="2000" b="1" dirty="0">
                <a:solidFill>
                  <a:srgbClr val="002060"/>
                </a:solidFill>
              </a:rPr>
              <a:t>ты, друг, немало,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Загадал </a:t>
            </a:r>
            <a:r>
              <a:rPr lang="ru-RU" sz="2000" b="1" dirty="0">
                <a:solidFill>
                  <a:srgbClr val="002060"/>
                </a:solidFill>
              </a:rPr>
              <a:t>далеко вдаль.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Были </a:t>
            </a:r>
            <a:r>
              <a:rPr lang="ru-RU" sz="2000" b="1" dirty="0">
                <a:solidFill>
                  <a:srgbClr val="002060"/>
                </a:solidFill>
              </a:rPr>
              <a:t>листья, стали почки,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Почки стали вновь листвой.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А </a:t>
            </a:r>
            <a:r>
              <a:rPr lang="ru-RU" sz="2000" b="1" dirty="0">
                <a:solidFill>
                  <a:srgbClr val="002060"/>
                </a:solidFill>
              </a:rPr>
              <a:t>не носит писем </a:t>
            </a:r>
            <a:r>
              <a:rPr lang="ru-RU" sz="2000" b="1" dirty="0" smtClean="0">
                <a:solidFill>
                  <a:srgbClr val="002060"/>
                </a:solidFill>
              </a:rPr>
              <a:t>почта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В край родной смоленский твой.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Где </a:t>
            </a:r>
            <a:r>
              <a:rPr lang="ru-RU" sz="2000" b="1" dirty="0">
                <a:solidFill>
                  <a:srgbClr val="002060"/>
                </a:solidFill>
              </a:rPr>
              <a:t>девчонки, где вечерки? 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Где родимый сельсовет</a:t>
            </a:r>
            <a:r>
              <a:rPr lang="ru-RU" sz="2000" b="1" dirty="0">
                <a:solidFill>
                  <a:srgbClr val="002060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Знаешь </a:t>
            </a:r>
            <a:r>
              <a:rPr lang="ru-RU" sz="2000" b="1" dirty="0">
                <a:solidFill>
                  <a:srgbClr val="002060"/>
                </a:solidFill>
              </a:rPr>
              <a:t>сам, Василий Теркин,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Что </a:t>
            </a:r>
            <a:r>
              <a:rPr lang="ru-RU" sz="2000" b="1" dirty="0">
                <a:solidFill>
                  <a:srgbClr val="002060"/>
                </a:solidFill>
              </a:rPr>
              <a:t>туда дороги нет</a:t>
            </a:r>
            <a:r>
              <a:rPr lang="ru-RU" sz="2000" b="1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Нет дороги, нету права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Побывать в родном селе.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Страшный </a:t>
            </a:r>
            <a:r>
              <a:rPr lang="ru-RU" sz="2000" b="1" dirty="0">
                <a:solidFill>
                  <a:srgbClr val="002060"/>
                </a:solidFill>
              </a:rPr>
              <a:t>бой идет, </a:t>
            </a:r>
            <a:r>
              <a:rPr lang="ru-RU" sz="2000" b="1" dirty="0" smtClean="0">
                <a:solidFill>
                  <a:srgbClr val="002060"/>
                </a:solidFill>
              </a:rPr>
              <a:t>кровавый</a:t>
            </a:r>
            <a:endParaRPr lang="ru-RU" sz="2000" b="1" dirty="0">
              <a:solidFill>
                <a:srgbClr val="002060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b="1" dirty="0">
                <a:solidFill>
                  <a:srgbClr val="002060"/>
                </a:solidFill>
              </a:rPr>
              <a:t>Смертный бой не ради </a:t>
            </a:r>
            <a:r>
              <a:rPr lang="ru-RU" sz="2000" b="1" dirty="0" smtClean="0">
                <a:solidFill>
                  <a:srgbClr val="002060"/>
                </a:solidFill>
              </a:rPr>
              <a:t>славы,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Ради </a:t>
            </a:r>
            <a:r>
              <a:rPr lang="ru-RU" sz="2000" b="1" dirty="0">
                <a:solidFill>
                  <a:srgbClr val="002060"/>
                </a:solidFill>
              </a:rPr>
              <a:t>жизни на земле. </a:t>
            </a: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2000" b="1" dirty="0">
                <a:solidFill>
                  <a:schemeClr val="accent6">
                    <a:lumMod val="75000"/>
                  </a:schemeClr>
                </a:solidFill>
              </a:rPr>
            </a:b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Твардовски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229" y="274638"/>
            <a:ext cx="4163633" cy="37010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алина\Desktop\Папка Галины Дмитриевны\Папка мамы\История- подготовка к ЕГЭ\Василий Терки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038" y="3048000"/>
            <a:ext cx="3543299" cy="34359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25600" y="216582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А.Твардовский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Василий Теркин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501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Галина\Desktop\Папка Галины Дмитриевны\Папка мамы\История- подготовка к ЕГЭ\О. Бергольц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51938"/>
            <a:ext cx="2089566" cy="284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Галина\Desktop\Папка Галины Дмитриевны\Папка мамы\История- подготовка к ЕГЭ\Бергольц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22" y="3798332"/>
            <a:ext cx="2811192" cy="2196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66770" y="1511053"/>
            <a:ext cx="4988963" cy="507831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sz="1600" b="1" dirty="0">
              <a:solidFill>
                <a:srgbClr val="002060"/>
              </a:solidFill>
            </a:endParaRPr>
          </a:p>
          <a:p>
            <a:r>
              <a:rPr lang="ru-RU" sz="2200" b="1" dirty="0">
                <a:solidFill>
                  <a:srgbClr val="002060"/>
                </a:solidFill>
              </a:rPr>
              <a:t>В грязи, во мраке, в голоде, в печали,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Где смерть как тень, тащилась по пятам,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Такими мы счастливыми бывали,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Такой свободой бурною дышали,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Что внуки позавидовали б нам.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О. да, мы счастье страшное открыли –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Достойно не воспетое пока,-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Когда последней </a:t>
            </a:r>
            <a:r>
              <a:rPr lang="ru-RU" sz="2200" b="1" dirty="0" err="1">
                <a:solidFill>
                  <a:srgbClr val="002060"/>
                </a:solidFill>
              </a:rPr>
              <a:t>коркою</a:t>
            </a:r>
            <a:r>
              <a:rPr lang="ru-RU" sz="2200" b="1" dirty="0">
                <a:solidFill>
                  <a:srgbClr val="002060"/>
                </a:solidFill>
              </a:rPr>
              <a:t> делились,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Последнею щепоткой табака;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Когда вели полночные беседы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У бедного и дымного огня,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Как будем жить, когда придет победа,</a:t>
            </a:r>
          </a:p>
          <a:p>
            <a:r>
              <a:rPr lang="ru-RU" sz="2200" b="1" dirty="0">
                <a:solidFill>
                  <a:srgbClr val="002060"/>
                </a:solidFill>
              </a:rPr>
              <a:t>Всю нашу жизнь по новому ценя.</a:t>
            </a:r>
          </a:p>
        </p:txBody>
      </p:sp>
      <p:pic>
        <p:nvPicPr>
          <p:cNvPr id="5" name="Picture 2" descr="C:\Users\Галина\Desktop\Папка Галины Дмитриевны\Папка мамы\История- подготовка к ЕГЭ\Ленинград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9718" y="173151"/>
            <a:ext cx="2332111" cy="17490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Ленинград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492" t="6260" r="106" b="8197"/>
          <a:stretch/>
        </p:blipFill>
        <p:spPr bwMode="auto">
          <a:xfrm>
            <a:off x="9518071" y="2133597"/>
            <a:ext cx="2438400" cy="14685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Галина\Desktop\Папка Галины Дмитриевны\Папка мамы\История- подготовка к ЕГЭ\Ленинград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77709" y="3853752"/>
            <a:ext cx="1916607" cy="28749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2857164" y="173151"/>
            <a:ext cx="71628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О. </a:t>
            </a:r>
            <a:r>
              <a:rPr lang="ru-RU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Берггольц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Ленинградская поэма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226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С первых дней Великой Отечественной войны на службу победе, защите Родины были поставлены все достижения отечественной науки и техники. </a:t>
            </a:r>
          </a:p>
          <a:p>
            <a:r>
              <a:rPr lang="ru-RU" sz="1400" b="1" dirty="0">
                <a:solidFill>
                  <a:srgbClr val="002060"/>
                </a:solidFill>
              </a:rPr>
              <a:t>В 1943 году фронт получил новейшие самолеты ИЛ-5, ЯК-9, ТУ-2, созданные выдающимися конструкторами С.А. Лавочкиным, А.Н. Туполевым, С.В. Илюшиным, Н.Н. Поликарповым, А.Н. Микояном, А.С. Яковлевым и другими. </a:t>
            </a:r>
          </a:p>
          <a:p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Наука в военные годы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Успехи в авиации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Лавоч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084" y="2586451"/>
            <a:ext cx="2900888" cy="16482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алина\Desktop\Папка Галины Дмитриевны\Папка мамы\История- подготовка к ЕГЭ\Ла 25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471" y="4692248"/>
            <a:ext cx="3439317" cy="16164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Туполе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74" y="2618573"/>
            <a:ext cx="2273671" cy="17763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Ту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66" y="4721955"/>
            <a:ext cx="2399282" cy="16739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Галина\Desktop\Папка Галины Дмитриевны\Папка мамы\История- подготовка к ЕГЭ\Илюшин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5113" y="2417174"/>
            <a:ext cx="1911215" cy="1936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Галина\Desktop\Папка Галины Дмитриевны\Папка мамы\История- подготовка к ЕГЭ\ИЛ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730" y="4881906"/>
            <a:ext cx="2857500" cy="1428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66590" y="4254598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С. А. Лавочкин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5657" y="6458325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</a:t>
            </a:r>
            <a:r>
              <a:rPr lang="ru-RU" b="1" dirty="0">
                <a:solidFill>
                  <a:srgbClr val="002060"/>
                </a:solidFill>
              </a:rPr>
              <a:t>Самолет   </a:t>
            </a:r>
            <a:r>
              <a:rPr lang="en-US" b="1" dirty="0">
                <a:solidFill>
                  <a:srgbClr val="002060"/>
                </a:solidFill>
              </a:rPr>
              <a:t>La</a:t>
            </a:r>
            <a:r>
              <a:rPr lang="ru-RU" b="1" dirty="0">
                <a:solidFill>
                  <a:srgbClr val="002060"/>
                </a:solidFill>
              </a:rPr>
              <a:t> - 250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40822" y="4367549"/>
            <a:ext cx="2307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          А. Н. Туполев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60189" y="6447660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Самолет ТУ - 2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836714" y="4399606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С. В. Илюшин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465900" y="6395873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  </a:t>
            </a:r>
            <a:r>
              <a:rPr lang="ru-RU" b="1" dirty="0">
                <a:solidFill>
                  <a:srgbClr val="002060"/>
                </a:solidFill>
              </a:rPr>
              <a:t>Самолет Ил-5</a:t>
            </a:r>
          </a:p>
        </p:txBody>
      </p:sp>
    </p:spTree>
    <p:extLst>
      <p:ext uri="{BB962C8B-B14F-4D97-AF65-F5344CB8AC3E}">
        <p14:creationId xmlns="" xmlns:p14="http://schemas.microsoft.com/office/powerpoint/2010/main" val="235254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Наука в военные годы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Успехи в авиации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Поликарпов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48" y="1845016"/>
            <a:ext cx="3308094" cy="3539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Галина\Desktop\Папка Галины Дмитриевны\Папка мамы\История- подготовка к ЕГЭ\Микоян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8049" y="1845016"/>
            <a:ext cx="2935901" cy="36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40110" y="5812108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</a:rPr>
              <a:t>А. Н. Микоян </a:t>
            </a:r>
            <a:r>
              <a:rPr lang="ru-RU" sz="2200" b="1" dirty="0" smtClean="0">
                <a:solidFill>
                  <a:srgbClr val="002060"/>
                </a:solidFill>
              </a:rPr>
              <a:t> </a:t>
            </a:r>
            <a:endParaRPr lang="ru-RU" sz="2200" b="1" dirty="0">
              <a:solidFill>
                <a:srgbClr val="002060"/>
              </a:solidFill>
            </a:endParaRPr>
          </a:p>
        </p:txBody>
      </p:sp>
      <p:pic>
        <p:nvPicPr>
          <p:cNvPr id="6" name="Picture 2" descr="C:\Users\Галина\Desktop\Папка Галины Дмитриевны\Папка мамы\История- подготовка к ЕГЭ\Яковлев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500" y="1845016"/>
            <a:ext cx="3594878" cy="28803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9178066" y="5812107"/>
            <a:ext cx="28083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</a:rPr>
              <a:t>А. С. Яковлев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3463" y="5812109"/>
            <a:ext cx="237626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>
                <a:solidFill>
                  <a:srgbClr val="002060"/>
                </a:solidFill>
              </a:rPr>
              <a:t>Н. Н. Поликарпов</a:t>
            </a:r>
          </a:p>
        </p:txBody>
      </p:sp>
    </p:spTree>
    <p:extLst>
      <p:ext uri="{BB962C8B-B14F-4D97-AF65-F5344CB8AC3E}">
        <p14:creationId xmlns="" xmlns:p14="http://schemas.microsoft.com/office/powerpoint/2010/main" val="162557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B050"/>
                </a:solidFill>
              </a:rPr>
              <a:t>Наука </a:t>
            </a:r>
            <a:r>
              <a:rPr lang="ru-RU" b="1" dirty="0" smtClean="0">
                <a:solidFill>
                  <a:srgbClr val="00B050"/>
                </a:solidFill>
              </a:rPr>
              <a:t>в военные годы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Успехи в танкостроении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Котин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830" y="1611214"/>
            <a:ext cx="1872208" cy="22519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алина\Desktop\Папка Галины Дмитриевны\Папка мамы\История- подготовка к ЕГЭ\КТБ - тан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925" y="4400110"/>
            <a:ext cx="3140486" cy="2204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Махонин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7637" y="1600201"/>
            <a:ext cx="1936262" cy="21610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А. А. Мороз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7351" y="1584228"/>
            <a:ext cx="1728192" cy="22567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657854" y="3946980"/>
            <a:ext cx="1656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Ж. Я. </a:t>
            </a:r>
            <a:r>
              <a:rPr lang="ru-RU" sz="2000" b="1" dirty="0" err="1">
                <a:solidFill>
                  <a:srgbClr val="002060"/>
                </a:solidFill>
              </a:rPr>
              <a:t>Котин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51653" y="3830495"/>
            <a:ext cx="19236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С. Я Махонин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907351" y="3918324"/>
            <a:ext cx="1854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А. А. Морозов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248128" y="2780928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" name="Picture 2" descr="C:\Users\Галина\Desktop\Папка Галины Дмитриевны\Папка мамы\История- подготовка к ЕГЭ\танк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2956" y="4406499"/>
            <a:ext cx="3649232" cy="20273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104112" y="6462628"/>
            <a:ext cx="3407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                    Танк – СКБ -2</a:t>
            </a:r>
          </a:p>
        </p:txBody>
      </p:sp>
    </p:spTree>
    <p:extLst>
      <p:ext uri="{BB962C8B-B14F-4D97-AF65-F5344CB8AC3E}">
        <p14:creationId xmlns="" xmlns:p14="http://schemas.microsoft.com/office/powerpoint/2010/main" val="48221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Наука в военные годы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63552" y="1268761"/>
            <a:ext cx="8229600" cy="5010809"/>
          </a:xfrm>
        </p:spPr>
        <p:txBody>
          <a:bodyPr>
            <a:normAutofit/>
          </a:bodyPr>
          <a:lstStyle/>
          <a:p>
            <a:endParaRPr lang="ru-RU" sz="1800" b="1" dirty="0"/>
          </a:p>
        </p:txBody>
      </p:sp>
      <p:pic>
        <p:nvPicPr>
          <p:cNvPr id="2050" name="Picture 2" descr="C:\Users\Галина\Desktop\Папка Галины Дмитриевны\Папка мамы\История- подготовка к ЕГЭ\Дегтяре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2" y="1955706"/>
            <a:ext cx="4406280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Галина\Desktop\Папка Галины Дмитриевны\Папка мамы\История- подготовка к ЕГЭ\Горюн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913" y="2065491"/>
            <a:ext cx="2347868" cy="28763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60612" y="5158108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В. А. Дегтярев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48051" y="5171574"/>
            <a:ext cx="2167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П. Я Горюнов</a:t>
            </a:r>
          </a:p>
        </p:txBody>
      </p:sp>
      <p:pic>
        <p:nvPicPr>
          <p:cNvPr id="7" name="Picture 2" descr="C:\Users\Галина\Desktop\Папка Галины Дмитриевны\Папка мамы\История- подготовка к ЕГЭ\Иоффе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1692" y="2065491"/>
            <a:ext cx="2650708" cy="27102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10929" y="5056362"/>
            <a:ext cx="30598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А. Ф. Иоффе- создал первые советские радиолокаторы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07404" y="5884412"/>
            <a:ext cx="5237017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С 1943 г. начались работы по созданию а СССР ядерного оружия</a:t>
            </a:r>
          </a:p>
        </p:txBody>
      </p:sp>
    </p:spTree>
    <p:extLst>
      <p:ext uri="{BB962C8B-B14F-4D97-AF65-F5344CB8AC3E}">
        <p14:creationId xmlns="" xmlns:p14="http://schemas.microsoft.com/office/powerpoint/2010/main" val="1834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77653"/>
            <a:ext cx="10972800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Наука в военные годы 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600" b="1" dirty="0"/>
          </a:p>
          <a:p>
            <a:pPr lvl="4"/>
            <a:endParaRPr lang="ru-RU" dirty="0"/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Курчатов И.С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03" y="1630491"/>
            <a:ext cx="2187623" cy="24306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Галина\Desktop\Папка Галины Дмитриевны\Папка мамы\История- подготовка к ЕГЭ\Александро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565" y="1709293"/>
            <a:ext cx="2004731" cy="23696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36403" y="4196268"/>
            <a:ext cx="2395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И. В. Курчатов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554944" y="1749444"/>
            <a:ext cx="3790634" cy="489364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Крупные проблемы решали ученые – медики. Им удалось разработать технологию массового внедрения переливания крови и получения сухой плазмы, сделать разработки препаратов, способных ускорить заживания ран, изготовить приспособления для извлечения у раненых металлических </a:t>
            </a:r>
            <a:r>
              <a:rPr lang="ru-RU" sz="2400" b="1" dirty="0" smtClean="0">
                <a:solidFill>
                  <a:srgbClr val="00B050"/>
                </a:solidFill>
              </a:rPr>
              <a:t>осколков</a:t>
            </a:r>
            <a:r>
              <a:rPr lang="ru-RU" sz="2400" b="1" dirty="0" smtClean="0">
                <a:solidFill>
                  <a:srgbClr val="9BBB59">
                    <a:lumMod val="75000"/>
                  </a:srgbClr>
                </a:solidFill>
              </a:rPr>
              <a:t>.</a:t>
            </a:r>
            <a:endParaRPr lang="ru-RU" sz="2400" b="1" dirty="0">
              <a:solidFill>
                <a:srgbClr val="4BACC6">
                  <a:lumMod val="75000"/>
                </a:srgb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2596" y="4149081"/>
            <a:ext cx="439541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b="1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87924" y="4834740"/>
            <a:ext cx="3581715" cy="193899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B050"/>
                </a:solidFill>
              </a:rPr>
              <a:t>Ученые И.В. Курчатов и А.П. Александров разработали новый метод зашиты кораблей от мин</a:t>
            </a:r>
            <a:r>
              <a:rPr lang="ru-RU" sz="2400" b="1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9341" y="4187172"/>
            <a:ext cx="2894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     </a:t>
            </a:r>
            <a:r>
              <a:rPr lang="ru-RU" sz="2400" b="1" dirty="0">
                <a:solidFill>
                  <a:srgbClr val="002060"/>
                </a:solidFill>
              </a:rPr>
              <a:t>А. П. Александров</a:t>
            </a:r>
          </a:p>
        </p:txBody>
      </p:sp>
    </p:spTree>
    <p:extLst>
      <p:ext uri="{BB962C8B-B14F-4D97-AF65-F5344CB8AC3E}">
        <p14:creationId xmlns="" xmlns:p14="http://schemas.microsoft.com/office/powerpoint/2010/main" val="5575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532939"/>
            <a:ext cx="10972800" cy="114300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Великая </a:t>
            </a:r>
            <a:b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Отечественная </a:t>
            </a:r>
            <a:b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война: </a:t>
            </a:r>
            <a:b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sz="6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1941-1945гг</a:t>
            </a:r>
            <a:endParaRPr lang="ru-RU" sz="6600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7093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18214" y="1757652"/>
            <a:ext cx="5522621" cy="117475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«Родина-мать зовёт</a:t>
            </a:r>
            <a:r>
              <a:rPr lang="ru-RU" sz="36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»</a:t>
            </a:r>
          </a:p>
          <a:p>
            <a:pPr>
              <a:lnSpc>
                <a:spcPct val="80000"/>
              </a:lnSpc>
            </a:pP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1941 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г.</a:t>
            </a:r>
          </a:p>
          <a:p>
            <a:pPr>
              <a:lnSpc>
                <a:spcPct val="80000"/>
              </a:lnSpc>
            </a:pP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Ираклий </a:t>
            </a:r>
            <a:r>
              <a:rPr lang="ru-RU" sz="2800" b="1" dirty="0" err="1">
                <a:solidFill>
                  <a:srgbClr val="002060"/>
                </a:solidFill>
                <a:latin typeface="Bookman Old Style" panose="02050604050505020204" pitchFamily="18" charset="0"/>
              </a:rPr>
              <a:t>Тоидзе</a:t>
            </a:r>
            <a:r>
              <a:rPr lang="ru-RU" sz="28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2053" name="Picture 5" descr="rodina_ma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03389" y="333375"/>
            <a:ext cx="4314825" cy="609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34809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>
                <a:solidFill>
                  <a:schemeClr val="accent6">
                    <a:lumMod val="75000"/>
                  </a:schemeClr>
                </a:solidFill>
              </a:rPr>
              <a:t>Живопись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Оборон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34" y="1612382"/>
            <a:ext cx="3309613" cy="2085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кукрыникс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685" y="4363129"/>
            <a:ext cx="2591764" cy="20789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Галина\Desktop\Папка Галины Дмитриевны\Папка мамы\История- подготовка к ЕГЭ\герасимов мать партизан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009" y="4348922"/>
            <a:ext cx="2456275" cy="2418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Галина\Desktop\Папка Галины Дмитриевны\Папка мамы\История- подготовка к ЕГЭ\пласто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4475" y="1612382"/>
            <a:ext cx="2881746" cy="20983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688698" y="6442084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prstClr val="black"/>
                </a:solidFill>
              </a:rPr>
              <a:t>                        </a:t>
            </a:r>
            <a:r>
              <a:rPr lang="ru-RU" b="1" dirty="0" err="1">
                <a:solidFill>
                  <a:srgbClr val="002060"/>
                </a:solidFill>
              </a:rPr>
              <a:t>Кукрыниксы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18565" y="3701632"/>
            <a:ext cx="2870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          А.А. </a:t>
            </a:r>
            <a:r>
              <a:rPr lang="ru-RU" b="1" dirty="0" smtClean="0">
                <a:solidFill>
                  <a:srgbClr val="002060"/>
                </a:solidFill>
              </a:rPr>
              <a:t>Дейнека «Оборона Севастополя»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55280" y="6085806"/>
            <a:ext cx="33914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С.В. </a:t>
            </a:r>
            <a:r>
              <a:rPr lang="ru-RU" b="1" dirty="0" smtClean="0">
                <a:solidFill>
                  <a:srgbClr val="002060"/>
                </a:solidFill>
              </a:rPr>
              <a:t>Герасимов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«Мать партизана»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66126" y="3752045"/>
            <a:ext cx="2797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А.А. Пластов «Один против танков»</a:t>
            </a:r>
          </a:p>
        </p:txBody>
      </p:sp>
    </p:spTree>
    <p:extLst>
      <p:ext uri="{BB962C8B-B14F-4D97-AF65-F5344CB8AC3E}">
        <p14:creationId xmlns="" xmlns:p14="http://schemas.microsoft.com/office/powerpoint/2010/main" val="271217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1728032" y="5487182"/>
            <a:ext cx="9259757" cy="803275"/>
          </a:xfrm>
        </p:spPr>
        <p:txBody>
          <a:bodyPr>
            <a:noAutofit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ru-RU" sz="3000" b="1" dirty="0" err="1">
                <a:solidFill>
                  <a:srgbClr val="002060"/>
                </a:solidFill>
              </a:rPr>
              <a:t>Кукрыниксы</a:t>
            </a:r>
            <a:r>
              <a:rPr lang="ru-RU" sz="3000" b="1" dirty="0">
                <a:solidFill>
                  <a:srgbClr val="002060"/>
                </a:solidFill>
              </a:rPr>
              <a:t> — творческий коллектив </a:t>
            </a:r>
            <a:r>
              <a:rPr lang="ru-RU" sz="3000" b="1" dirty="0" smtClean="0">
                <a:solidFill>
                  <a:srgbClr val="002060"/>
                </a:solidFill>
              </a:rPr>
              <a:t>художников -  Михаил Куприянов, Порфирий </a:t>
            </a:r>
            <a:r>
              <a:rPr lang="ru-RU" sz="3000" b="1" dirty="0">
                <a:solidFill>
                  <a:srgbClr val="002060"/>
                </a:solidFill>
              </a:rPr>
              <a:t>Крылов </a:t>
            </a:r>
            <a:r>
              <a:rPr lang="ru-RU" sz="3000" b="1" dirty="0" smtClean="0">
                <a:solidFill>
                  <a:srgbClr val="002060"/>
                </a:solidFill>
              </a:rPr>
              <a:t> </a:t>
            </a:r>
            <a:r>
              <a:rPr lang="ru-RU" sz="3000" b="1" dirty="0">
                <a:solidFill>
                  <a:srgbClr val="002060"/>
                </a:solidFill>
              </a:rPr>
              <a:t>и Николай </a:t>
            </a:r>
            <a:r>
              <a:rPr lang="ru-RU" sz="3000" b="1" dirty="0" smtClean="0">
                <a:solidFill>
                  <a:srgbClr val="002060"/>
                </a:solidFill>
              </a:rPr>
              <a:t> Соколов </a:t>
            </a:r>
            <a:endParaRPr lang="ru-RU" sz="3000" b="1" dirty="0">
              <a:solidFill>
                <a:srgbClr val="002060"/>
              </a:solidFill>
            </a:endParaRPr>
          </a:p>
        </p:txBody>
      </p:sp>
      <p:pic>
        <p:nvPicPr>
          <p:cNvPr id="18441" name="Picture 9" descr="220px-Kukryniksy-razgromim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734" y="699175"/>
            <a:ext cx="3816350" cy="4679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43" name="Picture 11" descr="%D0%BA%D1%83%D0%BA%D1%80%D1%8B%D0%BD%D0%B8%D0%BA%D1%81%D1%8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63051" y="1013401"/>
            <a:ext cx="5335162" cy="38584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>
          <a:xfrm>
            <a:off x="1996190" y="8970"/>
            <a:ext cx="8229600" cy="81597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Формирование победного сознания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428668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996190" y="113899"/>
            <a:ext cx="8229600" cy="815975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Формирование победного сознания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3687516" y="5961427"/>
            <a:ext cx="8229600" cy="50641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ru-RU" sz="2800" b="1" dirty="0">
                <a:solidFill>
                  <a:srgbClr val="002060"/>
                </a:solidFill>
              </a:rPr>
              <a:t>Борис Ефимов (Фридлянд</a:t>
            </a:r>
            <a:r>
              <a:rPr lang="ru-RU" sz="2800" b="1" dirty="0" smtClean="0">
                <a:solidFill>
                  <a:srgbClr val="002060"/>
                </a:solidFill>
              </a:rPr>
              <a:t>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21509" name="Picture 5" descr="ANd9GcQd75KdmWyN5d05_oz1jHetIMWLYTHzo0WQZBMM0eGeSBZMlk9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948" y="1412875"/>
            <a:ext cx="5545137" cy="4032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511" name="Picture 7" descr="ANd9GcS25UCgHM3zu2B1rH46sqYhNJabDyjpb4XV-0udCEuo7nhCJ5a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83447" y="1412875"/>
            <a:ext cx="2879725" cy="40322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369578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Церковь в годы войны</a:t>
            </a: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Сергий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193" y="1986652"/>
            <a:ext cx="2738024" cy="34847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Церковь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9936" y="2212666"/>
            <a:ext cx="5007756" cy="32587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25557" y="559127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</a:rPr>
              <a:t>Патриарх  Сергий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48828" y="5647896"/>
            <a:ext cx="37091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Встреча Сталина с руководителями церкви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544272" y="4437112"/>
            <a:ext cx="144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20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>
                <a:solidFill>
                  <a:srgbClr val="C00000"/>
                </a:solidFill>
              </a:rPr>
              <a:t>Церковь в годы войны</a:t>
            </a:r>
            <a:endParaRPr lang="ru-RU" sz="4800" dirty="0"/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церковь 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664" y="1747519"/>
            <a:ext cx="3184110" cy="2918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церковь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426" y="3206903"/>
            <a:ext cx="4347147" cy="3438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449606" y="5071567"/>
            <a:ext cx="26997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Танковая колона имени Дмитрия </a:t>
            </a:r>
            <a:r>
              <a:rPr lang="ru-RU" sz="2000" b="1" dirty="0" smtClean="0">
                <a:solidFill>
                  <a:srgbClr val="002060"/>
                </a:solidFill>
              </a:rPr>
              <a:t>Донского сформирована на деньги верующих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9" name="Picture 2" descr="C:\Users\Галина\Desktop\Папка Галины Дмитриевны\Папка мамы\История- подготовка к ЕГЭ\церковь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211" y="1747519"/>
            <a:ext cx="3600124" cy="27657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39605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Музыка в годы войны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Picture 2" descr="C:\Users\Галина\Desktop\Папка Галины Дмитриевны\Папка мамы\История- подготовка к ЕГЭ\Шостакович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72" y="1919688"/>
            <a:ext cx="3854895" cy="3366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Шостакович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902" y="2700353"/>
            <a:ext cx="4158787" cy="30882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Шостакович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797" y="3706794"/>
            <a:ext cx="3770455" cy="2827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84470" y="5788561"/>
            <a:ext cx="416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       Д. Д. </a:t>
            </a:r>
            <a:r>
              <a:rPr lang="ru-RU" sz="2400" b="1" dirty="0" smtClean="0">
                <a:solidFill>
                  <a:srgbClr val="002060"/>
                </a:solidFill>
              </a:rPr>
              <a:t>Шостакович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Ленинградская симфония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88098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Музыка в годы войны</a:t>
            </a: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Шульженко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345" y="1643326"/>
            <a:ext cx="3041344" cy="19383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Утесов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403" y="4434428"/>
            <a:ext cx="2034490" cy="22845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79586" y="3772626"/>
            <a:ext cx="2248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К. И. Шульженко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22961" y="6260998"/>
            <a:ext cx="19442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Л. О. Утесов</a:t>
            </a:r>
          </a:p>
        </p:txBody>
      </p:sp>
      <p:pic>
        <p:nvPicPr>
          <p:cNvPr id="9" name="Picture 2" descr="C:\Users\Галина\Desktop\Папка Галины Дмитриевны\Папка мамы\История- подготовка к ЕГЭ\Бернес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023" r="9369"/>
          <a:stretch/>
        </p:blipFill>
        <p:spPr bwMode="auto">
          <a:xfrm>
            <a:off x="6858413" y="4421509"/>
            <a:ext cx="2947076" cy="20845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208975" y="6225833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М. Бернес</a:t>
            </a:r>
          </a:p>
        </p:txBody>
      </p:sp>
      <p:pic>
        <p:nvPicPr>
          <p:cNvPr id="11" name="Picture 2" descr="C:\Users\Галина\Desktop\Папка Галины Дмитриевны\Папка мамы\История- подготовка к ЕГЭ\Русланова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686" y="1625957"/>
            <a:ext cx="2762408" cy="2209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834038" y="3803771"/>
            <a:ext cx="2048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Л. А. Русланова</a:t>
            </a:r>
          </a:p>
        </p:txBody>
      </p:sp>
    </p:spTree>
    <p:extLst>
      <p:ext uri="{BB962C8B-B14F-4D97-AF65-F5344CB8AC3E}">
        <p14:creationId xmlns="" xmlns:p14="http://schemas.microsoft.com/office/powerpoint/2010/main" val="671752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4.bp.blogspot.com/_DaIQxLaZCOQ/TPvSV-15PVI/AAAAAAAAAF4/yqshWvXkM3U/s1600/%25D0%25A2%25D0%25B5%25D0%25B0%25D1%2582%25D1%2580%25D1%258B%2B%25D0%259F%25D0%25B8%25D1%2582%25D0%25B5%25D1%2580%25D0%25B0%2B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532" y="2071122"/>
            <a:ext cx="5413139" cy="40598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3" name="Прямоугольник 3"/>
          <p:cNvSpPr>
            <a:spLocks noChangeArrowheads="1"/>
          </p:cNvSpPr>
          <p:nvPr/>
        </p:nvSpPr>
        <p:spPr bwMode="auto">
          <a:xfrm>
            <a:off x="4255568" y="1631547"/>
            <a:ext cx="850106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Театр </a:t>
            </a:r>
            <a:endParaRPr lang="ru-RU" altLang="ru-RU" sz="3600" b="1" dirty="0" smtClean="0">
              <a:solidFill>
                <a:srgbClr val="FF0000"/>
              </a:solidFill>
              <a:latin typeface="Bookman Old Style" panose="02050604050505020204" pitchFamily="18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Музыкальной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</a:t>
            </a:r>
            <a: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комедии</a:t>
            </a:r>
            <a:endParaRPr lang="ru-RU" altLang="ru-RU" sz="3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5604" name="Прямоугольник 4"/>
          <p:cNvSpPr>
            <a:spLocks noChangeArrowheads="1"/>
          </p:cNvSpPr>
          <p:nvPr/>
        </p:nvSpPr>
        <p:spPr bwMode="auto">
          <a:xfrm>
            <a:off x="6292630" y="3524743"/>
            <a:ext cx="54260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2060"/>
                </a:solidFill>
                <a:latin typeface="+mn-lt"/>
              </a:rPr>
              <a:t>На Итальянской улице, 13 стоит Театр музыкальной комедии. Он памятен тем, что это единственный театр, который не прекратил свою работу в тяжелые дни блокады. </a:t>
            </a: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04592" y="169239"/>
            <a:ext cx="85010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Культурные центры блокадного Ленинграда</a:t>
            </a:r>
            <a:endParaRPr lang="ru-RU" altLang="ru-RU" sz="4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8884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upload.wikimedia.org/wikipedia/commons/0/05/Saint_Petersburg_Philharmonia_-_Bolshoi_Z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3884" y="2104946"/>
            <a:ext cx="6557312" cy="4332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651" name="Прямоугольник 2"/>
          <p:cNvSpPr>
            <a:spLocks noChangeArrowheads="1"/>
          </p:cNvSpPr>
          <p:nvPr/>
        </p:nvSpPr>
        <p:spPr bwMode="auto">
          <a:xfrm>
            <a:off x="4954173" y="1405389"/>
            <a:ext cx="84296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 </a:t>
            </a:r>
            <a: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Ленинградская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филармония</a:t>
            </a:r>
            <a:endParaRPr lang="ru-RU" altLang="ru-RU" sz="3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7652" name="Прямоугольник 3"/>
          <p:cNvSpPr>
            <a:spLocks noChangeArrowheads="1"/>
          </p:cNvSpPr>
          <p:nvPr/>
        </p:nvSpPr>
        <p:spPr bwMode="auto">
          <a:xfrm>
            <a:off x="7483996" y="2525334"/>
            <a:ext cx="4358233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rgbClr val="002060"/>
                </a:solidFill>
                <a:latin typeface="+mj-lt"/>
              </a:rPr>
              <a:t>9 августа 1942 года здесь была вживую исполнена Ленинградская симфония Шостаковича. Сам факт того, что в блокадные годы в Ленинграде продолжал работать театр и филармония является символом стойкости и непоколебимости ленинградцев, свято верящих в победу. </a:t>
            </a: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04592" y="181342"/>
            <a:ext cx="85010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Культурные центры блокадного Ленинграда</a:t>
            </a:r>
            <a:endParaRPr lang="ru-RU" altLang="ru-RU" sz="4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16010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60062"/>
            <a:ext cx="103632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Соотнесите битвы и даты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081909446"/>
              </p:ext>
            </p:extLst>
          </p:nvPr>
        </p:nvGraphicFramePr>
        <p:xfrm>
          <a:off x="914400" y="1439142"/>
          <a:ext cx="1036320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7784"/>
                <a:gridCol w="3377784"/>
                <a:gridCol w="3607632"/>
              </a:tblGrid>
              <a:tr h="370686"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«Тайфун»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Август</a:t>
                      </a:r>
                      <a:r>
                        <a:rPr lang="ru-RU" sz="4000" b="1" baseline="0" dirty="0" smtClean="0"/>
                        <a:t> 1944г.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/>
                        <a:t>Курская битва</a:t>
                      </a:r>
                      <a:endParaRPr lang="ru-RU" sz="4000" b="1" dirty="0"/>
                    </a:p>
                  </a:txBody>
                  <a:tcPr/>
                </a:tc>
              </a:tr>
              <a:tr h="37068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«Цитадель»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16.10.1941-05.12.1941гг.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Битва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</a:rPr>
                        <a:t> за Москву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68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Берлинская операция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17.07.1942-02.02.1943гг.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Освобождение Белоруссии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68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«</a:t>
                      </a:r>
                      <a:r>
                        <a:rPr lang="ru-RU" sz="3200" b="1" dirty="0" err="1" smtClean="0">
                          <a:solidFill>
                            <a:srgbClr val="002060"/>
                          </a:solidFill>
                        </a:rPr>
                        <a:t>Блау</a:t>
                      </a:r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05.07.1943-23.08.1943гг.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Битва</a:t>
                      </a:r>
                      <a:r>
                        <a:rPr lang="ru-RU" sz="3200" b="1" baseline="0" dirty="0" smtClean="0">
                          <a:solidFill>
                            <a:srgbClr val="002060"/>
                          </a:solidFill>
                        </a:rPr>
                        <a:t> за Берлин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68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«Багратион»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16.04.1945-02.05.1945гг.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Сталинградская битва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230205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vppress.ru/photo/new/43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5888" y="1882905"/>
            <a:ext cx="5921040" cy="4363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675" name="Прямоугольник 2"/>
          <p:cNvSpPr>
            <a:spLocks noChangeArrowheads="1"/>
          </p:cNvSpPr>
          <p:nvPr/>
        </p:nvSpPr>
        <p:spPr bwMode="auto">
          <a:xfrm>
            <a:off x="4504467" y="1590805"/>
            <a:ext cx="85010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Дом Радио</a:t>
            </a:r>
            <a:endParaRPr lang="ru-RU" altLang="ru-RU" sz="36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7065208" y="2391636"/>
            <a:ext cx="4387277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800" b="1" dirty="0">
                <a:solidFill>
                  <a:srgbClr val="002060"/>
                </a:solidFill>
                <a:latin typeface="+mj-lt"/>
              </a:rPr>
              <a:t>Из Дома Радио на Итальянской улице, 27, на протяжении всей блокады для горожан доносились ободряющие слова сотрудников радиостанции, которые потом транслировались Москвой на всю страну</a:t>
            </a:r>
            <a:r>
              <a:rPr lang="ru-RU" altLang="ru-RU" sz="2400" dirty="0">
                <a:latin typeface="Arial" panose="020B0604020202020204" pitchFamily="34" charset="0"/>
              </a:rPr>
              <a:t>.</a:t>
            </a:r>
          </a:p>
        </p:txBody>
      </p:sp>
      <p:sp>
        <p:nvSpPr>
          <p:cNvPr id="5" name="Прямоугольник 2"/>
          <p:cNvSpPr>
            <a:spLocks noChangeArrowheads="1"/>
          </p:cNvSpPr>
          <p:nvPr/>
        </p:nvSpPr>
        <p:spPr bwMode="auto">
          <a:xfrm>
            <a:off x="504592" y="214209"/>
            <a:ext cx="850106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4000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Культурные центры блокадного Ленинграда</a:t>
            </a:r>
            <a:endParaRPr lang="ru-RU" altLang="ru-RU" sz="4000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57140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6331" y="97031"/>
            <a:ext cx="10018713" cy="1752599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  <a:t>Домашнее задание</a:t>
            </a:r>
            <a:br>
              <a:rPr lang="ru-RU" b="1" u="sng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200" b="1" i="1" dirty="0" smtClean="0">
                <a:solidFill>
                  <a:schemeClr val="accent2">
                    <a:lumMod val="75000"/>
                  </a:schemeClr>
                </a:solidFill>
              </a:rPr>
              <a:t>Просмотр кинофильма на выбор</a:t>
            </a:r>
            <a:endParaRPr lang="ru-RU" sz="4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Галина\Desktop\Папка Галины Дмитриевны\Папка мамы\История- подготовка к ЕГЭ\Два бойца 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80" y="2149749"/>
            <a:ext cx="2407388" cy="15838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Галина\Desktop\Папка Галины Дмитриевны\Папка мамы\История- подготовка к ЕГЭ\Два бойц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009" y="3960694"/>
            <a:ext cx="2564559" cy="18949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Галина\Desktop\Папка Галины Дмитриевны\Папка мамы\История- подготовка к ЕГЭ\Парень из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5139" y="4609823"/>
            <a:ext cx="2766987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Галина\Desktop\Папка Галины Дмитриевны\Папка мамы\История- подготовка к ЕГЭ\Неб тих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116" y="2149749"/>
            <a:ext cx="3278883" cy="193280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Галина\Desktop\Папка Галины Дмитриевны\Папка мамы\История- подготовка к ЕГЭ\Неб тихоход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3566" y="4452784"/>
            <a:ext cx="2664296" cy="18300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879550" y="6371456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 </a:t>
            </a:r>
            <a:r>
              <a:rPr lang="ru-RU" sz="2000" b="1" dirty="0">
                <a:solidFill>
                  <a:srgbClr val="002060"/>
                </a:solidFill>
              </a:rPr>
              <a:t>«Небесный тихоход»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55206" y="5882770"/>
            <a:ext cx="23845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«Два </a:t>
            </a:r>
            <a:r>
              <a:rPr lang="ru-RU" sz="2000" b="1" dirty="0">
                <a:solidFill>
                  <a:srgbClr val="002060"/>
                </a:solidFill>
              </a:rPr>
              <a:t>бойца»</a:t>
            </a:r>
          </a:p>
        </p:txBody>
      </p:sp>
      <p:pic>
        <p:nvPicPr>
          <p:cNvPr id="8" name="Picture 2" descr="C:\Users\Галина\Desktop\Папка Галины Дмитриевны\Папка мамы\История- подготовка к ЕГЭ\Секретарь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3908" y="2069644"/>
            <a:ext cx="1409038" cy="2012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8345115" y="6433022"/>
            <a:ext cx="33209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«Парень </a:t>
            </a:r>
            <a:r>
              <a:rPr lang="ru-RU" sz="2000" b="1" dirty="0">
                <a:solidFill>
                  <a:srgbClr val="002060"/>
                </a:solidFill>
              </a:rPr>
              <a:t>из нашего </a:t>
            </a:r>
            <a:r>
              <a:rPr lang="ru-RU" sz="2000" b="1" dirty="0" smtClean="0">
                <a:solidFill>
                  <a:srgbClr val="002060"/>
                </a:solidFill>
              </a:rPr>
              <a:t>города»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15139" y="4056370"/>
            <a:ext cx="3168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«Секретарь райкома»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5121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9659" y="1848607"/>
            <a:ext cx="10972800" cy="1143000"/>
          </a:xfr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Спасибо за внимание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3510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49943"/>
            <a:ext cx="109728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Кто есть кто?</a:t>
            </a:r>
            <a:endParaRPr lang="ru-RU" sz="6000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45412094"/>
              </p:ext>
            </p:extLst>
          </p:nvPr>
        </p:nvGraphicFramePr>
        <p:xfrm>
          <a:off x="609600" y="1309245"/>
          <a:ext cx="10972800" cy="539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6036"/>
                <a:gridCol w="7356764"/>
              </a:tblGrid>
              <a:tr h="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Г.К. Жуков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Сержант,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руководивший 58 дней оборой одного из домов в Сталинграде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Л.А. Говоров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Генерал, командующий 62-ой армией в Сталинграде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К.К. Рокоссовский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Генерал,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командующий 2-ой ударной армией, сдавшейся в плен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В.И. Чуйков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Генерал, командующий Донским фронтом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А.А.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Власов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Генерал, заместитель Верховного главнокомандующего, осуществлял общее руководство битвой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под Сталинградом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В.Г. Клочков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Генерал,</a:t>
                      </a:r>
                      <a:r>
                        <a:rPr lang="ru-RU" sz="2400" b="1" baseline="0" dirty="0" smtClean="0">
                          <a:solidFill>
                            <a:srgbClr val="002060"/>
                          </a:solidFill>
                        </a:rPr>
                        <a:t> командующий Ленинградским фронтом с 1942г.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Я.Ф. Павлов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rgbClr val="002060"/>
                          </a:solidFill>
                        </a:rPr>
                        <a:t>Политрук, возглавлявший 28 героев-панфиловцев под Москвой</a:t>
                      </a:r>
                      <a:endParaRPr lang="ru-RU" sz="2400" b="1" dirty="0">
                        <a:solidFill>
                          <a:srgbClr val="002060"/>
                        </a:solidFill>
                      </a:endParaRPr>
                    </a:p>
                  </a:txBody>
                  <a:tcPr marL="95414" marR="95414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4118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7091" y="246208"/>
            <a:ext cx="11637818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 чём говорят </a:t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названия и имена?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2109" y="2285999"/>
            <a:ext cx="4890655" cy="175260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План «Барбаросса»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Дорога жизни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Операция «Искра»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Приказ №227      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Операция «Концерт»          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6782788" y="2278741"/>
            <a:ext cx="4890655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rgbClr val="002060"/>
                </a:solidFill>
              </a:rPr>
              <a:t>В. </a:t>
            </a:r>
            <a:r>
              <a:rPr lang="ru-RU" sz="3600" b="1" dirty="0" err="1" smtClean="0">
                <a:solidFill>
                  <a:srgbClr val="002060"/>
                </a:solidFill>
              </a:rPr>
              <a:t>Кейтель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М. </a:t>
            </a:r>
            <a:r>
              <a:rPr lang="ru-RU" sz="3600" b="1" dirty="0" err="1" smtClean="0">
                <a:solidFill>
                  <a:srgbClr val="002060"/>
                </a:solidFill>
              </a:rPr>
              <a:t>Кантария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И. </a:t>
            </a:r>
            <a:r>
              <a:rPr lang="ru-RU" sz="3600" b="1" dirty="0" err="1" smtClean="0">
                <a:solidFill>
                  <a:srgbClr val="002060"/>
                </a:solidFill>
              </a:rPr>
              <a:t>Кожедуб</a:t>
            </a:r>
            <a:r>
              <a:rPr lang="ru-RU" sz="3600" b="1" dirty="0" smtClean="0">
                <a:solidFill>
                  <a:srgbClr val="002060"/>
                </a:solidFill>
              </a:rPr>
              <a:t>                          </a:t>
            </a:r>
          </a:p>
          <a:p>
            <a:r>
              <a:rPr lang="ru-RU" sz="3600" b="1" dirty="0" smtClean="0">
                <a:solidFill>
                  <a:srgbClr val="002060"/>
                </a:solidFill>
              </a:rPr>
              <a:t>А. </a:t>
            </a:r>
            <a:r>
              <a:rPr lang="ru-RU" sz="3600" b="1" dirty="0" err="1" smtClean="0">
                <a:solidFill>
                  <a:srgbClr val="002060"/>
                </a:solidFill>
              </a:rPr>
              <a:t>Покрышкин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dirty="0">
                <a:solidFill>
                  <a:srgbClr val="002060"/>
                </a:solidFill>
              </a:rPr>
              <a:t>И</a:t>
            </a:r>
            <a:r>
              <a:rPr lang="ru-RU" sz="3600" b="1" dirty="0" smtClean="0">
                <a:solidFill>
                  <a:srgbClr val="002060"/>
                </a:solidFill>
              </a:rPr>
              <a:t>. Павлов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0461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63078"/>
            <a:ext cx="10363200" cy="147002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По какому принципу </a:t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построены ряды?</a:t>
            </a:r>
            <a:endParaRPr lang="ru-RU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52945" y="2085116"/>
            <a:ext cx="10612581" cy="1752600"/>
          </a:xfrm>
        </p:spPr>
        <p:txBody>
          <a:bodyPr>
            <a:normAutofit fontScale="25000" lnSpcReduction="20000"/>
          </a:bodyPr>
          <a:lstStyle/>
          <a:p>
            <a:pPr marL="457200" indent="-457200" algn="l">
              <a:buAutoNum type="arabicPeriod"/>
            </a:pPr>
            <a:r>
              <a:rPr lang="ru-RU" sz="16000" b="1" dirty="0" smtClean="0">
                <a:solidFill>
                  <a:srgbClr val="002060"/>
                </a:solidFill>
              </a:rPr>
              <a:t>Ленинград, Севастополь, Одесса, Киев, Москва, Керчь, Новороссийск, Минск, Тула, Брест</a:t>
            </a:r>
          </a:p>
          <a:p>
            <a:pPr marL="457200" indent="-457200" algn="l">
              <a:buAutoNum type="arabicPeriod"/>
            </a:pPr>
            <a:endParaRPr lang="ru-RU" sz="16000" b="1" dirty="0" smtClean="0">
              <a:solidFill>
                <a:srgbClr val="002060"/>
              </a:solidFill>
            </a:endParaRPr>
          </a:p>
          <a:p>
            <a:pPr marL="457200" indent="-457200" algn="l">
              <a:buAutoNum type="arabicPeriod"/>
            </a:pPr>
            <a:r>
              <a:rPr lang="ru-RU" sz="16000" b="1" dirty="0" smtClean="0">
                <a:solidFill>
                  <a:srgbClr val="002060"/>
                </a:solidFill>
              </a:rPr>
              <a:t>300гр, 250гр, 200гр, 125гр</a:t>
            </a:r>
          </a:p>
          <a:p>
            <a:pPr marL="457200" indent="-457200" algn="l">
              <a:buAutoNum type="arabicPeriod"/>
            </a:pPr>
            <a:endParaRPr lang="ru-RU" sz="16000" b="1" dirty="0" smtClean="0">
              <a:solidFill>
                <a:srgbClr val="002060"/>
              </a:solidFill>
            </a:endParaRPr>
          </a:p>
          <a:p>
            <a:pPr marL="457200" indent="-457200" algn="l">
              <a:buAutoNum type="arabicPeriod"/>
            </a:pPr>
            <a:r>
              <a:rPr lang="ru-RU" sz="16000" b="1" dirty="0" smtClean="0">
                <a:solidFill>
                  <a:srgbClr val="002060"/>
                </a:solidFill>
              </a:rPr>
              <a:t>3елёный Пояс Славы, </a:t>
            </a:r>
            <a:r>
              <a:rPr lang="ru-RU" sz="16000" b="1" dirty="0" err="1" smtClean="0">
                <a:solidFill>
                  <a:srgbClr val="002060"/>
                </a:solidFill>
              </a:rPr>
              <a:t>Пискарёвское</a:t>
            </a:r>
            <a:r>
              <a:rPr lang="ru-RU" sz="16000" b="1" dirty="0" smtClean="0">
                <a:solidFill>
                  <a:srgbClr val="002060"/>
                </a:solidFill>
              </a:rPr>
              <a:t> кладбище, Площадь Победы</a:t>
            </a:r>
          </a:p>
          <a:p>
            <a:pPr marL="457200" indent="-457200" algn="l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3075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4291" y="-360230"/>
            <a:ext cx="109728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Как</a:t>
            </a:r>
            <a:r>
              <a:rPr lang="ru-RU" sz="5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вы</a:t>
            </a:r>
            <a:r>
              <a:rPr lang="ru-RU" sz="5400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понимаете?</a:t>
            </a:r>
            <a:endParaRPr lang="ru-RU" sz="5400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835736"/>
            <a:ext cx="10972800" cy="4525963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 План «ОСТ»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 «Ленд-лиз»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 Встреча «Большой Тройки»</a:t>
            </a:r>
          </a:p>
          <a:p>
            <a:r>
              <a:rPr lang="ru-RU" sz="4400" b="1" dirty="0" smtClean="0">
                <a:solidFill>
                  <a:srgbClr val="002060"/>
                </a:solidFill>
              </a:rPr>
              <a:t> Сражение под </a:t>
            </a:r>
            <a:r>
              <a:rPr lang="ru-RU" sz="4400" b="1" dirty="0" err="1" smtClean="0">
                <a:solidFill>
                  <a:srgbClr val="002060"/>
                </a:solidFill>
              </a:rPr>
              <a:t>д.Прохоровка</a:t>
            </a:r>
            <a:endParaRPr lang="ru-RU" sz="4400" b="1" dirty="0" smtClean="0">
              <a:solidFill>
                <a:srgbClr val="002060"/>
              </a:solidFill>
            </a:endParaRPr>
          </a:p>
          <a:p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г.Торгау</a:t>
            </a:r>
            <a:r>
              <a:rPr lang="ru-RU" sz="4400" b="1" dirty="0" smtClean="0">
                <a:solidFill>
                  <a:srgbClr val="002060"/>
                </a:solidFill>
              </a:rPr>
              <a:t> на реке Эльбе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1775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8654" y="2532209"/>
            <a:ext cx="11457709" cy="917573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Культура и наука </a:t>
            </a:r>
            <a:b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 годы</a:t>
            </a:r>
            <a:b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к</a:t>
            </a:r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/>
            </a:r>
            <a:b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 Великой Отечественной </a:t>
            </a:r>
            <a:b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войны</a:t>
            </a:r>
            <a:endParaRPr lang="ru-RU" sz="6000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44711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Цели урока</a:t>
            </a:r>
            <a:endParaRPr lang="ru-RU" sz="5400" b="1" dirty="0">
              <a:solidFill>
                <a:srgbClr val="00206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1. Обучающая: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познакомиться с произведениями литературы, музыки, изобразительного искусства, достижениями науки в годы Великой Отечественной войны, их авторами;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выяснить как произведения культуры способствовали поднятию патриотизма;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2. Развивающая: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продолжить формировать умения работать с источником и развивать навыки анализа;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формировать умения взаимодействовать в группе, умения распределять обязанности, договариваться;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3. Воспитательная: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- воспитывать чувство гордости за свой народ и Отечество, формировать нравственные качества личности.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3043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Аспект</Template>
  <TotalTime>252</TotalTime>
  <Words>1055</Words>
  <Application>Microsoft Office PowerPoint</Application>
  <PresentationFormat>Произвольный</PresentationFormat>
  <Paragraphs>195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32</vt:i4>
      </vt:variant>
    </vt:vector>
  </HeadingPairs>
  <TitlesOfParts>
    <vt:vector size="48" baseType="lpstr">
      <vt:lpstr>HDOfficeLightV0</vt:lpstr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12_Тема Office</vt:lpstr>
      <vt:lpstr>13_Тема Office</vt:lpstr>
      <vt:lpstr>15_Тема Office</vt:lpstr>
      <vt:lpstr>Слайд 1</vt:lpstr>
      <vt:lpstr>Великая  Отечественная  война:  1941-1945гг</vt:lpstr>
      <vt:lpstr>Соотнесите битвы и даты </vt:lpstr>
      <vt:lpstr>Кто есть кто?</vt:lpstr>
      <vt:lpstr>О чём говорят  названия и имена?</vt:lpstr>
      <vt:lpstr>По какому принципу  построены ряды?</vt:lpstr>
      <vt:lpstr> Как вы понимаете?</vt:lpstr>
      <vt:lpstr>Культура и наука  в годы к  Великой Отечественной  войны</vt:lpstr>
      <vt:lpstr>Цели урока</vt:lpstr>
      <vt:lpstr>Слайд 10</vt:lpstr>
      <vt:lpstr>Литераторы о войне</vt:lpstr>
      <vt:lpstr>Слайд 12</vt:lpstr>
      <vt:lpstr>А.Твардовский Василий Теркин</vt:lpstr>
      <vt:lpstr>О. Берггольц Ленинградская поэма</vt:lpstr>
      <vt:lpstr>Наука в военные годы Успехи в авиации</vt:lpstr>
      <vt:lpstr>Наука в военные годы Успехи в авиации</vt:lpstr>
      <vt:lpstr>Наука в военные годы Успехи в танкостроении</vt:lpstr>
      <vt:lpstr>Наука в военные годы</vt:lpstr>
      <vt:lpstr>Наука в военные годы </vt:lpstr>
      <vt:lpstr>Слайд 20</vt:lpstr>
      <vt:lpstr>Живопись</vt:lpstr>
      <vt:lpstr>Формирование победного сознания</vt:lpstr>
      <vt:lpstr>Формирование победного сознания</vt:lpstr>
      <vt:lpstr>Церковь в годы войны</vt:lpstr>
      <vt:lpstr>Церковь в годы войны</vt:lpstr>
      <vt:lpstr>Музыка в годы войны</vt:lpstr>
      <vt:lpstr>Музыка в годы войны</vt:lpstr>
      <vt:lpstr>Слайд 28</vt:lpstr>
      <vt:lpstr>Слайд 29</vt:lpstr>
      <vt:lpstr>Слайд 30</vt:lpstr>
      <vt:lpstr>Домашнее задание Просмотр кинофильма на выбор</vt:lpstr>
      <vt:lpstr>Спасибо за внимание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Соотнесите битвы и даты</dc:title>
  <dc:creator>Елена</dc:creator>
  <cp:lastModifiedBy>User</cp:lastModifiedBy>
  <cp:revision>38</cp:revision>
  <dcterms:created xsi:type="dcterms:W3CDTF">2019-10-27T15:57:35Z</dcterms:created>
  <dcterms:modified xsi:type="dcterms:W3CDTF">2020-01-09T16:10:01Z</dcterms:modified>
</cp:coreProperties>
</file>