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108" y="-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1/9/2020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5859" y="363071"/>
            <a:ext cx="8689976" cy="1967751"/>
          </a:xfrm>
        </p:spPr>
        <p:txBody>
          <a:bodyPr>
            <a:normAutofit/>
          </a:bodyPr>
          <a:lstStyle/>
          <a:p>
            <a:r>
              <a:rPr lang="en-US" sz="6600" b="1" dirty="0" smtClean="0">
                <a:solidFill>
                  <a:srgbClr val="00B050"/>
                </a:solidFill>
              </a:rPr>
              <a:t>Stress </a:t>
            </a:r>
            <a:r>
              <a:rPr lang="en-US" sz="6600" b="1" dirty="0" smtClean="0">
                <a:solidFill>
                  <a:srgbClr val="00B050"/>
                </a:solidFill>
              </a:rPr>
              <a:t>free</a:t>
            </a:r>
            <a:endParaRPr lang="ru-RU" sz="66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1012" y="2465614"/>
            <a:ext cx="8689976" cy="1159329"/>
          </a:xfrm>
        </p:spPr>
        <p:txBody>
          <a:bodyPr>
            <a:normAutofit fontScale="32500" lnSpcReduction="20000"/>
          </a:bodyPr>
          <a:lstStyle/>
          <a:p>
            <a:endParaRPr lang="ru-RU" sz="4400" b="1" dirty="0" smtClean="0"/>
          </a:p>
          <a:p>
            <a:r>
              <a:rPr lang="en-US" sz="11400" b="1" dirty="0" smtClean="0"/>
              <a:t>Spotlight </a:t>
            </a:r>
            <a:r>
              <a:rPr lang="en-US" sz="11400" b="1" dirty="0" smtClean="0"/>
              <a:t>7 Unit </a:t>
            </a:r>
            <a:r>
              <a:rPr lang="en-US" sz="11400" b="1" dirty="0" smtClean="0"/>
              <a:t>10a</a:t>
            </a:r>
            <a:endParaRPr lang="ru-RU" sz="11400" b="1" dirty="0" smtClean="0"/>
          </a:p>
          <a:p>
            <a:endParaRPr lang="ru-RU" sz="4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3624943"/>
            <a:ext cx="6096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2400" dirty="0" smtClean="0"/>
          </a:p>
          <a:p>
            <a:pPr algn="ctr">
              <a:defRPr/>
            </a:pPr>
            <a:r>
              <a:rPr lang="ru-RU" sz="2400" dirty="0" smtClean="0"/>
              <a:t>Иванова </a:t>
            </a:r>
            <a:r>
              <a:rPr lang="ru-RU" sz="2400" dirty="0" smtClean="0"/>
              <a:t>Наталья Евгеньевна</a:t>
            </a:r>
          </a:p>
          <a:p>
            <a:pPr algn="ctr">
              <a:defRPr/>
            </a:pPr>
            <a:r>
              <a:rPr lang="ru-RU" sz="2400" dirty="0" smtClean="0"/>
              <a:t>Учитель английского языка ГБОУ школа № 403 Пушкинского района </a:t>
            </a:r>
          </a:p>
          <a:p>
            <a:pPr algn="ctr">
              <a:defRPr/>
            </a:pPr>
            <a:r>
              <a:rPr lang="ru-RU" sz="2400" dirty="0" smtClean="0"/>
              <a:t>г. Санкт-Петербурга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57802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</a:rPr>
              <a:t>Which is more stressful?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Ex.2 p.96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979920"/>
          </a:xfrm>
        </p:spPr>
        <p:txBody>
          <a:bodyPr>
            <a:normAutofit/>
          </a:bodyPr>
          <a:lstStyle/>
          <a:p>
            <a:pPr marL="914400" indent="-914400">
              <a:buFont typeface="+mj-lt"/>
              <a:buAutoNum type="arabicPeriod"/>
            </a:pPr>
            <a:r>
              <a:rPr lang="en-US" sz="4800" dirty="0" smtClean="0">
                <a:solidFill>
                  <a:schemeClr val="accent6">
                    <a:lumMod val="50000"/>
                  </a:schemeClr>
                </a:solidFill>
              </a:rPr>
              <a:t>I find …. Rather stressful.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800" dirty="0" smtClean="0">
                <a:solidFill>
                  <a:srgbClr val="FF0000"/>
                </a:solidFill>
              </a:rPr>
              <a:t>I find … more stressful than ….</a:t>
            </a:r>
          </a:p>
          <a:p>
            <a:pPr marL="914400" indent="-914400">
              <a:buFont typeface="+mj-lt"/>
              <a:buAutoNum type="arabicPeriod"/>
            </a:pPr>
            <a:r>
              <a:rPr lang="en-US" sz="4800" dirty="0" smtClean="0">
                <a:solidFill>
                  <a:srgbClr val="C00000"/>
                </a:solidFill>
              </a:rPr>
              <a:t>I find … the most stressful.</a:t>
            </a:r>
          </a:p>
        </p:txBody>
      </p:sp>
    </p:spTree>
    <p:extLst>
      <p:ext uri="{BB962C8B-B14F-4D97-AF65-F5344CB8AC3E}">
        <p14:creationId xmlns:p14="http://schemas.microsoft.com/office/powerpoint/2010/main" xmlns="" val="335880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752" y="147871"/>
            <a:ext cx="10364451" cy="1317858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6">
                    <a:lumMod val="50000"/>
                  </a:schemeClr>
                </a:solidFill>
              </a:rPr>
              <a:t>fall </a:t>
            </a:r>
            <a:r>
              <a:rPr lang="en-US" sz="4400" b="1" dirty="0" smtClean="0">
                <a:solidFill>
                  <a:schemeClr val="accent6">
                    <a:lumMod val="50000"/>
                  </a:schemeClr>
                </a:solidFill>
              </a:rPr>
              <a:t>behind</a:t>
            </a:r>
            <a:br>
              <a:rPr lang="en-US" sz="44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6">
                    <a:lumMod val="50000"/>
                  </a:schemeClr>
                </a:solidFill>
              </a:rPr>
              <a:t>запаздывать, отставать, снижать темп</a:t>
            </a:r>
            <a:endParaRPr lang="ru-RU" sz="4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62004" y="1707778"/>
            <a:ext cx="10363826" cy="4760257"/>
          </a:xfrm>
        </p:spPr>
        <p:txBody>
          <a:bodyPr>
            <a:no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800" dirty="0"/>
              <a:t>Don't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fall behind </a:t>
            </a:r>
            <a:r>
              <a:rPr lang="en-US" sz="2800" dirty="0"/>
              <a:t>now, just when you're doing so well. — </a:t>
            </a:r>
            <a:r>
              <a:rPr lang="ru-RU" sz="2800" dirty="0"/>
              <a:t>Не снижай обороты, сейчас у тебя всё очень хорошо получается</a:t>
            </a:r>
            <a:r>
              <a:rPr lang="ru-RU" sz="2800" dirty="0" smtClean="0"/>
              <a:t>.</a:t>
            </a:r>
            <a:endParaRPr lang="en-US" sz="28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The work of this class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has been falling behind </a:t>
            </a:r>
            <a:r>
              <a:rPr lang="en-US" sz="2800" dirty="0"/>
              <a:t>recently. — В </a:t>
            </a:r>
            <a:r>
              <a:rPr lang="en-US" sz="2800" dirty="0" err="1"/>
              <a:t>последнее</a:t>
            </a:r>
            <a:r>
              <a:rPr lang="en-US" sz="2800" dirty="0"/>
              <a:t> </a:t>
            </a:r>
            <a:r>
              <a:rPr lang="en-US" sz="2800" dirty="0" err="1"/>
              <a:t>время</a:t>
            </a:r>
            <a:r>
              <a:rPr lang="en-US" sz="2800" dirty="0"/>
              <a:t> </a:t>
            </a:r>
            <a:r>
              <a:rPr lang="en-US" sz="2800" dirty="0" err="1"/>
              <a:t>этот</a:t>
            </a:r>
            <a:r>
              <a:rPr lang="en-US" sz="2800" dirty="0"/>
              <a:t> </a:t>
            </a:r>
            <a:r>
              <a:rPr lang="en-US" sz="2800" dirty="0" err="1"/>
              <a:t>класс</a:t>
            </a:r>
            <a:r>
              <a:rPr lang="en-US" sz="2800" dirty="0"/>
              <a:t> </a:t>
            </a:r>
            <a:r>
              <a:rPr lang="en-US" sz="2800" dirty="0" err="1"/>
              <a:t>стал</a:t>
            </a:r>
            <a:r>
              <a:rPr lang="en-US" sz="2800" dirty="0"/>
              <a:t> </a:t>
            </a:r>
            <a:r>
              <a:rPr lang="en-US" sz="2800" dirty="0" err="1"/>
              <a:t>учиться</a:t>
            </a:r>
            <a:r>
              <a:rPr lang="en-US" sz="2800" dirty="0"/>
              <a:t> </a:t>
            </a:r>
            <a:r>
              <a:rPr lang="en-US" sz="2800" dirty="0" err="1"/>
              <a:t>хуже</a:t>
            </a:r>
            <a:r>
              <a:rPr lang="en-US" sz="2800" dirty="0" smtClean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/>
              <a:t>If your payments of rent 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</a:rPr>
              <a:t>fall behind</a:t>
            </a:r>
            <a:r>
              <a:rPr lang="en-US" sz="2800" dirty="0"/>
              <a:t>, you will be asked to leave. — </a:t>
            </a:r>
            <a:r>
              <a:rPr lang="ru-RU" sz="2800" dirty="0"/>
              <a:t>Если вы будете задерживать оплату, вас попросят освободить помещение.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161822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857" y="0"/>
            <a:ext cx="10364451" cy="1425388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rgbClr val="C00000"/>
                </a:solidFill>
              </a:rPr>
              <a:t>fall out </a:t>
            </a:r>
            <a:r>
              <a:rPr lang="en-US" sz="5400" b="1" dirty="0" smtClean="0">
                <a:solidFill>
                  <a:srgbClr val="C00000"/>
                </a:solidFill>
              </a:rPr>
              <a:t>with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2800" b="1" dirty="0" smtClean="0">
                <a:solidFill>
                  <a:srgbClr val="C00000"/>
                </a:solidFill>
              </a:rPr>
              <a:t>ссориться с…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3774" y="1425388"/>
            <a:ext cx="10596908" cy="5217459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I </a:t>
            </a:r>
            <a:r>
              <a:rPr lang="en-US" sz="3200" dirty="0"/>
              <a:t>had a </a:t>
            </a:r>
            <a:r>
              <a:rPr lang="en-US" sz="3200" dirty="0">
                <a:solidFill>
                  <a:srgbClr val="C00000"/>
                </a:solidFill>
              </a:rPr>
              <a:t>falling out with </a:t>
            </a:r>
            <a:r>
              <a:rPr lang="en-US" sz="3200" dirty="0"/>
              <a:t>my sister last month and we haven't talked to each other </a:t>
            </a:r>
            <a:r>
              <a:rPr lang="en-US" sz="3200" dirty="0" smtClean="0"/>
              <a:t>since.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/>
              <a:t>I’m a peaceful person and I don’t like to </a:t>
            </a:r>
            <a:r>
              <a:rPr lang="en-US" sz="3200" dirty="0">
                <a:solidFill>
                  <a:srgbClr val="C00000"/>
                </a:solidFill>
              </a:rPr>
              <a:t>fall out with</a:t>
            </a:r>
            <a:r>
              <a:rPr lang="en-US" sz="3200" dirty="0"/>
              <a:t> somebody.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/>
              <a:t>My neighbors </a:t>
            </a:r>
            <a:r>
              <a:rPr lang="en-US" sz="3200" dirty="0">
                <a:solidFill>
                  <a:srgbClr val="C00000"/>
                </a:solidFill>
              </a:rPr>
              <a:t>fall out with </a:t>
            </a:r>
            <a:r>
              <a:rPr lang="en-US" sz="3200" dirty="0"/>
              <a:t>each other every few weeks</a:t>
            </a:r>
            <a:r>
              <a:rPr lang="en-US" sz="3200" dirty="0" smtClean="0"/>
              <a:t>.</a:t>
            </a:r>
            <a:endParaRPr lang="en-US" sz="3200" dirty="0"/>
          </a:p>
          <a:p>
            <a:pPr marL="457200" indent="-457200">
              <a:buFont typeface="+mj-lt"/>
              <a:buAutoNum type="arabicPeriod"/>
            </a:pPr>
            <a:r>
              <a:rPr lang="en-US" sz="3200" dirty="0"/>
              <a:t>If you are friends you should not </a:t>
            </a:r>
            <a:r>
              <a:rPr lang="en-US" sz="3200" dirty="0">
                <a:solidFill>
                  <a:srgbClr val="C00000"/>
                </a:solidFill>
              </a:rPr>
              <a:t>fall out with </a:t>
            </a:r>
            <a:r>
              <a:rPr lang="en-US" sz="3200" dirty="0"/>
              <a:t>each other.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47745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857" y="107576"/>
            <a:ext cx="10364451" cy="1411942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fall </a:t>
            </a: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apart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разваливаться, терпеть 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</a:rPr>
              <a:t>неудачу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65857" y="1721223"/>
            <a:ext cx="10946532" cy="5190565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200" b="1" dirty="0" err="1" smtClean="0">
                <a:solidFill>
                  <a:schemeClr val="accent3">
                    <a:lumMod val="50000"/>
                  </a:schemeClr>
                </a:solidFill>
              </a:rPr>
              <a:t>This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b="1" dirty="0" err="1">
                <a:solidFill>
                  <a:schemeClr val="accent3">
                    <a:lumMod val="50000"/>
                  </a:schemeClr>
                </a:solidFill>
              </a:rPr>
              <a:t>cup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b="1" dirty="0" err="1">
                <a:solidFill>
                  <a:schemeClr val="accent3">
                    <a:lumMod val="50000"/>
                  </a:schemeClr>
                </a:solidFill>
              </a:rPr>
              <a:t>just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b="1" dirty="0" err="1">
                <a:solidFill>
                  <a:schemeClr val="accent3">
                    <a:lumMod val="50000"/>
                  </a:schemeClr>
                </a:solidFill>
              </a:rPr>
              <a:t>fell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b="1" dirty="0" err="1">
                <a:solidFill>
                  <a:schemeClr val="accent3">
                    <a:lumMod val="50000"/>
                  </a:schemeClr>
                </a:solidFill>
              </a:rPr>
              <a:t>apart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b="1" dirty="0" err="1">
                <a:solidFill>
                  <a:schemeClr val="accent3">
                    <a:lumMod val="50000"/>
                  </a:schemeClr>
                </a:solidFill>
              </a:rPr>
              <a:t>in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b="1" dirty="0" err="1">
                <a:solidFill>
                  <a:schemeClr val="accent3">
                    <a:lumMod val="50000"/>
                  </a:schemeClr>
                </a:solidFill>
              </a:rPr>
              <a:t>my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b="1" dirty="0" err="1">
                <a:solidFill>
                  <a:schemeClr val="accent3">
                    <a:lumMod val="50000"/>
                  </a:schemeClr>
                </a:solidFill>
              </a:rPr>
              <a:t>hands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ru-RU" sz="3200" dirty="0"/>
              <a:t>— Эта чашка развалилась на куски прямо у меня в руках</a:t>
            </a:r>
            <a:r>
              <a:rPr lang="ru-RU" sz="3200" dirty="0" smtClean="0"/>
              <a:t>.</a:t>
            </a:r>
            <a:endParaRPr lang="en-US" sz="3200" dirty="0" smtClean="0"/>
          </a:p>
          <a:p>
            <a:pPr marL="0" indent="0">
              <a:buNone/>
            </a:pPr>
            <a:r>
              <a:rPr lang="en-US" sz="3200" b="1" dirty="0" smtClean="0"/>
              <a:t>2.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And 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that's where your story begins to </a:t>
            </a:r>
            <a:r>
              <a:rPr lang="en-US" sz="3200" b="1" i="1" dirty="0">
                <a:solidFill>
                  <a:schemeClr val="accent3">
                    <a:lumMod val="50000"/>
                  </a:schemeClr>
                </a:solidFill>
              </a:rPr>
              <a:t>fall </a:t>
            </a:r>
            <a:r>
              <a:rPr lang="en-US" sz="3200" b="1" i="1" dirty="0" smtClean="0">
                <a:solidFill>
                  <a:schemeClr val="accent3">
                    <a:lumMod val="50000"/>
                  </a:schemeClr>
                </a:solidFill>
              </a:rPr>
              <a:t>apart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en-US" sz="3200" b="1" dirty="0" smtClean="0"/>
              <a:t>- </a:t>
            </a:r>
            <a:r>
              <a:rPr lang="ru-RU" sz="3200" dirty="0" smtClean="0"/>
              <a:t>И </a:t>
            </a:r>
            <a:r>
              <a:rPr lang="ru-RU" sz="3200" dirty="0"/>
              <a:t>тут ваша история начинает </a:t>
            </a:r>
            <a:r>
              <a:rPr lang="ru-RU" sz="3200" i="1" dirty="0" smtClean="0"/>
              <a:t>разваливаться</a:t>
            </a:r>
            <a:r>
              <a:rPr lang="ru-RU" sz="3200" dirty="0" smtClean="0"/>
              <a:t>.</a:t>
            </a:r>
            <a:endParaRPr lang="ru-RU" sz="3200" dirty="0"/>
          </a:p>
          <a:p>
            <a:pPr marL="0" indent="0">
              <a:buNone/>
            </a:pPr>
            <a:r>
              <a:rPr lang="en-US" sz="3200" b="1" dirty="0" smtClean="0"/>
              <a:t>3.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their 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group fell apart </a:t>
            </a:r>
            <a:r>
              <a:rPr lang="en-US" sz="3200" b="1" dirty="0"/>
              <a:t>— </a:t>
            </a:r>
            <a:r>
              <a:rPr lang="ru-RU" sz="3200" dirty="0"/>
              <a:t>их группа </a:t>
            </a:r>
            <a:r>
              <a:rPr lang="ru-RU" sz="3200" dirty="0" smtClean="0"/>
              <a:t>распалась</a:t>
            </a:r>
            <a:endParaRPr lang="en-US" sz="3200" dirty="0"/>
          </a:p>
          <a:p>
            <a:pPr marL="0" indent="0">
              <a:buNone/>
            </a:pPr>
            <a:r>
              <a:rPr lang="en-US" sz="3200" b="1" dirty="0" smtClean="0"/>
              <a:t>4. </a:t>
            </a:r>
            <a:r>
              <a:rPr lang="en-US" sz="3200" b="1" dirty="0" smtClean="0">
                <a:solidFill>
                  <a:schemeClr val="accent3">
                    <a:lumMod val="50000"/>
                  </a:schemeClr>
                </a:solidFill>
              </a:rPr>
              <a:t>our </a:t>
            </a:r>
            <a:r>
              <a:rPr lang="en-US" sz="3200" b="1" dirty="0">
                <a:solidFill>
                  <a:schemeClr val="accent3">
                    <a:lumMod val="50000"/>
                  </a:schemeClr>
                </a:solidFill>
              </a:rPr>
              <a:t>old car is falling apart </a:t>
            </a:r>
            <a:r>
              <a:rPr lang="en-US" sz="3200" b="1" dirty="0"/>
              <a:t>— </a:t>
            </a:r>
            <a:r>
              <a:rPr lang="ru-RU" sz="3200" dirty="0"/>
              <a:t>наша старая машина разваливается</a:t>
            </a:r>
            <a:endParaRPr lang="en-US" sz="32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35816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6198" y="215153"/>
            <a:ext cx="10364451" cy="927847"/>
          </a:xfrm>
        </p:spPr>
        <p:txBody>
          <a:bodyPr/>
          <a:lstStyle/>
          <a:p>
            <a:r>
              <a:rPr lang="en-US" dirty="0" smtClean="0"/>
              <a:t>Translate from English into </a:t>
            </a:r>
            <a:r>
              <a:rPr lang="en-US" dirty="0" err="1" smtClean="0"/>
              <a:t>russian</a:t>
            </a:r>
            <a:r>
              <a:rPr lang="en-US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824317" y="1277471"/>
            <a:ext cx="9346332" cy="547295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600" b="1" dirty="0" smtClean="0"/>
              <a:t>Sit around 				blame </a:t>
            </a:r>
          </a:p>
          <a:p>
            <a:pPr marL="0" indent="0">
              <a:buNone/>
            </a:pPr>
            <a:r>
              <a:rPr lang="en-US" sz="3600" b="1" dirty="0" smtClean="0"/>
              <a:t>get away with 			rumors </a:t>
            </a:r>
          </a:p>
          <a:p>
            <a:pPr marL="0" indent="0">
              <a:buNone/>
            </a:pPr>
            <a:r>
              <a:rPr lang="en-US" sz="3600" b="1" dirty="0" smtClean="0"/>
              <a:t>unfair 					gossip </a:t>
            </a:r>
          </a:p>
          <a:p>
            <a:pPr marL="0" indent="0">
              <a:buNone/>
            </a:pPr>
            <a:r>
              <a:rPr lang="en-US" sz="3600" b="1" dirty="0" smtClean="0"/>
              <a:t>harmless  				hurtful </a:t>
            </a:r>
          </a:p>
          <a:p>
            <a:pPr marL="0" indent="0">
              <a:buNone/>
            </a:pPr>
            <a:r>
              <a:rPr lang="en-US" sz="3600" b="1" dirty="0" smtClean="0"/>
              <a:t>mean 					management </a:t>
            </a:r>
          </a:p>
          <a:p>
            <a:pPr marL="0" indent="0">
              <a:buNone/>
            </a:pPr>
            <a:r>
              <a:rPr lang="en-US" sz="3600" b="1" dirty="0" smtClean="0"/>
              <a:t>allow 					have it your way cooperate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291840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91</TotalTime>
  <Words>255</Words>
  <Application>Microsoft Office PowerPoint</Application>
  <PresentationFormat>Произвольный</PresentationFormat>
  <Paragraphs>32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Капля</vt:lpstr>
      <vt:lpstr>Stress free</vt:lpstr>
      <vt:lpstr>Which is more stressful? Ex.2 p.96</vt:lpstr>
      <vt:lpstr>fall behind запаздывать, отставать, снижать темп</vt:lpstr>
      <vt:lpstr>fall out with ссориться с…</vt:lpstr>
      <vt:lpstr>fall apart разваливаться, терпеть неудачу</vt:lpstr>
      <vt:lpstr>Translate from English into russian: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Хозяйка</dc:creator>
  <cp:lastModifiedBy>1</cp:lastModifiedBy>
  <cp:revision>8</cp:revision>
  <dcterms:created xsi:type="dcterms:W3CDTF">2017-05-14T16:12:47Z</dcterms:created>
  <dcterms:modified xsi:type="dcterms:W3CDTF">2020-01-09T17:30:00Z</dcterms:modified>
</cp:coreProperties>
</file>