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2060"/>
                </a:solidFill>
              </a:rPr>
              <a:t>Spotlight 7 Unit 6b, </a:t>
            </a:r>
            <a:r>
              <a:rPr lang="en-US" sz="6000" b="1" dirty="0" smtClean="0">
                <a:solidFill>
                  <a:srgbClr val="002060"/>
                </a:solidFill>
              </a:rPr>
              <a:t>6c</a:t>
            </a:r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310583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 smtClean="0"/>
              <a:t>Иванова Наталья Евгеньевна</a:t>
            </a:r>
          </a:p>
          <a:p>
            <a:pPr algn="ctr">
              <a:defRPr/>
            </a:pPr>
            <a:r>
              <a:rPr lang="ru-RU" sz="2800" dirty="0" smtClean="0"/>
              <a:t>Учитель английского языка ГБОУ школа № </a:t>
            </a:r>
            <a:r>
              <a:rPr lang="ru-RU" sz="2800" dirty="0" smtClean="0"/>
              <a:t>403</a:t>
            </a:r>
          </a:p>
          <a:p>
            <a:pPr algn="ctr">
              <a:defRPr/>
            </a:pPr>
            <a:r>
              <a:rPr lang="ru-RU" sz="2800" dirty="0" smtClean="0"/>
              <a:t>Пушкинского района С.-Петербург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81589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56755"/>
            <a:ext cx="10364451" cy="914399"/>
          </a:xfrm>
        </p:spPr>
        <p:txBody>
          <a:bodyPr/>
          <a:lstStyle/>
          <a:p>
            <a:r>
              <a:rPr lang="en-US" dirty="0" smtClean="0"/>
              <a:t>Translate from Russian into English: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85819" y="1110342"/>
            <a:ext cx="7694649" cy="5551714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Не хочешь пойти в кино?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Как насчет сходить в театр?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Не хочешь сходить прогуляться </a:t>
            </a:r>
            <a:r>
              <a:rPr lang="ru-RU" sz="2400" b="1" dirty="0">
                <a:solidFill>
                  <a:srgbClr val="002060"/>
                </a:solidFill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</a:rPr>
              <a:t>парк?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Да, я с удовольствием!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Это было бы прелестно!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Звучит замечательно!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Спасибо. Идея замечательная!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Боюсь, что не могу. Мне нужно сделать д/з.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Очень мило с вашей стороны, но… . Извини.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Может быть в другой раз.</a:t>
            </a:r>
          </a:p>
        </p:txBody>
      </p:sp>
    </p:spTree>
    <p:extLst>
      <p:ext uri="{BB962C8B-B14F-4D97-AF65-F5344CB8AC3E}">
        <p14:creationId xmlns:p14="http://schemas.microsoft.com/office/powerpoint/2010/main" xmlns="" val="312948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709" y="161318"/>
            <a:ext cx="10364451" cy="634549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2060"/>
                </a:solidFill>
              </a:rPr>
              <a:t>Un-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53734" y="982135"/>
            <a:ext cx="8407714" cy="56557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Unbelievable - </a:t>
            </a:r>
            <a:r>
              <a:rPr lang="ru-RU" sz="3200" b="1" dirty="0" smtClean="0">
                <a:solidFill>
                  <a:srgbClr val="002060"/>
                </a:solidFill>
              </a:rPr>
              <a:t>	невероятный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unknown </a:t>
            </a:r>
            <a:r>
              <a:rPr lang="ru-RU" sz="3200" b="1" dirty="0" smtClean="0">
                <a:solidFill>
                  <a:srgbClr val="002060"/>
                </a:solidFill>
              </a:rPr>
              <a:t>- 		неизвестный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unbreakable </a:t>
            </a:r>
            <a:r>
              <a:rPr lang="ru-RU" sz="3200" b="1" dirty="0">
                <a:solidFill>
                  <a:srgbClr val="002060"/>
                </a:solidFill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</a:rPr>
              <a:t>	небьющийся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Uncertain - </a:t>
            </a:r>
            <a:r>
              <a:rPr lang="ru-RU" sz="3200" b="1" dirty="0" smtClean="0">
                <a:solidFill>
                  <a:srgbClr val="002060"/>
                </a:solidFill>
              </a:rPr>
              <a:t>		неопределенный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 unchangeable </a:t>
            </a:r>
            <a:r>
              <a:rPr lang="ru-RU" sz="3200" b="1" dirty="0" smtClean="0">
                <a:solidFill>
                  <a:srgbClr val="002060"/>
                </a:solidFill>
              </a:rPr>
              <a:t>- 	неизменный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uncomfortable – </a:t>
            </a:r>
            <a:r>
              <a:rPr lang="ru-RU" sz="3200" b="1" dirty="0" smtClean="0">
                <a:solidFill>
                  <a:srgbClr val="002060"/>
                </a:solidFill>
              </a:rPr>
              <a:t>	неудобный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Uncountable</a:t>
            </a:r>
            <a:r>
              <a:rPr lang="ru-RU" sz="3200" b="1" dirty="0" smtClean="0">
                <a:solidFill>
                  <a:srgbClr val="002060"/>
                </a:solidFill>
              </a:rPr>
              <a:t> - 	неисчисляемый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Unforgettable</a:t>
            </a:r>
            <a:r>
              <a:rPr lang="ru-RU" sz="3200" b="1" dirty="0" smtClean="0">
                <a:solidFill>
                  <a:srgbClr val="002060"/>
                </a:solidFill>
              </a:rPr>
              <a:t> - 	незабываемый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18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571500"/>
            <a:ext cx="8689976" cy="247173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WORD FORMATION</a:t>
            </a:r>
            <a:b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OPPOSITE ADJECTIVES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7674" y="3429000"/>
            <a:ext cx="8689976" cy="2443161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IL-, IM-, IN-</a:t>
            </a:r>
            <a:r>
              <a:rPr lang="en-US" sz="9600" b="1" smtClean="0">
                <a:solidFill>
                  <a:srgbClr val="FF0000"/>
                </a:solidFill>
              </a:rPr>
              <a:t>, IR-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41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71450"/>
            <a:ext cx="10364451" cy="11430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rgbClr val="0070C0"/>
                </a:solidFill>
              </a:rPr>
              <a:t>IL-, </a:t>
            </a:r>
            <a:r>
              <a:rPr lang="en-US" sz="8000" b="1" dirty="0" err="1" smtClean="0">
                <a:solidFill>
                  <a:srgbClr val="0070C0"/>
                </a:solidFill>
              </a:rPr>
              <a:t>im</a:t>
            </a:r>
            <a:r>
              <a:rPr lang="en-US" sz="8000" b="1" dirty="0" smtClean="0">
                <a:solidFill>
                  <a:srgbClr val="0070C0"/>
                </a:solidFill>
              </a:rPr>
              <a:t>-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14450"/>
            <a:ext cx="10363826" cy="5229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Il</a:t>
            </a:r>
            <a:r>
              <a:rPr lang="en-US" sz="4800" b="1" dirty="0" smtClean="0"/>
              <a:t>logical				</a:t>
            </a: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possible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Il</a:t>
            </a:r>
            <a:r>
              <a:rPr lang="en-US" sz="4800" b="1" dirty="0" smtClean="0"/>
              <a:t>legal				</a:t>
            </a: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polite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Il</a:t>
            </a:r>
            <a:r>
              <a:rPr lang="en-US" sz="4800" b="1" dirty="0" smtClean="0"/>
              <a:t>liquid				</a:t>
            </a: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personal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Il</a:t>
            </a:r>
            <a:r>
              <a:rPr lang="en-US" sz="4800" b="1" dirty="0" smtClean="0"/>
              <a:t>literate			</a:t>
            </a: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patient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perfect			</a:t>
            </a:r>
            <a:r>
              <a:rPr lang="en-US" sz="4800" b="1" dirty="0" smtClean="0">
                <a:solidFill>
                  <a:srgbClr val="00B0F0"/>
                </a:solidFill>
              </a:rPr>
              <a:t>im</a:t>
            </a:r>
            <a:r>
              <a:rPr lang="en-US" sz="4800" b="1" dirty="0" smtClean="0"/>
              <a:t>balanced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0108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71450"/>
            <a:ext cx="10364451" cy="11430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rgbClr val="0070C0"/>
                </a:solidFill>
              </a:rPr>
              <a:t>In-, </a:t>
            </a:r>
            <a:r>
              <a:rPr lang="en-US" sz="8000" b="1" dirty="0" err="1" smtClean="0">
                <a:solidFill>
                  <a:srgbClr val="0070C0"/>
                </a:solidFill>
              </a:rPr>
              <a:t>ir</a:t>
            </a:r>
            <a:r>
              <a:rPr lang="en-US" sz="8000" b="1" dirty="0" smtClean="0">
                <a:solidFill>
                  <a:srgbClr val="0070C0"/>
                </a:solidFill>
              </a:rPr>
              <a:t>-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14450"/>
            <a:ext cx="10987714" cy="541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In</a:t>
            </a:r>
            <a:r>
              <a:rPr lang="en-US" sz="4800" b="1" dirty="0" smtClean="0"/>
              <a:t>dependent		</a:t>
            </a:r>
            <a:r>
              <a:rPr lang="en-US" sz="4800" b="1" dirty="0" smtClean="0">
                <a:solidFill>
                  <a:srgbClr val="00B0F0"/>
                </a:solidFill>
              </a:rPr>
              <a:t>ir</a:t>
            </a:r>
            <a:r>
              <a:rPr lang="en-US" sz="4800" b="1" dirty="0" smtClean="0"/>
              <a:t>responsible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In</a:t>
            </a:r>
            <a:r>
              <a:rPr lang="en-US" sz="4800" b="1" dirty="0" smtClean="0"/>
              <a:t>famous			</a:t>
            </a:r>
            <a:r>
              <a:rPr lang="en-US" sz="4800" b="1" dirty="0" smtClean="0">
                <a:solidFill>
                  <a:srgbClr val="00B0F0"/>
                </a:solidFill>
              </a:rPr>
              <a:t>ir</a:t>
            </a:r>
            <a:r>
              <a:rPr lang="en-US" sz="4800" b="1" dirty="0" smtClean="0"/>
              <a:t>regular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In</a:t>
            </a:r>
            <a:r>
              <a:rPr lang="en-US" sz="4800" b="1" dirty="0" smtClean="0"/>
              <a:t>formal			</a:t>
            </a:r>
            <a:r>
              <a:rPr lang="en-US" sz="4800" b="1" dirty="0" smtClean="0">
                <a:solidFill>
                  <a:srgbClr val="00B0F0"/>
                </a:solidFill>
              </a:rPr>
              <a:t>ir</a:t>
            </a:r>
            <a:r>
              <a:rPr lang="en-US" sz="4800" b="1" dirty="0" smtClean="0"/>
              <a:t>rational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In</a:t>
            </a:r>
            <a:r>
              <a:rPr lang="en-US" sz="4800" b="1" dirty="0" smtClean="0"/>
              <a:t>curious			</a:t>
            </a:r>
            <a:r>
              <a:rPr lang="en-US" sz="4800" b="1" dirty="0" smtClean="0">
                <a:solidFill>
                  <a:srgbClr val="00B0F0"/>
                </a:solidFill>
              </a:rPr>
              <a:t>ir</a:t>
            </a:r>
            <a:r>
              <a:rPr lang="en-US" sz="4800" b="1" dirty="0" smtClean="0"/>
              <a:t>relevant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B0F0"/>
                </a:solidFill>
              </a:rPr>
              <a:t>In</a:t>
            </a:r>
            <a:r>
              <a:rPr lang="en-US" sz="4800" b="1" dirty="0" smtClean="0"/>
              <a:t>hospitable		</a:t>
            </a:r>
            <a:r>
              <a:rPr lang="en-US" sz="4800" b="1" dirty="0" smtClean="0">
                <a:solidFill>
                  <a:srgbClr val="00B0F0"/>
                </a:solidFill>
              </a:rPr>
              <a:t>ir</a:t>
            </a:r>
            <a:r>
              <a:rPr lang="en-US" sz="4800" b="1" dirty="0" smtClean="0"/>
              <a:t>ritable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1090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91440"/>
            <a:ext cx="10364451" cy="44413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Put the right prefix: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94114" y="437604"/>
            <a:ext cx="9383486" cy="64203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1. responsible 				11. dependent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2. logical 					12. possible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3. comfortable 			13. famous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4. regular  				14. hospitable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5. polite 					15. legal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6. countable 				16. changeable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7. formal 					17. rational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8. perfect 					18. patient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9. balanced 				19. known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10. Certain				20. personal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91984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87</TotalTime>
  <Words>121</Words>
  <Application>Microsoft Office PowerPoint</Application>
  <PresentationFormat>Произвольный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Spotlight 7 Unit 6b, 6c </vt:lpstr>
      <vt:lpstr>Translate from Russian into English:</vt:lpstr>
      <vt:lpstr>Un-</vt:lpstr>
      <vt:lpstr>WORD FORMATION OPPOSITE ADJECTIVES</vt:lpstr>
      <vt:lpstr>IL-, im-</vt:lpstr>
      <vt:lpstr>In-, ir-</vt:lpstr>
      <vt:lpstr>Put the right prefix: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Gary Brown</dc:creator>
  <cp:lastModifiedBy>1</cp:lastModifiedBy>
  <cp:revision>7</cp:revision>
  <dcterms:created xsi:type="dcterms:W3CDTF">2018-01-31T19:53:37Z</dcterms:created>
  <dcterms:modified xsi:type="dcterms:W3CDTF">2020-01-09T17:08:11Z</dcterms:modified>
</cp:coreProperties>
</file>