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3" r:id="rId9"/>
    <p:sldId id="262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514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3062" y="2996952"/>
            <a:ext cx="6400800" cy="17526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Занятие по познавательному развитию </a:t>
            </a:r>
            <a:r>
              <a:rPr lang="ru-RU" b="1" dirty="0">
                <a:solidFill>
                  <a:schemeClr val="tx1"/>
                </a:solidFill>
              </a:rPr>
              <a:t>«Путешествие по Санкт-Петербургу</a:t>
            </a:r>
            <a:r>
              <a:rPr lang="ru-RU" b="1" dirty="0" smtClean="0">
                <a:solidFill>
                  <a:schemeClr val="tx1"/>
                </a:solidFill>
              </a:rPr>
              <a:t>»   Старший дошкольный возраст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39295" y="5445224"/>
            <a:ext cx="46211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/>
              <a:t>Воспитатель: </a:t>
            </a:r>
            <a:r>
              <a:rPr lang="ru-RU" sz="2000" dirty="0"/>
              <a:t>Волкова Елена Васильевна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59632" y="764704"/>
            <a:ext cx="69076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Государственное бюджетное дошкольное </a:t>
            </a:r>
            <a:r>
              <a:rPr lang="ru-RU" b="1" dirty="0" smtClean="0"/>
              <a:t>образовательное</a:t>
            </a:r>
          </a:p>
          <a:p>
            <a:r>
              <a:rPr lang="ru-RU" b="1" dirty="0" smtClean="0"/>
              <a:t>учреждение </a:t>
            </a:r>
            <a:r>
              <a:rPr lang="ru-RU" b="1" dirty="0"/>
              <a:t>детский сад №42 общеразвивающего вида </a:t>
            </a:r>
            <a:r>
              <a:rPr lang="ru-RU" b="1" dirty="0" smtClean="0"/>
              <a:t>с</a:t>
            </a:r>
          </a:p>
          <a:p>
            <a:r>
              <a:rPr lang="ru-RU" b="1" dirty="0" smtClean="0"/>
              <a:t> </a:t>
            </a:r>
            <a:r>
              <a:rPr lang="ru-RU" b="1" dirty="0"/>
              <a:t>приоритетным осуществлением познавательно </a:t>
            </a:r>
            <a:r>
              <a:rPr lang="ru-RU" b="1" dirty="0" smtClean="0"/>
              <a:t>– речевой</a:t>
            </a:r>
          </a:p>
          <a:p>
            <a:r>
              <a:rPr lang="ru-RU" b="1" dirty="0" smtClean="0"/>
              <a:t> </a:t>
            </a:r>
            <a:r>
              <a:rPr lang="ru-RU" b="1" dirty="0"/>
              <a:t>деятельности Фрунзенского района Санкт-Петербурга.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9250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Teddy\Desktop\адмирал 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02534"/>
            <a:ext cx="4752528" cy="4572508"/>
          </a:xfrm>
          <a:prstGeom prst="rect">
            <a:avLst/>
          </a:prstGeom>
          <a:noFill/>
          <a:effectLst>
            <a:softEdge rad="25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15816" y="5085184"/>
            <a:ext cx="438011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Здесь шпиль Адмиралтейства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Узнали мы с тобой –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небесном океане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Кораблик золотой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C:\Users\Teddy\Desktop\website-cost-cta-image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7817" y="764704"/>
            <a:ext cx="3394663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358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40611E-6 C 0.00503 -0.02451 0.01007 -0.04903 0.01302 -0.04856 C 0.01597 -0.0481 0.01632 0.00324 0.01823 0.00347 C 0.02014 0.0037 0.02621 -0.04695 0.02465 -0.04671 C 0.02309 -0.04648 0.01371 0.00393 0.00903 0.00509 C 0.00434 0.00625 -0.00122 -0.03191 -0.004 -0.03978 " pathEditMode="relative" ptsTypes="aaaaaA">
                                      <p:cBhvr>
                                        <p:cTn id="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Teddy\Desktop\кораблик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5189" y="530974"/>
            <a:ext cx="6199139" cy="4122162"/>
          </a:xfrm>
          <a:prstGeom prst="rect">
            <a:avLst/>
          </a:prstGeom>
          <a:noFill/>
          <a:effectLst>
            <a:softEdge rad="25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71797" y="4955684"/>
            <a:ext cx="403245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Есть гордость Петербурга –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Кораблик золотой.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Он высоко на шпиле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Над самою Невой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6514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Teddy\Desktop\_normal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604597"/>
            <a:ext cx="6228184" cy="4123288"/>
          </a:xfrm>
          <a:prstGeom prst="rect">
            <a:avLst/>
          </a:prstGeom>
          <a:noFill/>
          <a:effectLst>
            <a:softEdge rad="25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29210" y="5013176"/>
            <a:ext cx="377706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Медным всадником зовут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Этот памятник, и тут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Петр Первый на коне-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Так задумал Фальконе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9456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Teddy\Desktop\_normal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66187">
            <a:off x="5332928" y="4210446"/>
            <a:ext cx="3200605" cy="2118919"/>
          </a:xfrm>
          <a:prstGeom prst="rect">
            <a:avLst/>
          </a:prstGeom>
          <a:noFill/>
          <a:effectLst>
            <a:glow rad="63500">
              <a:schemeClr val="bg1">
                <a:alpha val="80000"/>
              </a:schemeClr>
            </a:glow>
            <a:softEdge rad="38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Teddy\Desktop\адмирал 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214056">
            <a:off x="354972" y="3970820"/>
            <a:ext cx="2700460" cy="2598170"/>
          </a:xfrm>
          <a:prstGeom prst="rect">
            <a:avLst/>
          </a:prstGeom>
          <a:noFill/>
          <a:effectLst>
            <a:glow rad="63500">
              <a:schemeClr val="bg1">
                <a:alpha val="80000"/>
              </a:schemeClr>
            </a:glow>
            <a:softEdge rad="38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Teddy\Desktop\_normal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360581">
            <a:off x="238446" y="630615"/>
            <a:ext cx="3301547" cy="2126744"/>
          </a:xfrm>
          <a:prstGeom prst="rect">
            <a:avLst/>
          </a:prstGeom>
          <a:noFill/>
          <a:effectLst>
            <a:glow rad="63500">
              <a:schemeClr val="bg1">
                <a:alpha val="80000"/>
              </a:schemeClr>
            </a:glow>
            <a:softEdge rad="38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Teddy\Desktop\Peter_&amp;_Paul_fortress_in_SPB_0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332656"/>
            <a:ext cx="3150112" cy="2086221"/>
          </a:xfrm>
          <a:prstGeom prst="rect">
            <a:avLst/>
          </a:prstGeom>
          <a:noFill/>
          <a:effectLst>
            <a:glow rad="63500">
              <a:schemeClr val="bg1">
                <a:alpha val="80000"/>
              </a:schemeClr>
            </a:glow>
            <a:softEdge rad="38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99592" y="2191504"/>
            <a:ext cx="7335598" cy="2677656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ru-RU" sz="2400" b="1" dirty="0">
                <a:ln w="3175"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8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Люблю по городу гулять</a:t>
            </a:r>
            <a:endParaRPr lang="ru-RU" sz="2400" dirty="0">
              <a:ln w="3175">
                <a:solidFill>
                  <a:schemeClr val="tx1"/>
                </a:solidFill>
              </a:ln>
              <a:effectLst>
                <a:glow rad="63500">
                  <a:schemeClr val="bg1">
                    <a:alpha val="8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n w="3175"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8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Люблю смотреть, люблю </a:t>
            </a:r>
            <a:r>
              <a:rPr lang="ru-RU" sz="2400" b="1" dirty="0" smtClean="0">
                <a:ln w="3175"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8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считать</a:t>
            </a:r>
          </a:p>
          <a:p>
            <a:r>
              <a:rPr lang="ru-RU" sz="2400" b="1" dirty="0" smtClean="0">
                <a:ln w="3175"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8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Невский проспект - раз</a:t>
            </a:r>
            <a:endParaRPr lang="ru-RU" sz="2400" dirty="0">
              <a:ln w="3175">
                <a:solidFill>
                  <a:schemeClr val="tx1"/>
                </a:solidFill>
              </a:ln>
              <a:effectLst>
                <a:glow rad="63500">
                  <a:schemeClr val="bg1">
                    <a:alpha val="8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n w="3175"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8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Петропавловская крепость </a:t>
            </a:r>
            <a:r>
              <a:rPr lang="ru-RU" sz="2400" b="1" dirty="0">
                <a:ln w="3175"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8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400" b="1" dirty="0" smtClean="0">
                <a:ln w="3175"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8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два</a:t>
            </a:r>
            <a:endParaRPr lang="ru-RU" sz="2400" dirty="0">
              <a:ln w="3175">
                <a:solidFill>
                  <a:schemeClr val="tx1"/>
                </a:solidFill>
              </a:ln>
              <a:effectLst>
                <a:glow rad="63500">
                  <a:schemeClr val="bg1">
                    <a:alpha val="8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n w="3175"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8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Летний </a:t>
            </a:r>
            <a:r>
              <a:rPr lang="ru-RU" sz="2400" b="1" dirty="0" smtClean="0">
                <a:ln w="3175"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8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Сад </a:t>
            </a:r>
            <a:r>
              <a:rPr lang="ru-RU" sz="2400" b="1" dirty="0">
                <a:ln w="3175"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8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400" b="1" dirty="0" smtClean="0">
                <a:ln w="3175"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8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три</a:t>
            </a:r>
            <a:endParaRPr lang="ru-RU" sz="2400" dirty="0">
              <a:ln w="3175">
                <a:solidFill>
                  <a:schemeClr val="tx1"/>
                </a:solidFill>
              </a:ln>
              <a:effectLst>
                <a:glow rad="63500">
                  <a:schemeClr val="bg1">
                    <a:alpha val="8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n w="3175"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8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А четыре – </a:t>
            </a:r>
            <a:r>
              <a:rPr lang="ru-RU" sz="2400" b="1" dirty="0">
                <a:ln w="3175"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8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Адмиралтейство</a:t>
            </a:r>
            <a:endParaRPr lang="ru-RU" sz="2400" dirty="0">
              <a:ln w="3175">
                <a:solidFill>
                  <a:schemeClr val="tx1"/>
                </a:solidFill>
              </a:ln>
              <a:effectLst>
                <a:glow rad="63500">
                  <a:schemeClr val="bg1">
                    <a:alpha val="8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n w="3175"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8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Пять - повстречался </a:t>
            </a:r>
            <a:r>
              <a:rPr lang="ru-RU" sz="2400" b="1" dirty="0">
                <a:ln w="3175"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8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мне Медный всадник на коне</a:t>
            </a:r>
            <a:r>
              <a:rPr lang="ru-RU" sz="2400" b="1" dirty="0" smtClean="0">
                <a:ln w="3175">
                  <a:solidFill>
                    <a:schemeClr val="tx1"/>
                  </a:solidFill>
                </a:ln>
                <a:effectLst>
                  <a:glow rad="63500">
                    <a:schemeClr val="bg1">
                      <a:alpha val="8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n w="3175">
                <a:solidFill>
                  <a:schemeClr val="tx1"/>
                </a:solidFill>
              </a:ln>
              <a:effectLst>
                <a:glow rad="63500">
                  <a:schemeClr val="bg1">
                    <a:alpha val="8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Teddy\Desktop\letnij-sad_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90538">
            <a:off x="5502665" y="836486"/>
            <a:ext cx="3342239" cy="2228159"/>
          </a:xfrm>
          <a:prstGeom prst="rect">
            <a:avLst/>
          </a:prstGeom>
          <a:noFill/>
          <a:effectLst>
            <a:glow rad="63500">
              <a:schemeClr val="bg1">
                <a:alpha val="80000"/>
              </a:schemeClr>
            </a:glow>
            <a:softEdge rad="38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1134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5517" y="260647"/>
            <a:ext cx="392024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 экскурсию мы едем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Город свой узнать хотим.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Вдоль по Невскому поедем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Вправо, влево поглядим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Teddy\Desktop\_norm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5517" y="1916831"/>
            <a:ext cx="7102234" cy="4575017"/>
          </a:xfrm>
          <a:prstGeom prst="rect">
            <a:avLst/>
          </a:prstGeom>
          <a:noFill/>
          <a:effectLst>
            <a:glow rad="711200">
              <a:schemeClr val="bg1">
                <a:alpha val="37000"/>
              </a:schemeClr>
            </a:glow>
            <a:softEdge rad="25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Teddy\Desktop\website-cost-cta-image2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492896" y="188640"/>
            <a:ext cx="2675647" cy="1872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8643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8333 -0.03099 C -0.04462 -0.01642 -0.0059 -0.00185 0.01146 0.00532 C 0.02882 0.01249 -0.00747 0.01966 0.02066 0.01226 C 0.04878 0.00486 0.11562 -0.04209 0.18038 -0.03955 C 0.24514 -0.037 0.34045 0.02798 0.40885 0.02798 C 0.47726 0.02798 0.51979 -0.03862 0.59062 -0.03955 C 0.66146 -0.04047 0.76771 0.02058 0.83351 0.02266 C 0.89931 0.02474 0.95833 -0.0185 0.98559 -0.02752 " pathEditMode="relative" rAng="0" ptsTypes="aaaaaaaA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438" y="2382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eddy\Desktop\auto_12-2633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5254211" cy="5976664"/>
          </a:xfrm>
          <a:prstGeom prst="rect">
            <a:avLst/>
          </a:prstGeom>
          <a:noFill/>
          <a:effectLst>
            <a:glow rad="711200">
              <a:schemeClr val="bg1">
                <a:alpha val="37000"/>
              </a:schemeClr>
            </a:glow>
            <a:softEdge rad="25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649747" y="2132856"/>
            <a:ext cx="325563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Царь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Пётр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I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заложил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новый город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Назвал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он его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святым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именем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в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честь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апостола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Петра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–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Санкт-Петербургом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Users\Teddy\Desktop\website-cost-cta-image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492896" y="4744113"/>
            <a:ext cx="30480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2218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3281 -0.02891 C 0.0059 -0.01434 0.04462 0.00023 0.06198 0.0074 C 0.07934 0.01457 0.04306 0.02174 0.07118 0.01434 C 0.09931 0.00693 0.16615 -0.04001 0.23091 -0.03747 C 0.29566 -0.03492 0.39097 0.03006 0.45938 0.03006 C 0.52778 0.03006 0.57031 -0.03654 0.64115 -0.03747 C 0.71198 -0.03839 0.81823 0.02266 0.88403 0.02474 C 0.94983 0.02682 1.00886 -0.01642 1.03611 -0.02544 " pathEditMode="relative" rAng="0" ptsTypes="aaaaaaaA">
                                      <p:cBhvr>
                                        <p:cTn id="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438" y="23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Teddy\Desktop\Peter_&amp;_Paul_fortress_in_SPB_0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6197570" cy="4104456"/>
          </a:xfrm>
          <a:prstGeom prst="rect">
            <a:avLst/>
          </a:prstGeom>
          <a:noFill/>
          <a:effectLst>
            <a:softEdge rad="25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51920" y="5013176"/>
            <a:ext cx="4680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Заячьем острове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возвели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неприступную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врагов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Петропавловскую крепость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Teddy\Desktop\website-cost-cta-image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24528" y="4696039"/>
            <a:ext cx="30480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646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62535E-7 C -0.07795 -0.03076 -0.15556 -0.06152 -0.20868 -0.05712 C -0.26181 -0.05273 -0.27934 0.02567 -0.3191 0.0259 C -0.35886 0.02613 -0.40382 -0.05782 -0.44722 -0.0555 C -0.49045 -0.05319 -0.53646 0.03955 -0.57882 0.03978 C -0.62118 0.04001 -0.65764 -0.05388 -0.70174 -0.05365 C -0.74566 -0.05342 -0.79479 0.03307 -0.8434 0.0414 C -0.89202 0.04972 -0.96233 0.0037 -0.99358 -0.00347 " pathEditMode="relative" rAng="0" ptsTypes="aaaaaaaA">
                                      <p:cBhvr>
                                        <p:cTn id="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687" y="-6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Teddy\Desktop\152356322214081679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404664"/>
            <a:ext cx="5328592" cy="5328591"/>
          </a:xfrm>
          <a:prstGeom prst="rect">
            <a:avLst/>
          </a:prstGeom>
          <a:noFill/>
          <a:effectLst>
            <a:softEdge rad="25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19225" y="5991671"/>
            <a:ext cx="5073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 ангел над крепостью этой парит.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128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Teddy\Desktop\Vistrel_iz_pushki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681" y="476672"/>
            <a:ext cx="5609463" cy="3739197"/>
          </a:xfrm>
          <a:prstGeom prst="rect">
            <a:avLst/>
          </a:prstGeom>
          <a:noFill/>
          <a:effectLst>
            <a:softEdge rad="25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75856" y="4437112"/>
            <a:ext cx="562974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Каждый день в крепости пушка палит.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«В городе полдень!», - она говорит.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Пушка палит. Всем понятно без слов: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Полдень. Пробило двенадцать часов!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(Е.С.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Ефимвский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4" descr="C:\Users\Teddy\Desktop\website-cost-cta-image2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7897" y="1844824"/>
            <a:ext cx="2674583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5970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40611E-6 C 0.00503 -0.02451 0.01007 -0.04903 0.01302 -0.04856 C 0.01597 -0.0481 0.01632 0.00324 0.01823 0.00347 C 0.02014 0.0037 0.02621 -0.04695 0.02465 -0.04671 C 0.02309 -0.04648 0.01371 0.00393 0.00903 0.00509 C 0.00434 0.00625 -0.00122 -0.03191 -0.004 -0.03978 " pathEditMode="relative" ptsTypes="aaaaaA">
                                      <p:cBhvr>
                                        <p:cTn id="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79641" y="2535287"/>
            <a:ext cx="5768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детям очень нравится по городу идти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023119"/>
            <a:ext cx="58764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 городу, по городу с веселым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ветерком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1640" y="1527175"/>
            <a:ext cx="57135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Шагаем вместе парами и песенку поем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63688" y="2031231"/>
            <a:ext cx="41609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Навстречу нам троллейбусы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752323" y="2031231"/>
            <a:ext cx="16152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автобусы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192483" y="2031231"/>
            <a:ext cx="11313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такси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Teddy\Desktop\116345380____ya__6_aaxx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16841" y="3093360"/>
            <a:ext cx="2727967" cy="2495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Teddy\Desktop\c20a925deb045e5e47d1ea4e2a67a8c2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44824" y="3416290"/>
            <a:ext cx="2438400" cy="2109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Teddy\Desktop\116345288____ya__3_aax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8360" y="6818249"/>
            <a:ext cx="3918007" cy="2875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0575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6 0.02567 C -0.00851 0.02243 -0.00434 0.02497 -0.01337 0.01688 C -0.01788 0.01295 -0.02743 0.01063 -0.03281 0.00832 C -0.03403 0.00786 -0.03542 0.0074 -0.03663 0.00647 C -0.03802 0.00555 -0.03906 0.0037 -0.04062 0.003 C -0.05156 -0.00232 -0.06424 -0.00509 -0.07569 -0.0074 C -0.08264 -0.00671 -0.08941 -0.00648 -0.09635 -0.00555 C -0.10104 -0.00486 -0.1 -0.00324 -0.10417 -0.00047 C -0.11042 0.0037 -0.11684 0.00717 -0.12361 0.00994 C -0.13212 0.01734 -0.14236 0.02012 -0.15226 0.0222 C -0.17865 0.02104 -0.1901 0.02359 -0.21076 0.01526 C -0.21424 0.01202 -0.21858 0.00878 -0.2224 0.00647 C -0.22483 0.00508 -0.23021 0.003 -0.23021 0.00323 C -0.2368 -0.00579 -0.24896 -0.01434 -0.25746 -0.01943 C -0.2592 -0.02059 -0.26615 -0.02313 -0.2691 -0.02452 C -0.2717 -0.02567 -0.27691 -0.02799 -0.27691 -0.02776 C -0.2868 -0.02752 -0.29687 -0.02776 -0.30677 -0.02637 C -0.30764 -0.02637 -0.31632 -0.02197 -0.31858 -0.02105 C -0.33264 -0.0148 -0.34757 -0.00209 -0.36267 -0.00209 " pathEditMode="relative" rAng="0" ptsTypes="ffffffffffffffffffA">
                                      <p:cBhvr>
                                        <p:cTn id="1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056" y="-2683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10972 -0.00185 C -0.08559 -0.02613 -0.05469 -0.02775 -0.02535 -0.02937 C -0.00781 -0.0266 0.00851 -0.01897 0.02535 -0.01226 C 0.02656 -0.0111 0.02778 -0.00971 0.02917 -0.00879 C 0.03056 -0.00786 0.03195 -0.00786 0.03316 -0.00694 C 0.04618 0.00277 0.03629 -0.00208 0.04497 0.00162 C 0.05139 0.0074 0.05365 0.00925 0.06059 0.01202 C 0.06927 0.01989 0.06528 0.01781 0.07205 0.02058 C 0.0875 0.034 0.10573 0.04186 0.12396 0.04486 C 0.13525 0.04417 0.14896 0.05088 0.15799 0.0414 C 0.16181 0.037 0.16459 0.03076 0.1684 0.0259 C 0.17066 0.02289 0.17604 0.01896 0.17604 0.01919 C 0.18229 0.00647 0.19601 -0.00208 0.20591 -0.00879 C 0.22917 -0.02475 0.25643 -0.03307 0.28247 -0.03631 C 0.304 -0.0333 0.32448 -0.02267 0.34618 -0.02267 " pathEditMode="relative" rAng="0" ptsTypes="ffffffffffffffA">
                                      <p:cBhvr>
                                        <p:cTn id="22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795" y="902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94444E-6 -3.75578E-6 C -0.00156 -0.02451 -0.00504 -0.04833 -0.00764 -0.07261 C -0.01146 -0.10777 -0.0132 -0.14338 -0.01806 -0.1783 C -0.02014 -0.20976 -0.02292 -0.24121 -0.01545 -0.27174 C -0.01285 -0.28214 -0.01077 -0.29486 -0.00382 -0.30111 C -0.00139 -0.30989 0.0026 -0.31938 0.0066 -0.32701 C 0.00903 -0.33788 0.01406 -0.35014 0.01441 -0.3617 C 0.01476 -0.37257 0.01441 -0.38367 0.01441 -0.39454 " pathEditMode="relative" rAng="0" ptsTypes="fffffffA">
                                      <p:cBhvr>
                                        <p:cTn id="27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7" y="-19727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Teddy\Desktop\letnij-sad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484784"/>
            <a:ext cx="7344816" cy="4896544"/>
          </a:xfrm>
          <a:prstGeom prst="rect">
            <a:avLst/>
          </a:prstGeom>
          <a:noFill/>
          <a:effectLst>
            <a:softEdge rad="25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67744" y="514139"/>
            <a:ext cx="49740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Вот мы с вами дошли до чудо сада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7382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Teddy\Desktop\img769-копия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6021" y="1257976"/>
            <a:ext cx="7044371" cy="5195360"/>
          </a:xfrm>
          <a:prstGeom prst="rect">
            <a:avLst/>
          </a:prstGeom>
          <a:noFill/>
          <a:effectLst>
            <a:softEdge rad="25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1000386"/>
            <a:ext cx="4391587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Есть в Петербурге чудо сад,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Украшен кружевом оград.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Дворец в нем есть царя Петра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 статуи, как божества,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тени аллей, возле оград.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Скажите, что это за сад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03848" y="415611"/>
            <a:ext cx="22883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Летний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сад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C:\Users\Teddy\Desktop\375d8c876a3d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2231" y="854846"/>
            <a:ext cx="3923928" cy="6006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5012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233</TotalTime>
  <Words>286</Words>
  <Application>Microsoft Office PowerPoint</Application>
  <PresentationFormat>Экран (4:3)</PresentationFormat>
  <Paragraphs>57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Teddy</dc:creator>
  <cp:lastModifiedBy>Teddy_1337@outlook.com</cp:lastModifiedBy>
  <cp:revision>23</cp:revision>
  <dcterms:created xsi:type="dcterms:W3CDTF">2019-12-09T18:06:11Z</dcterms:created>
  <dcterms:modified xsi:type="dcterms:W3CDTF">2020-01-09T17:07:33Z</dcterms:modified>
</cp:coreProperties>
</file>