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1" r:id="rId8"/>
    <p:sldId id="267" r:id="rId9"/>
    <p:sldId id="263" r:id="rId10"/>
    <p:sldId id="264" r:id="rId11"/>
    <p:sldId id="265" r:id="rId12"/>
    <p:sldId id="266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73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B9302E-6BFA-4B84-905E-86E9A0339537}" type="datetimeFigureOut">
              <a:rPr lang="ru-RU" smtClean="0"/>
              <a:t>28.12.2019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E69CCA-1EB3-4CC3-8D59-F571BA261745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B9302E-6BFA-4B84-905E-86E9A0339537}" type="datetimeFigureOut">
              <a:rPr lang="ru-RU" smtClean="0"/>
              <a:t>28.12.2019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E69CCA-1EB3-4CC3-8D59-F571BA26174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B9302E-6BFA-4B84-905E-86E9A0339537}" type="datetimeFigureOut">
              <a:rPr lang="ru-RU" smtClean="0"/>
              <a:t>28.12.2019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E69CCA-1EB3-4CC3-8D59-F571BA26174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B9302E-6BFA-4B84-905E-86E9A0339537}" type="datetimeFigureOut">
              <a:rPr lang="ru-RU" smtClean="0"/>
              <a:t>28.12.2019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E69CCA-1EB3-4CC3-8D59-F571BA26174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B9302E-6BFA-4B84-905E-86E9A0339537}" type="datetimeFigureOut">
              <a:rPr lang="ru-RU" smtClean="0"/>
              <a:t>28.12.2019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A0E69CCA-1EB3-4CC3-8D59-F571BA261745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B9302E-6BFA-4B84-905E-86E9A0339537}" type="datetimeFigureOut">
              <a:rPr lang="ru-RU" smtClean="0"/>
              <a:t>28.12.2019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E69CCA-1EB3-4CC3-8D59-F571BA26174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B9302E-6BFA-4B84-905E-86E9A0339537}" type="datetimeFigureOut">
              <a:rPr lang="ru-RU" smtClean="0"/>
              <a:t>28.12.2019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E69CCA-1EB3-4CC3-8D59-F571BA26174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B9302E-6BFA-4B84-905E-86E9A0339537}" type="datetimeFigureOut">
              <a:rPr lang="ru-RU" smtClean="0"/>
              <a:t>28.12.2019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E69CCA-1EB3-4CC3-8D59-F571BA26174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B9302E-6BFA-4B84-905E-86E9A0339537}" type="datetimeFigureOut">
              <a:rPr lang="ru-RU" smtClean="0"/>
              <a:t>28.12.2019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E69CCA-1EB3-4CC3-8D59-F571BA26174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B9302E-6BFA-4B84-905E-86E9A0339537}" type="datetimeFigureOut">
              <a:rPr lang="ru-RU" smtClean="0"/>
              <a:t>28.12.2019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E69CCA-1EB3-4CC3-8D59-F571BA26174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B9302E-6BFA-4B84-905E-86E9A0339537}" type="datetimeFigureOut">
              <a:rPr lang="ru-RU" smtClean="0"/>
              <a:t>28.12.2019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E69CCA-1EB3-4CC3-8D59-F571BA26174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ECB9302E-6BFA-4B84-905E-86E9A0339537}" type="datetimeFigureOut">
              <a:rPr lang="ru-RU" smtClean="0"/>
              <a:t>28.12.2019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A0E69CCA-1EB3-4CC3-8D59-F571BA261745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241744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Система работы школы при подготовке к итоговой аттестации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06295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260648"/>
            <a:ext cx="8229600" cy="689248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Проект решения педсовета</a:t>
            </a:r>
            <a:endParaRPr lang="ru-RU" sz="32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1124744"/>
            <a:ext cx="8424936" cy="5256584"/>
          </a:xfrm>
        </p:spPr>
        <p:txBody>
          <a:bodyPr/>
          <a:lstStyle/>
          <a:p>
            <a:pPr algn="l"/>
            <a:r>
              <a:rPr lang="ru-RU" dirty="0" smtClean="0"/>
              <a:t>Продолжить работу по ознакомлению участников ОП с нормативной базой итоговой аттестации.</a:t>
            </a:r>
          </a:p>
          <a:p>
            <a:pPr algn="l"/>
            <a:r>
              <a:rPr lang="ru-RU" dirty="0" smtClean="0"/>
              <a:t>Продолжить работу по проведению мониторинга готовности учащихся к итоговой аттестации.</a:t>
            </a:r>
          </a:p>
          <a:p>
            <a:pPr algn="l"/>
            <a:r>
              <a:rPr lang="ru-RU" dirty="0" smtClean="0"/>
              <a:t>С целью повышения качества знаний разнообразить форму работы на уроках.</a:t>
            </a:r>
          </a:p>
          <a:p>
            <a:pPr algn="l"/>
            <a:r>
              <a:rPr lang="ru-RU" dirty="0" smtClean="0"/>
              <a:t>Учителям-предметникам: изучение и анализ кодификаторов и спецификации КИМ по предмету. Создание банка </a:t>
            </a:r>
            <a:r>
              <a:rPr lang="ru-RU" dirty="0" err="1" smtClean="0"/>
              <a:t>КИМов</a:t>
            </a:r>
            <a:r>
              <a:rPr lang="ru-RU" smtClean="0"/>
              <a:t>.</a:t>
            </a:r>
            <a:endParaRPr lang="ru-RU" dirty="0" smtClean="0"/>
          </a:p>
          <a:p>
            <a:pPr algn="l"/>
            <a:r>
              <a:rPr lang="ru-RU" dirty="0" smtClean="0"/>
              <a:t>Активизировать </a:t>
            </a:r>
            <a:r>
              <a:rPr lang="ru-RU" dirty="0" err="1" smtClean="0"/>
              <a:t>профориентационную</a:t>
            </a:r>
            <a:r>
              <a:rPr lang="ru-RU" dirty="0" smtClean="0"/>
              <a:t> работу в основном звене.</a:t>
            </a:r>
          </a:p>
          <a:p>
            <a:pPr algn="l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40457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330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9648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404664"/>
            <a:ext cx="8229600" cy="761256"/>
          </a:xfrm>
        </p:spPr>
        <p:txBody>
          <a:bodyPr>
            <a:normAutofit/>
          </a:bodyPr>
          <a:lstStyle/>
          <a:p>
            <a:r>
              <a:rPr lang="ru-RU" sz="3200" dirty="0" smtClean="0"/>
              <a:t>Цель педагогического совета:</a:t>
            </a:r>
            <a:endParaRPr lang="ru-RU" sz="32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11560" y="1556792"/>
            <a:ext cx="7920880" cy="4536504"/>
          </a:xfrm>
        </p:spPr>
        <p:txBody>
          <a:bodyPr/>
          <a:lstStyle/>
          <a:p>
            <a:r>
              <a:rPr lang="ru-RU" dirty="0" smtClean="0"/>
              <a:t>Проанализировать работу школы с точки зрения эффективности проводимых мероприятий по подготовке к итоговой аттестации, обозначить спектр проблем, с которыми сталкиваются  участники образовательного процесса при подготовке и во время проведения процедуры  ГИА и наметить пути их решения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624803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188640"/>
            <a:ext cx="8229600" cy="1296144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Готовность учащихся к прохождению ГИА</a:t>
            </a:r>
            <a:endParaRPr lang="ru-RU" sz="32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9512" y="1556792"/>
            <a:ext cx="8856984" cy="4896544"/>
          </a:xfrm>
        </p:spPr>
        <p:txBody>
          <a:bodyPr>
            <a:normAutofit/>
          </a:bodyPr>
          <a:lstStyle/>
          <a:p>
            <a:pPr algn="l"/>
            <a:endParaRPr lang="ru-RU" sz="3600" dirty="0"/>
          </a:p>
          <a:p>
            <a:pPr algn="l"/>
            <a:r>
              <a:rPr lang="ru-RU" sz="3600" dirty="0" smtClean="0"/>
              <a:t>Информационная готовность</a:t>
            </a:r>
          </a:p>
          <a:p>
            <a:pPr algn="l"/>
            <a:endParaRPr lang="ru-RU" sz="3600" dirty="0" smtClean="0"/>
          </a:p>
          <a:p>
            <a:pPr algn="l"/>
            <a:r>
              <a:rPr lang="ru-RU" sz="3600" dirty="0" smtClean="0"/>
              <a:t>Предметная или содержательная готовность</a:t>
            </a:r>
          </a:p>
          <a:p>
            <a:pPr algn="l"/>
            <a:endParaRPr lang="ru-RU" sz="3600" dirty="0" smtClean="0"/>
          </a:p>
          <a:p>
            <a:pPr algn="l"/>
            <a:r>
              <a:rPr lang="ru-RU" sz="3600" dirty="0" smtClean="0"/>
              <a:t>Психологическая готовность</a:t>
            </a:r>
          </a:p>
          <a:p>
            <a:pPr algn="l"/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17784193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188640"/>
            <a:ext cx="8229600" cy="185192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908720"/>
            <a:ext cx="8424936" cy="5544616"/>
          </a:xfrm>
        </p:spPr>
        <p:txBody>
          <a:bodyPr/>
          <a:lstStyle/>
          <a:p>
            <a:pPr marL="514350" indent="-514350" algn="l">
              <a:buAutoNum type="arabicPeriod"/>
            </a:pPr>
            <a:r>
              <a:rPr lang="ru-RU" dirty="0" smtClean="0"/>
              <a:t>Организация информационной работы по подготовке участников ОП к  ГИА</a:t>
            </a:r>
          </a:p>
          <a:p>
            <a:pPr marL="514350" indent="-514350" algn="l">
              <a:buAutoNum type="arabicPeriod"/>
            </a:pPr>
            <a:r>
              <a:rPr lang="ru-RU" dirty="0" smtClean="0"/>
              <a:t>Мониторинг качества </a:t>
            </a:r>
            <a:r>
              <a:rPr lang="ru-RU" dirty="0" err="1" smtClean="0"/>
              <a:t>обученности</a:t>
            </a:r>
            <a:endParaRPr lang="ru-RU" dirty="0" smtClean="0"/>
          </a:p>
          <a:p>
            <a:pPr marL="514350" indent="-514350" algn="l">
              <a:buAutoNum type="arabicPeriod"/>
            </a:pPr>
            <a:r>
              <a:rPr lang="ru-RU" dirty="0" smtClean="0"/>
              <a:t>Предметная подготовка учащихся к итоговой аттестации</a:t>
            </a:r>
          </a:p>
          <a:p>
            <a:pPr marL="514350" indent="-514350" algn="l">
              <a:buAutoNum type="arabicPeriod"/>
            </a:pPr>
            <a:r>
              <a:rPr lang="ru-RU" dirty="0" smtClean="0"/>
              <a:t>Психологическая подготовка учащихся к итоговой аттестации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846814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332656"/>
            <a:ext cx="8229600" cy="761256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Информационная готовность</a:t>
            </a:r>
            <a:endParaRPr lang="ru-RU" sz="32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1700808"/>
            <a:ext cx="8496944" cy="4320480"/>
          </a:xfrm>
        </p:spPr>
        <p:txBody>
          <a:bodyPr/>
          <a:lstStyle/>
          <a:p>
            <a:pPr algn="l"/>
            <a:r>
              <a:rPr lang="ru-RU" dirty="0" smtClean="0"/>
              <a:t>Информационная работа с педагогами школы</a:t>
            </a:r>
          </a:p>
          <a:p>
            <a:pPr algn="l"/>
            <a:endParaRPr lang="ru-RU" dirty="0"/>
          </a:p>
          <a:p>
            <a:pPr algn="l"/>
            <a:r>
              <a:rPr lang="ru-RU" dirty="0" smtClean="0"/>
              <a:t>Информационная работа с учащимися </a:t>
            </a:r>
          </a:p>
          <a:p>
            <a:pPr algn="l"/>
            <a:endParaRPr lang="ru-RU" dirty="0"/>
          </a:p>
          <a:p>
            <a:pPr algn="l"/>
            <a:r>
              <a:rPr lang="ru-RU" dirty="0" smtClean="0"/>
              <a:t>Информационная работа с родителями учащихся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070436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3528" y="260648"/>
            <a:ext cx="8229600" cy="720080"/>
          </a:xfrm>
        </p:spPr>
        <p:txBody>
          <a:bodyPr>
            <a:normAutofit fontScale="90000"/>
          </a:bodyPr>
          <a:lstStyle/>
          <a:p>
            <a:r>
              <a:rPr lang="ru-RU" sz="3200" dirty="0" smtClean="0"/>
              <a:t>Психологическая подготовка учащихся</a:t>
            </a:r>
            <a:endParaRPr lang="ru-RU" sz="32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55986660"/>
              </p:ext>
            </p:extLst>
          </p:nvPr>
        </p:nvGraphicFramePr>
        <p:xfrm>
          <a:off x="323528" y="1052736"/>
          <a:ext cx="8496942" cy="552757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328880"/>
                <a:gridCol w="737901"/>
                <a:gridCol w="737901"/>
                <a:gridCol w="632380"/>
                <a:gridCol w="688856"/>
                <a:gridCol w="685884"/>
                <a:gridCol w="685140"/>
              </a:tblGrid>
              <a:tr h="406882"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534" marR="67534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Полностью не согласен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534" marR="67534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Согласен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534" marR="67534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Абсолютно согласен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534" marR="67534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0344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effectLst/>
                        </a:rPr>
                        <a:t>9 </a:t>
                      </a:r>
                      <a:r>
                        <a:rPr lang="ru-RU" sz="1100" dirty="0" err="1" smtClean="0">
                          <a:effectLst/>
                        </a:rPr>
                        <a:t>кл</a:t>
                      </a:r>
                      <a:r>
                        <a:rPr lang="ru-RU" sz="1100" dirty="0" smtClean="0">
                          <a:effectLst/>
                        </a:rPr>
                        <a:t>.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534" marR="6753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effectLst/>
                        </a:rPr>
                        <a:t>11кл.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534" marR="6753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effectLst/>
                        </a:rPr>
                        <a:t>9кл.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534" marR="6753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effectLst/>
                        </a:rPr>
                        <a:t>11кл.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534" marR="6753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effectLst/>
                        </a:rPr>
                        <a:t>9кл.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534" marR="6753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effectLst/>
                        </a:rPr>
                        <a:t>11кл.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534" marR="67534" marT="0" marB="0"/>
                </a:tc>
              </a:tr>
              <a:tr h="40011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</a:rPr>
                        <a:t>1.Я хорошо представляю, как проходит ОГЭ,ЕГЭ</a:t>
                      </a:r>
                      <a:endParaRPr lang="ru-RU" sz="12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534" marR="6753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2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534" marR="6753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-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534" marR="6753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11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534" marR="6753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2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534" marR="6753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21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534" marR="6753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8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534" marR="67534" marT="0" marB="0"/>
                </a:tc>
              </a:tr>
              <a:tr h="40688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</a:rPr>
                        <a:t>2.Я смогу правильно распределить время и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</a:rPr>
                        <a:t>силы во  время ОГЭ, ЕГЭ</a:t>
                      </a:r>
                      <a:endParaRPr lang="ru-RU" sz="12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534" marR="6753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8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534" marR="6753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534" marR="6753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14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534" marR="6753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4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534" marR="6753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12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534" marR="6753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5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534" marR="67534" marT="0" marB="0"/>
                </a:tc>
              </a:tr>
              <a:tr h="40688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</a:rPr>
                        <a:t>3.Я  знаю, как выбрать наилучший для меня способ выполнения заданий</a:t>
                      </a:r>
                      <a:endParaRPr lang="ru-RU" sz="12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534" marR="6753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7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534" marR="6753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534" marR="6753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12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534" marR="6753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5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534" marR="6753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15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534" marR="6753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4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534" marR="67534" marT="0" marB="0"/>
                </a:tc>
              </a:tr>
              <a:tr h="40688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</a:rPr>
                        <a:t>4. Считаю, что результаты ГИА важны для моего будущего</a:t>
                      </a:r>
                      <a:endParaRPr lang="ru-RU" sz="12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534" marR="6753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-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534" marR="6753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-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534" marR="6753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9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534" marR="6753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2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534" marR="6753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25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534" marR="6753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8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534" marR="67534" marT="0" marB="0"/>
                </a:tc>
              </a:tr>
              <a:tr h="40688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</a:rPr>
                        <a:t>5. Я волнуюсь, когда думаю о предстоящем экзамене</a:t>
                      </a:r>
                      <a:endParaRPr lang="ru-RU" sz="12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534" marR="6753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4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534" marR="6753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4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534" marR="6753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7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534" marR="6753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4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534" marR="6753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23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534" marR="6753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2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534" marR="67534" marT="0" marB="0"/>
                </a:tc>
              </a:tr>
              <a:tr h="40688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</a:rPr>
                        <a:t>6. Я знаю, какие задания необходимо выполнить, чтобы получить оценку</a:t>
                      </a:r>
                      <a:endParaRPr lang="ru-RU" sz="12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534" marR="6753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5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534" marR="6753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2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534" marR="6753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12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534" marR="6753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4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534" marR="6753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17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534" marR="6753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4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534" marR="67534" marT="0" marB="0"/>
                </a:tc>
              </a:tr>
              <a:tr h="20344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</a:rPr>
                        <a:t>7.Думаю, что у ЕГЭ есть свои преимущества</a:t>
                      </a:r>
                      <a:endParaRPr lang="ru-RU" sz="12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534" marR="6753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3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534" marR="6753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2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534" marR="6753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14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534" marR="6753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3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534" marR="6753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17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534" marR="6753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5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534" marR="67534" marT="0" marB="0"/>
                </a:tc>
              </a:tr>
              <a:tr h="40011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</a:rPr>
                        <a:t>8.Считаю, что смогу справиться на высокую оценку</a:t>
                      </a:r>
                      <a:endParaRPr lang="ru-RU" sz="12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534" marR="6753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14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534" marR="6753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2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534" marR="6753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14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534" marR="6753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534" marR="6753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6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534" marR="6753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7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534" marR="67534" marT="0" marB="0"/>
                </a:tc>
              </a:tr>
              <a:tr h="40688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effectLst/>
                        </a:rPr>
                        <a:t>9. Я знаю, как можно успокоиться в трудной ситуации</a:t>
                      </a:r>
                      <a:endParaRPr lang="ru-RU" sz="12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534" marR="6753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11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534" marR="6753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2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534" marR="6753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10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534" marR="6753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6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534" marR="6753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13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534" marR="6753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2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534" marR="67534" marT="0" marB="0"/>
                </a:tc>
              </a:tr>
              <a:tr h="40011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</a:rPr>
                        <a:t>10. Знаю, какие качества помогут мне на экзамене</a:t>
                      </a:r>
                      <a:endParaRPr lang="ru-RU" sz="12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534" marR="6753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8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534" marR="6753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534" marR="6753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10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534" marR="6753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6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534" marR="6753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16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534" marR="6753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3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534" marR="67534" marT="0" marB="0"/>
                </a:tc>
              </a:tr>
              <a:tr h="40688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</a:rPr>
                        <a:t>11. Думаю, что смогу справиться с тревогой на экзамене</a:t>
                      </a:r>
                      <a:endParaRPr lang="ru-RU" sz="12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534" marR="6753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8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534" marR="6753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2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534" marR="6753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10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534" marR="6753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3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534" marR="6753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16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534" marR="6753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5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534" marR="67534" marT="0" marB="0"/>
                </a:tc>
              </a:tr>
              <a:tr h="40688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</a:rPr>
                        <a:t>12. Я достаточно много знаю про процедуру экзамена</a:t>
                      </a:r>
                      <a:endParaRPr lang="ru-RU" sz="12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534" marR="6753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7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534" marR="6753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2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534" marR="6753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15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534" marR="6753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2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534" marR="6753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12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534" marR="6753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6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534" marR="67534" marT="0" marB="0"/>
                </a:tc>
              </a:tr>
              <a:tr h="20344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effectLst/>
                        </a:rPr>
                        <a:t>13.. Сдать экзамен мне по силам</a:t>
                      </a:r>
                      <a:endParaRPr lang="ru-RU" sz="12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534" marR="6753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4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534" marR="6753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534" marR="6753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14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534" marR="6753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2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534" marR="6753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16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534" marR="67534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7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7534" marR="67534" marT="0" marB="0"/>
                </a:tc>
              </a:tr>
            </a:tbl>
          </a:graphicData>
        </a:graphic>
      </p:graphicFrame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1265238" y="1566863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1836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9" y="260646"/>
            <a:ext cx="8229600" cy="905272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Мониторинг качества</a:t>
            </a:r>
            <a:endParaRPr lang="ru-RU" sz="32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7509" y="1268758"/>
            <a:ext cx="8640960" cy="4536504"/>
          </a:xfrm>
        </p:spPr>
        <p:txBody>
          <a:bodyPr>
            <a:normAutofit/>
          </a:bodyPr>
          <a:lstStyle/>
          <a:p>
            <a:endParaRPr lang="ru-RU" sz="3200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53708335"/>
              </p:ext>
            </p:extLst>
          </p:nvPr>
        </p:nvGraphicFramePr>
        <p:xfrm>
          <a:off x="179512" y="1268761"/>
          <a:ext cx="8640957" cy="453650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64689"/>
                <a:gridCol w="664689"/>
                <a:gridCol w="664689"/>
                <a:gridCol w="664689"/>
                <a:gridCol w="664689"/>
                <a:gridCol w="664689"/>
                <a:gridCol w="664689"/>
                <a:gridCol w="664689"/>
                <a:gridCol w="664689"/>
                <a:gridCol w="664689"/>
                <a:gridCol w="664689"/>
                <a:gridCol w="664689"/>
                <a:gridCol w="664689"/>
              </a:tblGrid>
              <a:tr h="348962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u="none" strike="noStrike" dirty="0">
                          <a:effectLst/>
                        </a:rPr>
                        <a:t> 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ru-RU" sz="1600" b="1" u="none" strike="noStrike" dirty="0">
                          <a:effectLst/>
                        </a:rPr>
                        <a:t>16-1`7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ru-RU" sz="1600" b="1" u="none" strike="noStrike" dirty="0">
                          <a:effectLst/>
                        </a:rPr>
                        <a:t>17-18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ru-RU" sz="1600" b="1" u="none" strike="noStrike" dirty="0">
                          <a:effectLst/>
                        </a:rPr>
                        <a:t>18-19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48962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u="none" strike="noStrike">
                          <a:effectLst/>
                        </a:rPr>
                        <a:t> 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u="none" strike="noStrike" dirty="0">
                          <a:effectLst/>
                        </a:rPr>
                        <a:t>5</a:t>
                      </a:r>
                      <a:endParaRPr lang="ru-RU" sz="1600" b="1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u="none" strike="noStrike" dirty="0">
                          <a:effectLst/>
                        </a:rPr>
                        <a:t>4</a:t>
                      </a:r>
                      <a:endParaRPr lang="ru-RU" sz="1600" b="1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u="none" strike="noStrike" dirty="0">
                          <a:effectLst/>
                        </a:rPr>
                        <a:t>3</a:t>
                      </a:r>
                      <a:endParaRPr lang="ru-RU" sz="1600" b="1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u="none" strike="noStrike" dirty="0">
                          <a:effectLst/>
                        </a:rPr>
                        <a:t>2</a:t>
                      </a:r>
                      <a:endParaRPr lang="ru-RU" sz="1600" b="1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u="none" strike="noStrike" dirty="0">
                          <a:effectLst/>
                        </a:rPr>
                        <a:t>5</a:t>
                      </a:r>
                      <a:endParaRPr lang="ru-RU" sz="1600" b="1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u="none" strike="noStrike" dirty="0">
                          <a:effectLst/>
                        </a:rPr>
                        <a:t>4</a:t>
                      </a:r>
                      <a:endParaRPr lang="ru-RU" sz="1600" b="1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u="none" strike="noStrike" dirty="0">
                          <a:effectLst/>
                        </a:rPr>
                        <a:t>3</a:t>
                      </a:r>
                      <a:endParaRPr lang="ru-RU" sz="1600" b="1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u="none" strike="noStrike" dirty="0">
                          <a:effectLst/>
                        </a:rPr>
                        <a:t>2</a:t>
                      </a:r>
                      <a:endParaRPr lang="ru-RU" sz="1600" b="1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u="none" strike="noStrike" dirty="0">
                          <a:effectLst/>
                        </a:rPr>
                        <a:t>5</a:t>
                      </a:r>
                      <a:endParaRPr lang="ru-RU" sz="1600" b="1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u="none" strike="noStrike" dirty="0">
                          <a:effectLst/>
                        </a:rPr>
                        <a:t>4</a:t>
                      </a:r>
                      <a:endParaRPr lang="ru-RU" sz="1600" b="1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u="none" strike="noStrike" dirty="0">
                          <a:effectLst/>
                        </a:rPr>
                        <a:t>3</a:t>
                      </a:r>
                      <a:endParaRPr lang="ru-RU" sz="1600" b="1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u="none" strike="noStrike" dirty="0">
                          <a:effectLst/>
                        </a:rPr>
                        <a:t>2</a:t>
                      </a:r>
                      <a:endParaRPr lang="ru-RU" sz="1600" b="1" i="0" u="none" strike="noStrike" dirty="0">
                        <a:solidFill>
                          <a:srgbClr val="FF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48962"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u="none" strike="noStrike" dirty="0">
                          <a:effectLst/>
                        </a:rPr>
                        <a:t>мат</a:t>
                      </a:r>
                      <a:endParaRPr lang="ru-RU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800" u="none" strike="noStrike" dirty="0">
                          <a:effectLst/>
                        </a:rPr>
                        <a:t>1</a:t>
                      </a:r>
                      <a:endParaRPr lang="ru-RU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800" u="none" strike="noStrike" dirty="0">
                          <a:effectLst/>
                        </a:rPr>
                        <a:t>8</a:t>
                      </a:r>
                      <a:endParaRPr lang="ru-RU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800" u="none" strike="noStrike">
                          <a:effectLst/>
                        </a:rPr>
                        <a:t>24</a:t>
                      </a:r>
                      <a:endParaRPr lang="ru-RU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800" u="none" strike="noStrike">
                          <a:effectLst/>
                        </a:rPr>
                        <a:t>0</a:t>
                      </a:r>
                      <a:endParaRPr lang="ru-RU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800" u="none" strike="noStrike" dirty="0">
                          <a:effectLst/>
                        </a:rPr>
                        <a:t>3</a:t>
                      </a:r>
                      <a:endParaRPr lang="ru-RU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800" u="none" strike="noStrike" dirty="0">
                          <a:effectLst/>
                        </a:rPr>
                        <a:t>11</a:t>
                      </a:r>
                      <a:endParaRPr lang="ru-RU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800" u="none" strike="noStrike">
                          <a:effectLst/>
                        </a:rPr>
                        <a:t>10</a:t>
                      </a:r>
                      <a:endParaRPr lang="ru-RU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800" u="none" strike="noStrike" dirty="0">
                          <a:effectLst/>
                        </a:rPr>
                        <a:t>2</a:t>
                      </a:r>
                      <a:endParaRPr lang="ru-RU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800" u="none" strike="noStrike" dirty="0">
                          <a:effectLst/>
                        </a:rPr>
                        <a:t>1</a:t>
                      </a:r>
                      <a:endParaRPr lang="ru-RU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800" u="none" strike="noStrike" dirty="0">
                          <a:effectLst/>
                        </a:rPr>
                        <a:t>7</a:t>
                      </a:r>
                      <a:endParaRPr lang="ru-RU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800" u="none" strike="noStrike">
                          <a:effectLst/>
                        </a:rPr>
                        <a:t>17</a:t>
                      </a:r>
                      <a:endParaRPr lang="ru-RU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800" u="none" strike="noStrike">
                          <a:effectLst/>
                        </a:rPr>
                        <a:t>18</a:t>
                      </a:r>
                      <a:endParaRPr lang="ru-RU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48962"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u="none" strike="noStrike">
                          <a:effectLst/>
                        </a:rPr>
                        <a:t>РЯ</a:t>
                      </a:r>
                      <a:endParaRPr lang="ru-RU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800" u="none" strike="noStrike" dirty="0">
                          <a:effectLst/>
                        </a:rPr>
                        <a:t>3</a:t>
                      </a:r>
                      <a:endParaRPr lang="ru-RU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800" u="none" strike="noStrike" dirty="0">
                          <a:effectLst/>
                        </a:rPr>
                        <a:t>15</a:t>
                      </a:r>
                      <a:endParaRPr lang="ru-RU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800" u="none" strike="noStrike" dirty="0">
                          <a:effectLst/>
                        </a:rPr>
                        <a:t>13</a:t>
                      </a:r>
                      <a:endParaRPr lang="ru-RU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800" u="none" strike="noStrike" dirty="0">
                          <a:effectLst/>
                        </a:rPr>
                        <a:t>2</a:t>
                      </a:r>
                      <a:endParaRPr lang="ru-RU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800" u="none" strike="noStrike" dirty="0">
                          <a:effectLst/>
                        </a:rPr>
                        <a:t>8</a:t>
                      </a:r>
                      <a:endParaRPr lang="ru-RU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800" u="none" strike="noStrike" dirty="0">
                          <a:effectLst/>
                        </a:rPr>
                        <a:t>11</a:t>
                      </a:r>
                      <a:endParaRPr lang="ru-RU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800" u="none" strike="noStrike" dirty="0">
                          <a:effectLst/>
                        </a:rPr>
                        <a:t>6</a:t>
                      </a:r>
                      <a:endParaRPr lang="ru-RU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800" u="none" strike="noStrike" dirty="0">
                          <a:effectLst/>
                        </a:rPr>
                        <a:t>1</a:t>
                      </a:r>
                      <a:endParaRPr lang="ru-RU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800" u="none" strike="noStrike" dirty="0">
                          <a:effectLst/>
                        </a:rPr>
                        <a:t>5</a:t>
                      </a:r>
                      <a:endParaRPr lang="ru-RU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800" u="none" strike="noStrike" dirty="0">
                          <a:effectLst/>
                        </a:rPr>
                        <a:t>13</a:t>
                      </a:r>
                      <a:endParaRPr lang="ru-RU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800" u="none" strike="noStrike" dirty="0">
                          <a:effectLst/>
                        </a:rPr>
                        <a:t>21</a:t>
                      </a:r>
                      <a:endParaRPr lang="ru-RU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800" u="none" strike="noStrike" dirty="0">
                          <a:effectLst/>
                        </a:rPr>
                        <a:t>4</a:t>
                      </a:r>
                      <a:endParaRPr lang="ru-RU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48962"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u="none" strike="noStrike">
                          <a:effectLst/>
                        </a:rPr>
                        <a:t>Общ</a:t>
                      </a:r>
                      <a:endParaRPr lang="ru-RU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800" u="none" strike="noStrike">
                          <a:effectLst/>
                        </a:rPr>
                        <a:t>3</a:t>
                      </a:r>
                      <a:endParaRPr lang="ru-RU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800" u="none" strike="noStrike" dirty="0">
                          <a:effectLst/>
                        </a:rPr>
                        <a:t>7</a:t>
                      </a:r>
                      <a:endParaRPr lang="ru-RU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800" u="none" strike="noStrike" dirty="0">
                          <a:effectLst/>
                        </a:rPr>
                        <a:t>12</a:t>
                      </a:r>
                      <a:endParaRPr lang="ru-RU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800" u="none" strike="noStrike">
                          <a:effectLst/>
                        </a:rPr>
                        <a:t>4</a:t>
                      </a:r>
                      <a:endParaRPr lang="ru-RU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800" u="none" strike="noStrike">
                          <a:effectLst/>
                        </a:rPr>
                        <a:t>1</a:t>
                      </a:r>
                      <a:endParaRPr lang="ru-RU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800" u="none" strike="noStrike">
                          <a:effectLst/>
                        </a:rPr>
                        <a:t>8</a:t>
                      </a:r>
                      <a:endParaRPr lang="ru-RU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800" u="none" strike="noStrike">
                          <a:effectLst/>
                        </a:rPr>
                        <a:t>9</a:t>
                      </a:r>
                      <a:endParaRPr lang="ru-RU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800" u="none" strike="noStrike">
                          <a:effectLst/>
                        </a:rPr>
                        <a:t>3</a:t>
                      </a:r>
                      <a:endParaRPr lang="ru-RU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800" u="none" strike="noStrike">
                          <a:effectLst/>
                        </a:rPr>
                        <a:t>1</a:t>
                      </a:r>
                      <a:endParaRPr lang="ru-RU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800" u="none" strike="noStrike">
                          <a:effectLst/>
                        </a:rPr>
                        <a:t>7</a:t>
                      </a:r>
                      <a:endParaRPr lang="ru-RU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800" u="none" strike="noStrike" dirty="0">
                          <a:effectLst/>
                        </a:rPr>
                        <a:t>16</a:t>
                      </a:r>
                      <a:endParaRPr lang="ru-RU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800" u="none" strike="noStrike" dirty="0">
                          <a:effectLst/>
                        </a:rPr>
                        <a:t>2</a:t>
                      </a:r>
                      <a:endParaRPr lang="ru-RU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48962"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u="none" strike="noStrike">
                          <a:effectLst/>
                        </a:rPr>
                        <a:t>Ист</a:t>
                      </a:r>
                      <a:endParaRPr lang="ru-RU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800" u="none" strike="noStrike">
                          <a:effectLst/>
                        </a:rPr>
                        <a:t>1</a:t>
                      </a:r>
                      <a:endParaRPr lang="ru-RU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800" u="none" strike="noStrike">
                          <a:effectLst/>
                        </a:rPr>
                        <a:t>1</a:t>
                      </a:r>
                      <a:endParaRPr lang="ru-RU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800" u="none" strike="noStrike">
                          <a:effectLst/>
                        </a:rPr>
                        <a:t>1</a:t>
                      </a:r>
                      <a:endParaRPr lang="ru-RU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800" u="none" strike="noStrike">
                          <a:effectLst/>
                        </a:rPr>
                        <a:t>0</a:t>
                      </a:r>
                      <a:endParaRPr lang="ru-RU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800" u="none" strike="noStrike">
                          <a:effectLst/>
                        </a:rPr>
                        <a:t>1</a:t>
                      </a:r>
                      <a:endParaRPr lang="ru-RU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800" u="none" strike="noStrike">
                          <a:effectLst/>
                        </a:rPr>
                        <a:t>0</a:t>
                      </a:r>
                      <a:endParaRPr lang="ru-RU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800" u="none" strike="noStrike">
                          <a:effectLst/>
                        </a:rPr>
                        <a:t>0</a:t>
                      </a:r>
                      <a:endParaRPr lang="ru-RU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800" u="none" strike="noStrike">
                          <a:effectLst/>
                        </a:rPr>
                        <a:t>0</a:t>
                      </a:r>
                      <a:endParaRPr lang="ru-RU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u="none" strike="noStrike">
                          <a:effectLst/>
                        </a:rPr>
                        <a:t> </a:t>
                      </a:r>
                      <a:endParaRPr lang="ru-RU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u="none" strike="noStrike">
                          <a:effectLst/>
                        </a:rPr>
                        <a:t> </a:t>
                      </a:r>
                      <a:endParaRPr lang="ru-RU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u="none" strike="noStrike" dirty="0">
                          <a:effectLst/>
                        </a:rPr>
                        <a:t> </a:t>
                      </a:r>
                      <a:endParaRPr lang="ru-RU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u="none" strike="noStrike" dirty="0">
                          <a:effectLst/>
                        </a:rPr>
                        <a:t> </a:t>
                      </a:r>
                      <a:endParaRPr lang="ru-RU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48962"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u="none" strike="noStrike">
                          <a:effectLst/>
                        </a:rPr>
                        <a:t>Био</a:t>
                      </a:r>
                      <a:endParaRPr lang="ru-RU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800" u="none" strike="noStrike">
                          <a:effectLst/>
                        </a:rPr>
                        <a:t>0</a:t>
                      </a:r>
                      <a:endParaRPr lang="ru-RU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800" u="none" strike="noStrike">
                          <a:effectLst/>
                        </a:rPr>
                        <a:t>7</a:t>
                      </a:r>
                      <a:endParaRPr lang="ru-RU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800" u="none" strike="noStrike">
                          <a:effectLst/>
                        </a:rPr>
                        <a:t>5</a:t>
                      </a:r>
                      <a:endParaRPr lang="ru-RU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800" u="none" strike="noStrike">
                          <a:effectLst/>
                        </a:rPr>
                        <a:t>0</a:t>
                      </a:r>
                      <a:endParaRPr lang="ru-RU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800" u="none" strike="noStrike">
                          <a:effectLst/>
                        </a:rPr>
                        <a:t>0</a:t>
                      </a:r>
                      <a:endParaRPr lang="ru-RU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800" u="none" strike="noStrike">
                          <a:effectLst/>
                        </a:rPr>
                        <a:t>2</a:t>
                      </a:r>
                      <a:endParaRPr lang="ru-RU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800" u="none" strike="noStrike">
                          <a:effectLst/>
                        </a:rPr>
                        <a:t>0</a:t>
                      </a:r>
                      <a:endParaRPr lang="ru-RU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800" u="none" strike="noStrike">
                          <a:effectLst/>
                        </a:rPr>
                        <a:t>0</a:t>
                      </a:r>
                      <a:endParaRPr lang="ru-RU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800" u="none" strike="noStrike">
                          <a:effectLst/>
                        </a:rPr>
                        <a:t>0</a:t>
                      </a:r>
                      <a:endParaRPr lang="ru-RU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800" u="none" strike="noStrike">
                          <a:effectLst/>
                        </a:rPr>
                        <a:t>2</a:t>
                      </a:r>
                      <a:endParaRPr lang="ru-RU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800" u="none" strike="noStrike" dirty="0">
                          <a:effectLst/>
                        </a:rPr>
                        <a:t>5</a:t>
                      </a:r>
                      <a:endParaRPr lang="ru-RU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800" u="none" strike="noStrike" dirty="0">
                          <a:effectLst/>
                        </a:rPr>
                        <a:t>2</a:t>
                      </a:r>
                      <a:endParaRPr lang="ru-RU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48962"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u="none" strike="noStrike">
                          <a:effectLst/>
                        </a:rPr>
                        <a:t>Хим</a:t>
                      </a:r>
                      <a:endParaRPr lang="ru-RU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800" u="none" strike="noStrike">
                          <a:effectLst/>
                        </a:rPr>
                        <a:t>0</a:t>
                      </a:r>
                      <a:endParaRPr lang="ru-RU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800" u="none" strike="noStrike">
                          <a:effectLst/>
                        </a:rPr>
                        <a:t>0</a:t>
                      </a:r>
                      <a:endParaRPr lang="ru-RU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800" u="none" strike="noStrike">
                          <a:effectLst/>
                        </a:rPr>
                        <a:t>1</a:t>
                      </a:r>
                      <a:endParaRPr lang="ru-RU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800" u="none" strike="noStrike">
                          <a:effectLst/>
                        </a:rPr>
                        <a:t>2</a:t>
                      </a:r>
                      <a:endParaRPr lang="ru-RU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800" u="none" strike="noStrike">
                          <a:effectLst/>
                        </a:rPr>
                        <a:t>0</a:t>
                      </a:r>
                      <a:endParaRPr lang="ru-RU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800" u="none" strike="noStrike">
                          <a:effectLst/>
                        </a:rPr>
                        <a:t>1</a:t>
                      </a:r>
                      <a:endParaRPr lang="ru-RU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800" u="none" strike="noStrike">
                          <a:effectLst/>
                        </a:rPr>
                        <a:t>0</a:t>
                      </a:r>
                      <a:endParaRPr lang="ru-RU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800" u="none" strike="noStrike">
                          <a:effectLst/>
                        </a:rPr>
                        <a:t>0</a:t>
                      </a:r>
                      <a:endParaRPr lang="ru-RU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800" u="none" strike="noStrike">
                          <a:effectLst/>
                        </a:rPr>
                        <a:t>0</a:t>
                      </a:r>
                      <a:endParaRPr lang="ru-RU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800" u="none" strike="noStrike">
                          <a:effectLst/>
                        </a:rPr>
                        <a:t>0</a:t>
                      </a:r>
                      <a:endParaRPr lang="ru-RU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800" u="none" strike="noStrike" dirty="0">
                          <a:effectLst/>
                        </a:rPr>
                        <a:t>3</a:t>
                      </a:r>
                      <a:endParaRPr lang="ru-RU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800" u="none" strike="noStrike" dirty="0">
                          <a:effectLst/>
                        </a:rPr>
                        <a:t>1</a:t>
                      </a:r>
                      <a:endParaRPr lang="ru-RU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48962"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u="none" strike="noStrike">
                          <a:effectLst/>
                        </a:rPr>
                        <a:t>Инф</a:t>
                      </a:r>
                      <a:endParaRPr lang="ru-RU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800" u="none" strike="noStrike">
                          <a:effectLst/>
                        </a:rPr>
                        <a:t>0</a:t>
                      </a:r>
                      <a:endParaRPr lang="ru-RU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800" u="none" strike="noStrike">
                          <a:effectLst/>
                        </a:rPr>
                        <a:t>4</a:t>
                      </a:r>
                      <a:endParaRPr lang="ru-RU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800" u="none" strike="noStrike">
                          <a:effectLst/>
                        </a:rPr>
                        <a:t>2</a:t>
                      </a:r>
                      <a:endParaRPr lang="ru-RU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800" u="none" strike="noStrike">
                          <a:effectLst/>
                        </a:rPr>
                        <a:t>0</a:t>
                      </a:r>
                      <a:endParaRPr lang="ru-RU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800" u="none" strike="noStrike">
                          <a:effectLst/>
                        </a:rPr>
                        <a:t>4</a:t>
                      </a:r>
                      <a:endParaRPr lang="ru-RU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800" u="none" strike="noStrike">
                          <a:effectLst/>
                        </a:rPr>
                        <a:t>1</a:t>
                      </a:r>
                      <a:endParaRPr lang="ru-RU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800" u="none" strike="noStrike">
                          <a:effectLst/>
                        </a:rPr>
                        <a:t>1</a:t>
                      </a:r>
                      <a:endParaRPr lang="ru-RU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800" u="none" strike="noStrike">
                          <a:effectLst/>
                        </a:rPr>
                        <a:t>0</a:t>
                      </a:r>
                      <a:endParaRPr lang="ru-RU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800" u="none" strike="noStrike">
                          <a:effectLst/>
                        </a:rPr>
                        <a:t>0</a:t>
                      </a:r>
                      <a:endParaRPr lang="ru-RU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800" u="none" strike="noStrike">
                          <a:effectLst/>
                        </a:rPr>
                        <a:t>4</a:t>
                      </a:r>
                      <a:endParaRPr lang="ru-RU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800" u="none" strike="noStrike" dirty="0">
                          <a:effectLst/>
                        </a:rPr>
                        <a:t>13</a:t>
                      </a:r>
                      <a:endParaRPr lang="ru-RU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800" u="none" strike="noStrike" dirty="0">
                          <a:effectLst/>
                        </a:rPr>
                        <a:t>0</a:t>
                      </a:r>
                      <a:endParaRPr lang="ru-RU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48962"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u="none" strike="noStrike">
                          <a:effectLst/>
                        </a:rPr>
                        <a:t>Физ</a:t>
                      </a:r>
                      <a:endParaRPr lang="ru-RU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800" u="none" strike="noStrike">
                          <a:effectLst/>
                        </a:rPr>
                        <a:t>0</a:t>
                      </a:r>
                      <a:endParaRPr lang="ru-RU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800" u="none" strike="noStrike">
                          <a:effectLst/>
                        </a:rPr>
                        <a:t>2</a:t>
                      </a:r>
                      <a:endParaRPr lang="ru-RU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800" u="none" strike="noStrike">
                          <a:effectLst/>
                        </a:rPr>
                        <a:t>1</a:t>
                      </a:r>
                      <a:endParaRPr lang="ru-RU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800" u="none" strike="noStrike">
                          <a:effectLst/>
                        </a:rPr>
                        <a:t>0</a:t>
                      </a:r>
                      <a:endParaRPr lang="ru-RU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800" u="none" strike="noStrike">
                          <a:effectLst/>
                        </a:rPr>
                        <a:t>1</a:t>
                      </a:r>
                      <a:endParaRPr lang="ru-RU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800" u="none" strike="noStrike">
                          <a:effectLst/>
                        </a:rPr>
                        <a:t>0</a:t>
                      </a:r>
                      <a:endParaRPr lang="ru-RU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800" u="none" strike="noStrike">
                          <a:effectLst/>
                        </a:rPr>
                        <a:t>0</a:t>
                      </a:r>
                      <a:endParaRPr lang="ru-RU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800" u="none" strike="noStrike">
                          <a:effectLst/>
                        </a:rPr>
                        <a:t>0</a:t>
                      </a:r>
                      <a:endParaRPr lang="ru-RU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800" u="none" strike="noStrike">
                          <a:effectLst/>
                        </a:rPr>
                        <a:t>1</a:t>
                      </a:r>
                      <a:endParaRPr lang="ru-RU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800" u="none" strike="noStrike">
                          <a:effectLst/>
                        </a:rPr>
                        <a:t>0</a:t>
                      </a:r>
                      <a:endParaRPr lang="ru-RU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800" u="none" strike="noStrike" dirty="0">
                          <a:effectLst/>
                        </a:rPr>
                        <a:t>0</a:t>
                      </a:r>
                      <a:endParaRPr lang="ru-RU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800" u="none" strike="noStrike" dirty="0">
                          <a:effectLst/>
                        </a:rPr>
                        <a:t>0</a:t>
                      </a:r>
                      <a:endParaRPr lang="ru-RU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48962"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u="none" strike="noStrike">
                          <a:effectLst/>
                        </a:rPr>
                        <a:t>Лит</a:t>
                      </a:r>
                      <a:endParaRPr lang="ru-RU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800" u="none" strike="noStrike">
                          <a:effectLst/>
                        </a:rPr>
                        <a:t>0</a:t>
                      </a:r>
                      <a:endParaRPr lang="ru-RU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800" u="none" strike="noStrike">
                          <a:effectLst/>
                        </a:rPr>
                        <a:t>0</a:t>
                      </a:r>
                      <a:endParaRPr lang="ru-RU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800" u="none" strike="noStrike">
                          <a:effectLst/>
                        </a:rPr>
                        <a:t>1</a:t>
                      </a:r>
                      <a:endParaRPr lang="ru-RU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800" u="none" strike="noStrike">
                          <a:effectLst/>
                        </a:rPr>
                        <a:t>0</a:t>
                      </a:r>
                      <a:endParaRPr lang="ru-RU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u="none" strike="noStrike">
                          <a:effectLst/>
                        </a:rPr>
                        <a:t> </a:t>
                      </a:r>
                      <a:endParaRPr lang="ru-RU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u="none" strike="noStrike">
                          <a:effectLst/>
                        </a:rPr>
                        <a:t> </a:t>
                      </a:r>
                      <a:endParaRPr lang="ru-RU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u="none" strike="noStrike">
                          <a:effectLst/>
                        </a:rPr>
                        <a:t> </a:t>
                      </a:r>
                      <a:endParaRPr lang="ru-RU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u="none" strike="noStrike">
                          <a:effectLst/>
                        </a:rPr>
                        <a:t> </a:t>
                      </a:r>
                      <a:endParaRPr lang="ru-RU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u="none" strike="noStrike">
                          <a:effectLst/>
                        </a:rPr>
                        <a:t> </a:t>
                      </a:r>
                      <a:endParaRPr lang="ru-RU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u="none" strike="noStrike">
                          <a:effectLst/>
                        </a:rPr>
                        <a:t> </a:t>
                      </a:r>
                      <a:endParaRPr lang="ru-RU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u="none" strike="noStrike" dirty="0">
                          <a:effectLst/>
                        </a:rPr>
                        <a:t> </a:t>
                      </a:r>
                      <a:endParaRPr lang="ru-RU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u="none" strike="noStrike" dirty="0">
                          <a:effectLst/>
                        </a:rPr>
                        <a:t> </a:t>
                      </a:r>
                      <a:endParaRPr lang="ru-RU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48962"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u="none" strike="noStrike">
                          <a:effectLst/>
                        </a:rPr>
                        <a:t>АЯ</a:t>
                      </a:r>
                      <a:endParaRPr lang="ru-RU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800" u="none" strike="noStrike">
                          <a:effectLst/>
                        </a:rPr>
                        <a:t>0</a:t>
                      </a:r>
                      <a:endParaRPr lang="ru-RU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800" u="none" strike="noStrike">
                          <a:effectLst/>
                        </a:rPr>
                        <a:t>1</a:t>
                      </a:r>
                      <a:endParaRPr lang="ru-RU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800" u="none" strike="noStrike">
                          <a:effectLst/>
                        </a:rPr>
                        <a:t>1</a:t>
                      </a:r>
                      <a:endParaRPr lang="ru-RU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800" u="none" strike="noStrike">
                          <a:effectLst/>
                        </a:rPr>
                        <a:t>1</a:t>
                      </a:r>
                      <a:endParaRPr lang="ru-RU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u="none" strike="noStrike">
                          <a:effectLst/>
                        </a:rPr>
                        <a:t> </a:t>
                      </a:r>
                      <a:endParaRPr lang="ru-RU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u="none" strike="noStrike">
                          <a:effectLst/>
                        </a:rPr>
                        <a:t> </a:t>
                      </a:r>
                      <a:endParaRPr lang="ru-RU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u="none" strike="noStrike">
                          <a:effectLst/>
                        </a:rPr>
                        <a:t> </a:t>
                      </a:r>
                      <a:endParaRPr lang="ru-RU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u="none" strike="noStrike">
                          <a:effectLst/>
                        </a:rPr>
                        <a:t> </a:t>
                      </a:r>
                      <a:endParaRPr lang="ru-RU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800" u="none" strike="noStrike">
                          <a:effectLst/>
                        </a:rPr>
                        <a:t>1</a:t>
                      </a:r>
                      <a:endParaRPr lang="ru-RU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800" u="none" strike="noStrike">
                          <a:effectLst/>
                        </a:rPr>
                        <a:t>0</a:t>
                      </a:r>
                      <a:endParaRPr lang="ru-RU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800" u="none" strike="noStrike" dirty="0">
                          <a:effectLst/>
                        </a:rPr>
                        <a:t>0</a:t>
                      </a:r>
                      <a:endParaRPr lang="ru-RU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800" u="none" strike="noStrike" dirty="0">
                          <a:effectLst/>
                        </a:rPr>
                        <a:t>0</a:t>
                      </a:r>
                      <a:endParaRPr lang="ru-RU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348962">
                <a:tc>
                  <a:txBody>
                    <a:bodyPr/>
                    <a:lstStyle/>
                    <a:p>
                      <a:pPr algn="l" fontAlgn="b"/>
                      <a:r>
                        <a:rPr lang="ru-RU" sz="1800" u="none" strike="noStrike">
                          <a:effectLst/>
                        </a:rPr>
                        <a:t>Гео</a:t>
                      </a:r>
                      <a:endParaRPr lang="ru-RU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800" u="none" strike="noStrike">
                          <a:effectLst/>
                        </a:rPr>
                        <a:t>1</a:t>
                      </a:r>
                      <a:endParaRPr lang="ru-RU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800" u="none" strike="noStrike">
                          <a:effectLst/>
                        </a:rPr>
                        <a:t>2</a:t>
                      </a:r>
                      <a:endParaRPr lang="ru-RU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800" u="none" strike="noStrike">
                          <a:effectLst/>
                        </a:rPr>
                        <a:t>4</a:t>
                      </a:r>
                      <a:endParaRPr lang="ru-RU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800" u="none" strike="noStrike">
                          <a:effectLst/>
                        </a:rPr>
                        <a:t>2</a:t>
                      </a:r>
                      <a:endParaRPr lang="ru-RU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800" u="none" strike="noStrike">
                          <a:effectLst/>
                        </a:rPr>
                        <a:t>0</a:t>
                      </a:r>
                      <a:endParaRPr lang="ru-RU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800" u="none" strike="noStrike">
                          <a:effectLst/>
                        </a:rPr>
                        <a:t>7</a:t>
                      </a:r>
                      <a:endParaRPr lang="ru-RU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800" u="none" strike="noStrike">
                          <a:effectLst/>
                        </a:rPr>
                        <a:t>8</a:t>
                      </a:r>
                      <a:endParaRPr lang="ru-RU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800" u="none" strike="noStrike">
                          <a:effectLst/>
                        </a:rPr>
                        <a:t>5</a:t>
                      </a:r>
                      <a:endParaRPr lang="ru-RU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800" u="none" strike="noStrike">
                          <a:effectLst/>
                        </a:rPr>
                        <a:t>2</a:t>
                      </a:r>
                      <a:endParaRPr lang="ru-RU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800" u="none" strike="noStrike">
                          <a:effectLst/>
                        </a:rPr>
                        <a:t>6</a:t>
                      </a:r>
                      <a:endParaRPr lang="ru-RU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800" u="none" strike="noStrike" dirty="0">
                          <a:effectLst/>
                        </a:rPr>
                        <a:t>15</a:t>
                      </a:r>
                      <a:endParaRPr lang="ru-RU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800" u="none" strike="noStrike" dirty="0">
                          <a:effectLst/>
                        </a:rPr>
                        <a:t>5</a:t>
                      </a:r>
                      <a:endParaRPr lang="ru-RU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26645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116632"/>
            <a:ext cx="8229600" cy="113184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476672"/>
            <a:ext cx="8424936" cy="5976664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980728"/>
            <a:ext cx="8199437" cy="54620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83211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116632"/>
            <a:ext cx="8229600" cy="504056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Предметная готовность</a:t>
            </a:r>
            <a:endParaRPr lang="ru-RU" sz="32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692696"/>
            <a:ext cx="8568952" cy="5904656"/>
          </a:xfrm>
        </p:spPr>
        <p:txBody>
          <a:bodyPr>
            <a:normAutofit/>
          </a:bodyPr>
          <a:lstStyle/>
          <a:p>
            <a:pPr algn="l"/>
            <a:r>
              <a:rPr lang="ru-RU" sz="2000" b="1" dirty="0" smtClean="0"/>
              <a:t>-Входной </a:t>
            </a:r>
            <a:r>
              <a:rPr lang="ru-RU" sz="2000" b="1" dirty="0"/>
              <a:t>контроль по материалам </a:t>
            </a:r>
            <a:r>
              <a:rPr lang="ru-RU" sz="2000" b="1" dirty="0" smtClean="0"/>
              <a:t>КИМ; </a:t>
            </a:r>
          </a:p>
          <a:p>
            <a:pPr algn="l"/>
            <a:r>
              <a:rPr lang="ru-RU" sz="2000" b="1" dirty="0" smtClean="0"/>
              <a:t>-Анализ </a:t>
            </a:r>
            <a:r>
              <a:rPr lang="ru-RU" sz="2000" b="1" dirty="0"/>
              <a:t>результатов и проведение коррекционной работы с каждым выпускником; </a:t>
            </a:r>
            <a:endParaRPr lang="ru-RU" sz="2000" b="1" dirty="0" smtClean="0"/>
          </a:p>
          <a:p>
            <a:pPr algn="l"/>
            <a:r>
              <a:rPr lang="ru-RU" sz="2000" b="1" dirty="0" smtClean="0"/>
              <a:t>-Систематическое </a:t>
            </a:r>
            <a:r>
              <a:rPr lang="ru-RU" sz="2000" b="1" dirty="0"/>
              <a:t>повторение материала на уроках и групповых занятиях; Регулярное выполнение домашних заданий; </a:t>
            </a:r>
            <a:endParaRPr lang="ru-RU" sz="2000" b="1" dirty="0" smtClean="0"/>
          </a:p>
          <a:p>
            <a:pPr algn="l"/>
            <a:r>
              <a:rPr lang="ru-RU" sz="2000" b="1" dirty="0" smtClean="0"/>
              <a:t>-Учет </a:t>
            </a:r>
            <a:r>
              <a:rPr lang="ru-RU" sz="2000" b="1" dirty="0"/>
              <a:t>индивидуальных </a:t>
            </a:r>
            <a:r>
              <a:rPr lang="ru-RU" sz="2000" b="1" dirty="0" smtClean="0"/>
              <a:t>учебных возможностей</a:t>
            </a:r>
            <a:r>
              <a:rPr lang="ru-RU" sz="2000" b="1" dirty="0"/>
              <a:t>, </a:t>
            </a:r>
            <a:r>
              <a:rPr lang="ru-RU" sz="2000" b="1" dirty="0" smtClean="0"/>
              <a:t> дифференцированная</a:t>
            </a:r>
          </a:p>
          <a:p>
            <a:pPr algn="l"/>
            <a:r>
              <a:rPr lang="ru-RU" sz="2000" b="1" dirty="0"/>
              <a:t> работа с заданиями разного уровня сложности; </a:t>
            </a:r>
            <a:endParaRPr lang="ru-RU" sz="2000" b="1" dirty="0" smtClean="0"/>
          </a:p>
          <a:p>
            <a:pPr algn="l"/>
            <a:r>
              <a:rPr lang="ru-RU" sz="2000" b="1" dirty="0" smtClean="0"/>
              <a:t>-На </a:t>
            </a:r>
            <a:r>
              <a:rPr lang="ru-RU" sz="2000" b="1" dirty="0"/>
              <a:t>уроках обобщающего повторения по каждому блоку проводится контроль в форме тестирования; </a:t>
            </a:r>
            <a:endParaRPr lang="ru-RU" sz="2000" b="1" dirty="0" smtClean="0"/>
          </a:p>
          <a:p>
            <a:pPr algn="l"/>
            <a:r>
              <a:rPr lang="ru-RU" sz="2000" b="1" dirty="0" smtClean="0"/>
              <a:t>-Проводятся </a:t>
            </a:r>
            <a:r>
              <a:rPr lang="ru-RU" sz="2000" b="1" dirty="0"/>
              <a:t>пробные школьные экзамены по материалам и в соответствии с требованиями итоговой аттестации</a:t>
            </a:r>
            <a:r>
              <a:rPr lang="ru-RU" sz="2000" b="1" dirty="0" smtClean="0"/>
              <a:t>;</a:t>
            </a:r>
          </a:p>
          <a:p>
            <a:pPr algn="l"/>
            <a:r>
              <a:rPr lang="ru-RU" sz="2000" b="1" dirty="0" smtClean="0"/>
              <a:t> -Освоение </a:t>
            </a:r>
            <a:r>
              <a:rPr lang="ru-RU" sz="2000" b="1" dirty="0"/>
              <a:t>компьютерных программ, работа с демоверсиями; </a:t>
            </a:r>
            <a:endParaRPr lang="ru-RU" sz="2000" b="1" dirty="0" smtClean="0"/>
          </a:p>
          <a:p>
            <a:pPr algn="l"/>
            <a:r>
              <a:rPr lang="ru-RU" sz="2000" b="1" dirty="0" smtClean="0"/>
              <a:t>-Текущий </a:t>
            </a:r>
            <a:r>
              <a:rPr lang="ru-RU" sz="2000" b="1" dirty="0"/>
              <a:t>тематический контроль проводится по материалам </a:t>
            </a:r>
            <a:r>
              <a:rPr lang="ru-RU" sz="2000" b="1" dirty="0" smtClean="0"/>
              <a:t>КИМ.</a:t>
            </a:r>
          </a:p>
          <a:p>
            <a:pPr algn="l"/>
            <a:r>
              <a:rPr lang="ru-RU" sz="2000" b="1" dirty="0" smtClean="0"/>
              <a:t>-Индивидуальное </a:t>
            </a:r>
            <a:r>
              <a:rPr lang="ru-RU" sz="2000" b="1" dirty="0"/>
              <a:t>консультирование выпускников; </a:t>
            </a:r>
            <a:endParaRPr lang="ru-RU" sz="2000" b="1" dirty="0" smtClean="0"/>
          </a:p>
          <a:p>
            <a:pPr algn="l"/>
            <a:r>
              <a:rPr lang="ru-RU" sz="2000" b="1" dirty="0" smtClean="0"/>
              <a:t>-Изучение </a:t>
            </a:r>
            <a:r>
              <a:rPr lang="ru-RU" sz="2000" b="1" dirty="0"/>
              <a:t>дополнительного материала для выполнения заданий повышенной сложности.</a:t>
            </a:r>
          </a:p>
          <a:p>
            <a:pPr algn="l"/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1910382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240</TotalTime>
  <Words>550</Words>
  <Application>Microsoft Office PowerPoint</Application>
  <PresentationFormat>Экран (4:3)</PresentationFormat>
  <Paragraphs>303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Апекс</vt:lpstr>
      <vt:lpstr>Система работы школы при подготовке к итоговой аттестации</vt:lpstr>
      <vt:lpstr>Цель педагогического совета:</vt:lpstr>
      <vt:lpstr>Готовность учащихся к прохождению ГИА</vt:lpstr>
      <vt:lpstr>Презентация PowerPoint</vt:lpstr>
      <vt:lpstr>Информационная готовность</vt:lpstr>
      <vt:lpstr>Психологическая подготовка учащихся</vt:lpstr>
      <vt:lpstr>Мониторинг качества</vt:lpstr>
      <vt:lpstr>Презентация PowerPoint</vt:lpstr>
      <vt:lpstr>Предметная готовность</vt:lpstr>
      <vt:lpstr>Проект решения педсовета</vt:lpstr>
      <vt:lpstr>Презентация PowerPoint</vt:lpstr>
      <vt:lpstr>Презентация PowerPoint</vt:lpstr>
    </vt:vector>
  </TitlesOfParts>
  <Company>МКОУ МСШ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Система работы школы при подготовке к итоговой аттестации</dc:title>
  <dc:creator>Завуч</dc:creator>
  <cp:lastModifiedBy>Завуч</cp:lastModifiedBy>
  <cp:revision>13</cp:revision>
  <dcterms:created xsi:type="dcterms:W3CDTF">2019-12-28T07:12:38Z</dcterms:created>
  <dcterms:modified xsi:type="dcterms:W3CDTF">2019-12-28T17:25:21Z</dcterms:modified>
</cp:coreProperties>
</file>