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3" r:id="rId5"/>
    <p:sldId id="274" r:id="rId6"/>
    <p:sldId id="261" r:id="rId7"/>
    <p:sldId id="259" r:id="rId8"/>
    <p:sldId id="260" r:id="rId9"/>
    <p:sldId id="262" r:id="rId10"/>
    <p:sldId id="270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6563" y="134076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Инновационный  проект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«</a:t>
            </a:r>
            <a:r>
              <a:rPr lang="ru-RU" sz="2400" b="1" dirty="0" smtClean="0">
                <a:solidFill>
                  <a:srgbClr val="C00000"/>
                </a:solidFill>
              </a:rPr>
              <a:t>Формирование положительного </a:t>
            </a:r>
            <a:r>
              <a:rPr lang="ru-RU" sz="2400" b="1" dirty="0">
                <a:solidFill>
                  <a:srgbClr val="C00000"/>
                </a:solidFill>
              </a:rPr>
              <a:t>психоэмоционального состояния 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и коррекция речевых нарушений детей с ограниченными возможностями здоровья в условиях благоприятной комфортной среды </a:t>
            </a:r>
            <a:r>
              <a:rPr lang="ru-RU" sz="2400" b="1" dirty="0" smtClean="0">
                <a:solidFill>
                  <a:srgbClr val="C00000"/>
                </a:solidFill>
              </a:rPr>
              <a:t>».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188640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Муниципальное бюджетное дошкольное образовательное учреждение детский сад № 5 </a:t>
            </a:r>
            <a:r>
              <a:rPr lang="ru-RU" b="1" dirty="0" err="1" smtClean="0">
                <a:solidFill>
                  <a:srgbClr val="C00000"/>
                </a:solidFill>
              </a:rPr>
              <a:t>г.Ярцева</a:t>
            </a:r>
            <a:r>
              <a:rPr lang="ru-RU" b="1" dirty="0" smtClean="0">
                <a:solidFill>
                  <a:srgbClr val="C00000"/>
                </a:solidFill>
              </a:rPr>
              <a:t> Смоленской области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93588" y="48691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Разработчики :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педагог – психолог  Останина О.Г.</a:t>
            </a:r>
          </a:p>
          <a:p>
            <a:r>
              <a:rPr lang="ru-RU" b="1" dirty="0">
                <a:solidFill>
                  <a:srgbClr val="C00000"/>
                </a:solidFill>
              </a:rPr>
              <a:t>у</a:t>
            </a:r>
            <a:r>
              <a:rPr lang="ru-RU" b="1" dirty="0" smtClean="0">
                <a:solidFill>
                  <a:srgbClr val="C00000"/>
                </a:solidFill>
              </a:rPr>
              <a:t>читель - логопед    </a:t>
            </a:r>
            <a:r>
              <a:rPr lang="ru-RU" b="1" dirty="0" err="1" smtClean="0">
                <a:solidFill>
                  <a:srgbClr val="C00000"/>
                </a:solidFill>
              </a:rPr>
              <a:t>Столярова</a:t>
            </a:r>
            <a:r>
              <a:rPr lang="ru-RU" b="1" dirty="0" smtClean="0">
                <a:solidFill>
                  <a:srgbClr val="C00000"/>
                </a:solidFill>
              </a:rPr>
              <a:t> А.Ю.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60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118" y="1988840"/>
            <a:ext cx="2581905" cy="3240362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050" y="3001922"/>
            <a:ext cx="2691363" cy="316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835696" y="116632"/>
            <a:ext cx="5904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C00000"/>
                </a:solidFill>
              </a:rPr>
              <a:t>Подготовительный этап 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1. Создание </a:t>
            </a:r>
            <a:r>
              <a:rPr lang="ru-RU" sz="2400" b="1" dirty="0" smtClean="0">
                <a:solidFill>
                  <a:srgbClr val="C00000"/>
                </a:solidFill>
              </a:rPr>
              <a:t>уголка для работы по проекту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29000"/>
            <a:ext cx="2440301" cy="324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103511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2.  Работа </a:t>
            </a:r>
            <a:r>
              <a:rPr lang="ru-RU" sz="2400" b="1" dirty="0">
                <a:solidFill>
                  <a:srgbClr val="C00000"/>
                </a:solidFill>
              </a:rPr>
              <a:t>с родителями.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38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8437" y="0"/>
            <a:ext cx="81369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C00000"/>
                </a:solidFill>
              </a:rPr>
              <a:t>Этапы реализации проекта</a:t>
            </a:r>
            <a:r>
              <a:rPr lang="ru-RU" sz="2000" b="1" u="sng" dirty="0" smtClean="0">
                <a:solidFill>
                  <a:srgbClr val="C00000"/>
                </a:solidFill>
              </a:rPr>
              <a:t>:</a:t>
            </a:r>
            <a:endParaRPr lang="ru-RU" sz="2000" b="1" dirty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2 -  Этап      Основной 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Реализация </a:t>
            </a:r>
            <a:r>
              <a:rPr lang="ru-RU" sz="2000" b="1" dirty="0">
                <a:solidFill>
                  <a:srgbClr val="C00000"/>
                </a:solidFill>
              </a:rPr>
              <a:t>основных видов деятельности по направлениям проекта. </a:t>
            </a:r>
            <a:r>
              <a:rPr lang="ru-RU" sz="2000" b="1" dirty="0" smtClean="0">
                <a:solidFill>
                  <a:srgbClr val="C00000"/>
                </a:solidFill>
              </a:rPr>
              <a:t>   (сентябрь  2019г.- май 2021 г.)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Проведение мероприятий по проекту с детьми, родителями, педагогами и социальными партнерами.</a:t>
            </a:r>
            <a:endParaRPr lang="ru-RU" sz="20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Основные блоки:</a:t>
            </a:r>
            <a:endParaRPr lang="ru-RU" sz="20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Блок страхи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Блок несамостоятельность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Блок нарушение общения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Блок повышение самооценки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Блок нарушение поведения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Адаптивные сказки  (подготовка к школе)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8436" y="4135762"/>
            <a:ext cx="791750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C00000"/>
              </a:solidFill>
            </a:endParaRPr>
          </a:p>
          <a:p>
            <a:pPr marL="514350" indent="-514350">
              <a:buAutoNum type="arabicPlain" startAt="3"/>
            </a:pPr>
            <a:r>
              <a:rPr lang="ru-RU" sz="2000" b="1" dirty="0" smtClean="0">
                <a:solidFill>
                  <a:srgbClr val="C00000"/>
                </a:solidFill>
              </a:rPr>
              <a:t>- й    Этап    </a:t>
            </a:r>
            <a:r>
              <a:rPr lang="ru-RU" sz="2000" b="1" dirty="0">
                <a:solidFill>
                  <a:srgbClr val="C00000"/>
                </a:solidFill>
              </a:rPr>
              <a:t>Итоговый (май – ноябрь 2021г</a:t>
            </a:r>
            <a:r>
              <a:rPr lang="ru-RU" sz="2000" b="1" dirty="0" smtClean="0">
                <a:solidFill>
                  <a:srgbClr val="C00000"/>
                </a:solidFill>
              </a:rPr>
              <a:t>.)</a:t>
            </a:r>
            <a:endParaRPr lang="ru-RU" sz="2000" b="1" dirty="0">
              <a:solidFill>
                <a:srgbClr val="C00000"/>
              </a:solidFill>
            </a:endParaRPr>
          </a:p>
          <a:p>
            <a:endParaRPr lang="ru-RU" sz="2000" b="1" dirty="0">
              <a:solidFill>
                <a:srgbClr val="C00000"/>
              </a:solidFill>
            </a:endParaRPr>
          </a:p>
          <a:p>
            <a:r>
              <a:rPr lang="ru-RU" sz="2000" b="1" dirty="0">
                <a:solidFill>
                  <a:srgbClr val="C00000"/>
                </a:solidFill>
              </a:rPr>
              <a:t>•	Сбор и обработка методических и практических материалов, обобщение материалов проекта, </a:t>
            </a:r>
            <a:r>
              <a:rPr lang="ru-RU" sz="2000" b="1" dirty="0" smtClean="0">
                <a:solidFill>
                  <a:srgbClr val="C00000"/>
                </a:solidFill>
              </a:rPr>
              <a:t>подготовка отчетной  документации</a:t>
            </a:r>
            <a:endParaRPr lang="ru-RU" sz="2000" b="1" dirty="0">
              <a:solidFill>
                <a:srgbClr val="C00000"/>
              </a:solidFill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0523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17356" y="548680"/>
            <a:ext cx="763284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Актуальность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       Проблема детей </a:t>
            </a:r>
            <a:r>
              <a:rPr lang="ru-RU" sz="2400" b="1" dirty="0">
                <a:solidFill>
                  <a:srgbClr val="C00000"/>
                </a:solidFill>
              </a:rPr>
              <a:t>с </a:t>
            </a:r>
            <a:r>
              <a:rPr lang="ru-RU" sz="2400" b="1" dirty="0" smtClean="0">
                <a:solidFill>
                  <a:srgbClr val="C00000"/>
                </a:solidFill>
              </a:rPr>
              <a:t>ОВЗ, </a:t>
            </a:r>
            <a:r>
              <a:rPr lang="ru-RU" sz="2400" b="1" dirty="0">
                <a:solidFill>
                  <a:srgbClr val="C00000"/>
                </a:solidFill>
              </a:rPr>
              <a:t>в частности с нарушениями </a:t>
            </a:r>
            <a:r>
              <a:rPr lang="ru-RU" sz="2400" b="1" dirty="0" smtClean="0">
                <a:solidFill>
                  <a:srgbClr val="C00000"/>
                </a:solidFill>
              </a:rPr>
              <a:t>речи -  </a:t>
            </a:r>
            <a:r>
              <a:rPr lang="ru-RU" sz="2400" b="1" dirty="0">
                <a:solidFill>
                  <a:srgbClr val="C00000"/>
                </a:solidFill>
              </a:rPr>
              <a:t>проблема тревожности </a:t>
            </a:r>
            <a:r>
              <a:rPr lang="ru-RU" sz="2400" b="1" dirty="0" smtClean="0">
                <a:solidFill>
                  <a:srgbClr val="C00000"/>
                </a:solidFill>
              </a:rPr>
              <a:t>, несамостоятельности, страхов, проблема нарушения общения, которые проявляются </a:t>
            </a:r>
            <a:r>
              <a:rPr lang="ru-RU" sz="2400" b="1" dirty="0">
                <a:solidFill>
                  <a:srgbClr val="C00000"/>
                </a:solidFill>
              </a:rPr>
              <a:t>в нарушении познавательной, эмоционально - волевой сферы личности, межличностных отношений.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Таким образом , в работе </a:t>
            </a:r>
            <a:r>
              <a:rPr lang="ru-RU" sz="2400" b="1" dirty="0">
                <a:solidFill>
                  <a:srgbClr val="C00000"/>
                </a:solidFill>
              </a:rPr>
              <a:t>с детьми с </a:t>
            </a:r>
            <a:r>
              <a:rPr lang="ru-RU" sz="2400" b="1" dirty="0" smtClean="0">
                <a:solidFill>
                  <a:srgbClr val="C00000"/>
                </a:solidFill>
              </a:rPr>
              <a:t>ОВЗ, </a:t>
            </a:r>
            <a:r>
              <a:rPr lang="ru-RU" sz="2400" b="1" dirty="0">
                <a:solidFill>
                  <a:srgbClr val="C00000"/>
                </a:solidFill>
              </a:rPr>
              <a:t>следует уделить особое внимание </a:t>
            </a:r>
            <a:r>
              <a:rPr lang="ru-RU" sz="2400" b="1" dirty="0" smtClean="0">
                <a:solidFill>
                  <a:srgbClr val="C00000"/>
                </a:solidFill>
              </a:rPr>
              <a:t>на формирование положительного </a:t>
            </a:r>
            <a:r>
              <a:rPr lang="ru-RU" sz="2400" b="1" dirty="0">
                <a:solidFill>
                  <a:srgbClr val="C00000"/>
                </a:solidFill>
              </a:rPr>
              <a:t>психоэмоционального состояния </a:t>
            </a:r>
            <a:r>
              <a:rPr lang="ru-RU" sz="2400" b="1" dirty="0" smtClean="0">
                <a:solidFill>
                  <a:srgbClr val="C00000"/>
                </a:solidFill>
              </a:rPr>
              <a:t>детей.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      Поэтому  </a:t>
            </a:r>
            <a:r>
              <a:rPr lang="ru-RU" sz="2400" b="1" dirty="0">
                <a:solidFill>
                  <a:srgbClr val="C00000"/>
                </a:solidFill>
              </a:rPr>
              <a:t>создание </a:t>
            </a:r>
            <a:r>
              <a:rPr lang="ru-RU" sz="2400" b="1" dirty="0" smtClean="0">
                <a:solidFill>
                  <a:srgbClr val="C00000"/>
                </a:solidFill>
              </a:rPr>
              <a:t>благоприятной </a:t>
            </a:r>
            <a:r>
              <a:rPr lang="ru-RU" sz="2400" b="1" dirty="0">
                <a:solidFill>
                  <a:srgbClr val="C00000"/>
                </a:solidFill>
              </a:rPr>
              <a:t>комфортной </a:t>
            </a:r>
            <a:r>
              <a:rPr lang="ru-RU" sz="2400" b="1" dirty="0" smtClean="0">
                <a:solidFill>
                  <a:srgbClr val="C00000"/>
                </a:solidFill>
              </a:rPr>
              <a:t>среды  </a:t>
            </a:r>
            <a:r>
              <a:rPr lang="ru-RU" sz="2400" b="1" dirty="0">
                <a:solidFill>
                  <a:srgbClr val="C00000"/>
                </a:solidFill>
              </a:rPr>
              <a:t>будет </a:t>
            </a:r>
            <a:r>
              <a:rPr lang="ru-RU" sz="2400" b="1" dirty="0" smtClean="0">
                <a:solidFill>
                  <a:srgbClr val="C00000"/>
                </a:solidFill>
              </a:rPr>
              <a:t>способствовать стабилизации  </a:t>
            </a:r>
            <a:r>
              <a:rPr lang="ru-RU" sz="2400" b="1" dirty="0">
                <a:solidFill>
                  <a:srgbClr val="C00000"/>
                </a:solidFill>
              </a:rPr>
              <a:t>психоэмоционального состояния  и </a:t>
            </a:r>
            <a:r>
              <a:rPr lang="ru-RU" sz="2400" b="1" dirty="0" smtClean="0">
                <a:solidFill>
                  <a:srgbClr val="C00000"/>
                </a:solidFill>
              </a:rPr>
              <a:t>более эффективной коррекции </a:t>
            </a:r>
            <a:r>
              <a:rPr lang="ru-RU" sz="2400" b="1" dirty="0">
                <a:solidFill>
                  <a:srgbClr val="C00000"/>
                </a:solidFill>
              </a:rPr>
              <a:t>речевых нарушений детей  </a:t>
            </a:r>
            <a:r>
              <a:rPr lang="ru-RU" sz="2400" b="1" dirty="0" smtClean="0">
                <a:solidFill>
                  <a:srgbClr val="C00000"/>
                </a:solidFill>
              </a:rPr>
              <a:t>с ОВЗ </a:t>
            </a:r>
            <a:r>
              <a:rPr lang="ru-RU" sz="2400" b="1" dirty="0">
                <a:solidFill>
                  <a:srgbClr val="C00000"/>
                </a:solidFill>
              </a:rPr>
              <a:t>.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just"/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1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764704"/>
            <a:ext cx="799288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 smtClean="0">
                <a:solidFill>
                  <a:srgbClr val="C00000"/>
                </a:solidFill>
              </a:rPr>
              <a:t>Концепция  проекта </a:t>
            </a:r>
            <a:r>
              <a:rPr lang="ru-RU" sz="2000" b="1" dirty="0" smtClean="0">
                <a:solidFill>
                  <a:srgbClr val="C00000"/>
                </a:solidFill>
              </a:rPr>
              <a:t>Нормализация  психоэмоционального состояния ребенка  и коррекция речевых нарушений детей в условиях благоприятной психологической комфортной среды.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204864"/>
            <a:ext cx="799288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 smtClean="0">
                <a:solidFill>
                  <a:srgbClr val="C00000"/>
                </a:solidFill>
              </a:rPr>
              <a:t>Новизна проекта  </a:t>
            </a:r>
            <a:r>
              <a:rPr lang="ru-RU" sz="2000" b="1" dirty="0" smtClean="0">
                <a:solidFill>
                  <a:srgbClr val="C00000"/>
                </a:solidFill>
              </a:rPr>
              <a:t>Решение </a:t>
            </a:r>
            <a:r>
              <a:rPr lang="ru-RU" sz="2000" b="1" dirty="0">
                <a:solidFill>
                  <a:srgbClr val="C00000"/>
                </a:solidFill>
              </a:rPr>
              <a:t>проблемы психологического состояния детей  с тяжелыми нарушениями речи, через интегрированные занятия с использованием </a:t>
            </a:r>
            <a:r>
              <a:rPr lang="ru-RU" sz="2000" b="1" dirty="0" err="1">
                <a:solidFill>
                  <a:srgbClr val="C00000"/>
                </a:solidFill>
              </a:rPr>
              <a:t>сказкотерапии</a:t>
            </a:r>
            <a:r>
              <a:rPr lang="ru-RU" sz="2000" b="1" dirty="0">
                <a:solidFill>
                  <a:srgbClr val="C00000"/>
                </a:solidFill>
              </a:rPr>
              <a:t>, </a:t>
            </a:r>
            <a:r>
              <a:rPr lang="ru-RU" sz="2000" b="1" dirty="0" err="1" smtClean="0">
                <a:solidFill>
                  <a:srgbClr val="C00000"/>
                </a:solidFill>
              </a:rPr>
              <a:t>пластилинографии</a:t>
            </a:r>
            <a:r>
              <a:rPr lang="ru-RU" sz="2000" b="1" dirty="0">
                <a:solidFill>
                  <a:srgbClr val="C00000"/>
                </a:solidFill>
              </a:rPr>
              <a:t>, песочной терапии и театрализации сказок в тесной взаимосвязи с родителями. </a:t>
            </a:r>
          </a:p>
          <a:p>
            <a:pPr lvl="0" algn="just"/>
            <a:endParaRPr lang="ru-RU" sz="2000" b="1" dirty="0" smtClean="0">
              <a:solidFill>
                <a:srgbClr val="C00000"/>
              </a:solidFill>
            </a:endParaRPr>
          </a:p>
          <a:p>
            <a:pPr lvl="0" algn="just"/>
            <a:r>
              <a:rPr lang="ru-RU" sz="2800" b="1" dirty="0" smtClean="0">
                <a:solidFill>
                  <a:srgbClr val="C00000"/>
                </a:solidFill>
              </a:rPr>
              <a:t>Гипотеза  проекта : </a:t>
            </a:r>
            <a:r>
              <a:rPr lang="ru-RU" sz="2000" b="1" dirty="0">
                <a:solidFill>
                  <a:srgbClr val="C00000"/>
                </a:solidFill>
              </a:rPr>
              <a:t>при систематическом и дифференцированном подходе в организации мероприятий, направленных на обеспечение </a:t>
            </a:r>
            <a:r>
              <a:rPr lang="ru-RU" sz="2000" b="1" dirty="0" smtClean="0">
                <a:solidFill>
                  <a:srgbClr val="C00000"/>
                </a:solidFill>
              </a:rPr>
              <a:t>положительного эмоционального </a:t>
            </a:r>
            <a:r>
              <a:rPr lang="ru-RU" sz="2000" b="1" dirty="0">
                <a:solidFill>
                  <a:srgbClr val="C00000"/>
                </a:solidFill>
              </a:rPr>
              <a:t>состояния воспитанников </a:t>
            </a:r>
            <a:r>
              <a:rPr lang="ru-RU" sz="2000" b="1" dirty="0" smtClean="0">
                <a:solidFill>
                  <a:srgbClr val="C00000"/>
                </a:solidFill>
              </a:rPr>
              <a:t>группы с тяжелыми нарушениями речи, </a:t>
            </a:r>
            <a:r>
              <a:rPr lang="ru-RU" sz="2000" b="1" dirty="0">
                <a:solidFill>
                  <a:srgbClr val="C00000"/>
                </a:solidFill>
              </a:rPr>
              <a:t>улучшится  психологическое состояние </a:t>
            </a:r>
            <a:r>
              <a:rPr lang="ru-RU" sz="2000" b="1" dirty="0" smtClean="0">
                <a:solidFill>
                  <a:srgbClr val="C00000"/>
                </a:solidFill>
              </a:rPr>
              <a:t>и повысится уровень развития речи детей</a:t>
            </a:r>
            <a:r>
              <a:rPr lang="ru-RU" sz="2000" b="1" dirty="0">
                <a:solidFill>
                  <a:srgbClr val="C00000"/>
                </a:solidFill>
              </a:rPr>
              <a:t>, климат в группе станет эмоционально стабильный и доброжелательный</a:t>
            </a:r>
            <a:r>
              <a:rPr lang="ru-RU" sz="2000" b="1" dirty="0" smtClean="0">
                <a:solidFill>
                  <a:srgbClr val="C00000"/>
                </a:solidFill>
              </a:rPr>
              <a:t>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13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27584" y="260648"/>
            <a:ext cx="756084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C00000"/>
              </a:solidFill>
            </a:endParaRPr>
          </a:p>
          <a:p>
            <a:r>
              <a:rPr lang="ru-RU" sz="2800" b="1" dirty="0" smtClean="0">
                <a:solidFill>
                  <a:srgbClr val="C00000"/>
                </a:solidFill>
              </a:rPr>
              <a:t>Технологии   проекта</a:t>
            </a:r>
            <a:endParaRPr lang="ru-RU" sz="28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err="1" smtClean="0">
                <a:solidFill>
                  <a:srgbClr val="C00000"/>
                </a:solidFill>
              </a:rPr>
              <a:t>Здоровьесберегающие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технологии (</a:t>
            </a:r>
            <a:r>
              <a:rPr lang="ru-RU" sz="2400" b="1" dirty="0" err="1">
                <a:solidFill>
                  <a:srgbClr val="C00000"/>
                </a:solidFill>
              </a:rPr>
              <a:t>сказкотерапия</a:t>
            </a:r>
            <a:r>
              <a:rPr lang="ru-RU" sz="2400" b="1" dirty="0">
                <a:solidFill>
                  <a:srgbClr val="C00000"/>
                </a:solidFill>
              </a:rPr>
              <a:t>, </a:t>
            </a:r>
            <a:r>
              <a:rPr lang="ru-RU" sz="2400" b="1" dirty="0" err="1">
                <a:solidFill>
                  <a:srgbClr val="C00000"/>
                </a:solidFill>
              </a:rPr>
              <a:t>пескотерапия</a:t>
            </a:r>
            <a:r>
              <a:rPr lang="ru-RU" sz="2400" b="1" dirty="0">
                <a:solidFill>
                  <a:srgbClr val="C00000"/>
                </a:solidFill>
              </a:rPr>
              <a:t>,     </a:t>
            </a:r>
            <a:r>
              <a:rPr lang="ru-RU" sz="2400" b="1" dirty="0" smtClean="0">
                <a:solidFill>
                  <a:srgbClr val="C00000"/>
                </a:solidFill>
              </a:rPr>
              <a:t>  </a:t>
            </a:r>
            <a:r>
              <a:rPr lang="ru-RU" sz="2400" b="1" dirty="0" err="1">
                <a:solidFill>
                  <a:srgbClr val="C00000"/>
                </a:solidFill>
              </a:rPr>
              <a:t>пластилинография</a:t>
            </a:r>
            <a:r>
              <a:rPr lang="ru-RU" sz="2400" b="1" dirty="0">
                <a:solidFill>
                  <a:srgbClr val="C00000"/>
                </a:solidFill>
              </a:rPr>
              <a:t> , театрализация</a:t>
            </a:r>
            <a:r>
              <a:rPr lang="ru-RU" sz="2400" b="1" dirty="0" smtClean="0">
                <a:solidFill>
                  <a:srgbClr val="C0000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Технологии проектной  деятельности</a:t>
            </a:r>
          </a:p>
          <a:p>
            <a:endParaRPr lang="ru-RU" sz="24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C00000"/>
                </a:solidFill>
              </a:rPr>
              <a:t>Личностно – </a:t>
            </a:r>
            <a:r>
              <a:rPr lang="ru-RU" sz="2400" b="1" dirty="0" smtClean="0">
                <a:solidFill>
                  <a:srgbClr val="C00000"/>
                </a:solidFill>
              </a:rPr>
              <a:t>ориентированные технологии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C00000"/>
              </a:solidFill>
            </a:endParaRPr>
          </a:p>
          <a:p>
            <a:r>
              <a:rPr lang="ru-RU" sz="2800" b="1" dirty="0">
                <a:solidFill>
                  <a:srgbClr val="C00000"/>
                </a:solidFill>
              </a:rPr>
              <a:t>Тип проекта </a:t>
            </a:r>
            <a:r>
              <a:rPr lang="ru-RU" sz="2400" b="1" dirty="0">
                <a:solidFill>
                  <a:srgbClr val="C00000"/>
                </a:solidFill>
              </a:rPr>
              <a:t>– познавательно-исследовательский, творческий с интеграцией всех образовательных  областей.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4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18628" y="1052736"/>
            <a:ext cx="81418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Участники проекта </a:t>
            </a:r>
            <a:r>
              <a:rPr lang="ru-RU" sz="2000" b="1" dirty="0">
                <a:solidFill>
                  <a:srgbClr val="C00000"/>
                </a:solidFill>
              </a:rPr>
              <a:t>– педагоги, воспитанники компенсирующей    </a:t>
            </a:r>
            <a:r>
              <a:rPr lang="ru-RU" sz="2000" b="1" dirty="0" smtClean="0">
                <a:solidFill>
                  <a:srgbClr val="C00000"/>
                </a:solidFill>
              </a:rPr>
              <a:t>группы и их </a:t>
            </a:r>
            <a:r>
              <a:rPr lang="ru-RU" sz="2000" b="1" dirty="0">
                <a:solidFill>
                  <a:srgbClr val="C00000"/>
                </a:solidFill>
              </a:rPr>
              <a:t>родители</a:t>
            </a:r>
            <a:r>
              <a:rPr lang="ru-RU" sz="2000" b="1" dirty="0" smtClean="0">
                <a:solidFill>
                  <a:srgbClr val="C00000"/>
                </a:solidFill>
              </a:rPr>
              <a:t>, социальные партнеры.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   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По </a:t>
            </a:r>
            <a:r>
              <a:rPr lang="ru-RU" sz="2000" b="1" dirty="0">
                <a:solidFill>
                  <a:srgbClr val="C00000"/>
                </a:solidFill>
              </a:rPr>
              <a:t>времени продолжения – долгосрочный. </a:t>
            </a:r>
            <a:r>
              <a:rPr lang="ru-RU" sz="2000" b="1" dirty="0" smtClean="0">
                <a:solidFill>
                  <a:srgbClr val="C00000"/>
                </a:solidFill>
              </a:rPr>
              <a:t>(февраль </a:t>
            </a:r>
            <a:r>
              <a:rPr lang="ru-RU" sz="2000" b="1" dirty="0">
                <a:solidFill>
                  <a:srgbClr val="C00000"/>
                </a:solidFill>
              </a:rPr>
              <a:t>2019 г.  – ноябрь 2021 </a:t>
            </a:r>
            <a:r>
              <a:rPr lang="ru-RU" sz="2000" b="1" dirty="0" smtClean="0">
                <a:solidFill>
                  <a:srgbClr val="C00000"/>
                </a:solidFill>
              </a:rPr>
              <a:t>г)</a:t>
            </a:r>
            <a:endParaRPr lang="ru-RU" sz="2000" b="1" dirty="0">
              <a:solidFill>
                <a:srgbClr val="C00000"/>
              </a:solidFill>
            </a:endParaRPr>
          </a:p>
          <a:p>
            <a:pPr lvl="0"/>
            <a:endParaRPr lang="ru-RU" sz="2000" b="1" dirty="0" smtClean="0">
              <a:solidFill>
                <a:srgbClr val="C00000"/>
              </a:solidFill>
            </a:endParaRP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Место </a:t>
            </a:r>
            <a:r>
              <a:rPr lang="ru-RU" sz="2000" b="1" dirty="0">
                <a:solidFill>
                  <a:srgbClr val="C00000"/>
                </a:solidFill>
              </a:rPr>
              <a:t>реализации – МБДОУ детский сад  № 5</a:t>
            </a:r>
            <a:r>
              <a:rPr lang="ru-RU" sz="2000" b="1" dirty="0" smtClean="0">
                <a:solidFill>
                  <a:srgbClr val="C00000"/>
                </a:solidFill>
              </a:rPr>
              <a:t>.(Занятия </a:t>
            </a:r>
            <a:r>
              <a:rPr lang="ru-RU" sz="2000" b="1" dirty="0">
                <a:solidFill>
                  <a:srgbClr val="C00000"/>
                </a:solidFill>
              </a:rPr>
              <a:t>с детьми по  подгруппам: каждая 1 и 3-я  пятница месяца.  Время проведения 30 мин</a:t>
            </a:r>
            <a:r>
              <a:rPr lang="ru-RU" sz="2000" b="1" dirty="0" smtClean="0">
                <a:solidFill>
                  <a:srgbClr val="C00000"/>
                </a:solidFill>
              </a:rPr>
              <a:t>).</a:t>
            </a:r>
            <a:endParaRPr lang="ru-RU" sz="2000" b="1" dirty="0">
              <a:solidFill>
                <a:srgbClr val="C00000"/>
              </a:solidFill>
            </a:endParaRPr>
          </a:p>
          <a:p>
            <a:pPr lvl="0"/>
            <a:endParaRPr lang="ru-RU" sz="2000" b="1" dirty="0" smtClean="0">
              <a:solidFill>
                <a:srgbClr val="C00000"/>
              </a:solidFill>
            </a:endParaRP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Продукт </a:t>
            </a:r>
            <a:r>
              <a:rPr lang="ru-RU" sz="2000" b="1" dirty="0">
                <a:solidFill>
                  <a:srgbClr val="C00000"/>
                </a:solidFill>
              </a:rPr>
              <a:t>проекта: 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создание </a:t>
            </a:r>
            <a:r>
              <a:rPr lang="ru-RU" sz="2000" b="1" dirty="0">
                <a:solidFill>
                  <a:srgbClr val="C00000"/>
                </a:solidFill>
              </a:rPr>
              <a:t>книги сказок, памяток, буклетов для родителей и педагогов, ежемесячный выпуск газеты «Сказки у </a:t>
            </a:r>
            <a:r>
              <a:rPr lang="ru-RU" sz="2000" b="1" dirty="0" smtClean="0">
                <a:solidFill>
                  <a:srgbClr val="C00000"/>
                </a:solidFill>
              </a:rPr>
              <a:t>камина»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показ инсценированных сказок участниками проекта 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69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3334" y="1988840"/>
            <a:ext cx="820891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Задачи проекта:</a:t>
            </a:r>
          </a:p>
          <a:p>
            <a:pPr algn="just"/>
            <a:r>
              <a:rPr lang="ru-RU" sz="2000" b="1" u="sng" dirty="0" smtClean="0">
                <a:solidFill>
                  <a:srgbClr val="C00000"/>
                </a:solidFill>
              </a:rPr>
              <a:t>1.   Психологические задачи: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влиять </a:t>
            </a:r>
            <a:r>
              <a:rPr lang="ru-RU" sz="2000" b="1" dirty="0">
                <a:solidFill>
                  <a:srgbClr val="C00000"/>
                </a:solidFill>
              </a:rPr>
              <a:t>на </a:t>
            </a:r>
            <a:r>
              <a:rPr lang="ru-RU" sz="2000" b="1" dirty="0" smtClean="0">
                <a:solidFill>
                  <a:srgbClr val="C00000"/>
                </a:solidFill>
              </a:rPr>
              <a:t>психоэмоциональное  состояние ребенка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регулировать процессы торможения и возбуждения.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развивать  умения свободно общаться друг с другом.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снимать эмоционально-психическое и телесное напряжение.</a:t>
            </a:r>
          </a:p>
          <a:p>
            <a:pPr algn="just"/>
            <a:endParaRPr lang="ru-RU" sz="2000" b="1" u="sng" dirty="0" smtClean="0">
              <a:solidFill>
                <a:srgbClr val="C00000"/>
              </a:solidFill>
            </a:endParaRPr>
          </a:p>
          <a:p>
            <a:pPr algn="just"/>
            <a:r>
              <a:rPr lang="ru-RU" sz="2000" b="1" u="sng" dirty="0" smtClean="0">
                <a:solidFill>
                  <a:srgbClr val="C00000"/>
                </a:solidFill>
              </a:rPr>
              <a:t>2.    Логопедические задачи: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C00000"/>
                </a:solidFill>
              </a:rPr>
              <a:t>к</a:t>
            </a:r>
            <a:r>
              <a:rPr lang="ru-RU" sz="2000" b="1" dirty="0" smtClean="0">
                <a:solidFill>
                  <a:srgbClr val="C00000"/>
                </a:solidFill>
              </a:rPr>
              <a:t>орректировать  речевые нарушения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C00000"/>
                </a:solidFill>
              </a:rPr>
              <a:t>ф</a:t>
            </a:r>
            <a:r>
              <a:rPr lang="ru-RU" sz="2000" b="1" dirty="0" smtClean="0">
                <a:solidFill>
                  <a:srgbClr val="C00000"/>
                </a:solidFill>
              </a:rPr>
              <a:t>ормировать умения преодолевать трудности и страхи речевого общения.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развивать речевые творческие способности детей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7351" y="188640"/>
            <a:ext cx="792087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   Цель </a:t>
            </a:r>
            <a:r>
              <a:rPr lang="ru-RU" sz="2000" b="1" dirty="0">
                <a:solidFill>
                  <a:srgbClr val="C00000"/>
                </a:solidFill>
              </a:rPr>
              <a:t>проекта</a:t>
            </a:r>
            <a:r>
              <a:rPr lang="ru-RU" sz="2000" b="1" dirty="0" smtClean="0">
                <a:solidFill>
                  <a:srgbClr val="C00000"/>
                </a:solidFill>
              </a:rPr>
              <a:t>:</a:t>
            </a:r>
          </a:p>
          <a:p>
            <a:pPr algn="just"/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>
                <a:solidFill>
                  <a:srgbClr val="C00000"/>
                </a:solidFill>
              </a:rPr>
              <a:t>Стабилизация  психоэмоционального состояния  и коррекция речевых нарушений детей с ограниченными возможностями здоровья    в условиях благоприятной комфортной среды </a:t>
            </a:r>
            <a:r>
              <a:rPr lang="ru-RU" sz="2000" b="1" dirty="0" smtClean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53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908720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u="sng" dirty="0" smtClean="0">
                <a:solidFill>
                  <a:srgbClr val="C00000"/>
                </a:solidFill>
              </a:rPr>
              <a:t>3. </a:t>
            </a:r>
            <a:r>
              <a:rPr lang="ru-RU" sz="2200" b="1" u="sng" dirty="0" smtClean="0">
                <a:solidFill>
                  <a:srgbClr val="C00000"/>
                </a:solidFill>
              </a:rPr>
              <a:t> </a:t>
            </a:r>
            <a:r>
              <a:rPr lang="ru-RU" sz="2800" b="1" u="sng" dirty="0" smtClean="0">
                <a:solidFill>
                  <a:srgbClr val="C00000"/>
                </a:solidFill>
              </a:rPr>
              <a:t>Работа </a:t>
            </a:r>
            <a:r>
              <a:rPr lang="ru-RU" sz="2800" b="1" u="sng" dirty="0">
                <a:solidFill>
                  <a:srgbClr val="C00000"/>
                </a:solidFill>
              </a:rPr>
              <a:t>с родителями: </a:t>
            </a:r>
            <a:endParaRPr lang="ru-RU" sz="2800" b="1" u="sng" dirty="0" smtClean="0">
              <a:solidFill>
                <a:srgbClr val="C000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C00000"/>
                </a:solidFill>
              </a:rPr>
              <a:t>Повышать педагогическую грамотность </a:t>
            </a:r>
            <a:r>
              <a:rPr lang="ru-RU" sz="2200" b="1" dirty="0">
                <a:solidFill>
                  <a:srgbClr val="C00000"/>
                </a:solidFill>
              </a:rPr>
              <a:t>родителей в области психологии и логопедии. </a:t>
            </a:r>
            <a:endParaRPr lang="ru-RU" sz="2200" b="1" dirty="0" smtClean="0">
              <a:solidFill>
                <a:srgbClr val="C000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C00000"/>
                </a:solidFill>
              </a:rPr>
              <a:t>Укреплять взаимосвязь </a:t>
            </a:r>
            <a:r>
              <a:rPr lang="ru-RU" sz="2200" b="1" dirty="0">
                <a:solidFill>
                  <a:srgbClr val="C00000"/>
                </a:solidFill>
              </a:rPr>
              <a:t>между  родителями и педагогами. </a:t>
            </a:r>
            <a:endParaRPr lang="ru-RU" sz="2200" b="1" dirty="0" smtClean="0">
              <a:solidFill>
                <a:srgbClr val="C00000"/>
              </a:solidFill>
            </a:endParaRPr>
          </a:p>
          <a:p>
            <a:pPr algn="just"/>
            <a:endParaRPr lang="ru-RU" sz="2200" b="1" dirty="0">
              <a:solidFill>
                <a:srgbClr val="C00000"/>
              </a:solidFill>
            </a:endParaRPr>
          </a:p>
          <a:p>
            <a:pPr algn="just"/>
            <a:endParaRPr lang="ru-RU" sz="22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2200" b="1" u="sng" dirty="0" smtClean="0">
                <a:solidFill>
                  <a:srgbClr val="C00000"/>
                </a:solidFill>
              </a:rPr>
              <a:t>4. </a:t>
            </a:r>
            <a:r>
              <a:rPr lang="ru-RU" sz="2800" b="1" u="sng" dirty="0" smtClean="0">
                <a:solidFill>
                  <a:srgbClr val="C00000"/>
                </a:solidFill>
              </a:rPr>
              <a:t>Работа </a:t>
            </a:r>
            <a:r>
              <a:rPr lang="ru-RU" sz="2800" b="1" u="sng" dirty="0">
                <a:solidFill>
                  <a:srgbClr val="C00000"/>
                </a:solidFill>
              </a:rPr>
              <a:t>с педагогическим коллективом: </a:t>
            </a:r>
            <a:endParaRPr lang="ru-RU" sz="2800" b="1" u="sng" dirty="0" smtClean="0">
              <a:solidFill>
                <a:srgbClr val="C000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C00000"/>
                </a:solidFill>
              </a:rPr>
              <a:t>повышать компетентность </a:t>
            </a:r>
            <a:r>
              <a:rPr lang="ru-RU" sz="2200" b="1" dirty="0">
                <a:solidFill>
                  <a:srgbClr val="C00000"/>
                </a:solidFill>
              </a:rPr>
              <a:t>педагогов по проблеме внедрения и интеграции современных технологий.</a:t>
            </a:r>
          </a:p>
          <a:p>
            <a:pPr algn="just"/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85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20688"/>
            <a:ext cx="792088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200" b="1" u="sng" dirty="0">
                <a:solidFill>
                  <a:srgbClr val="C00000"/>
                </a:solidFill>
              </a:rPr>
              <a:t>Ожидаемые результаты</a:t>
            </a:r>
            <a:r>
              <a:rPr lang="ru-RU" sz="3200" b="1" u="sng" dirty="0" smtClean="0">
                <a:solidFill>
                  <a:srgbClr val="C00000"/>
                </a:solidFill>
              </a:rPr>
              <a:t>:</a:t>
            </a:r>
          </a:p>
          <a:p>
            <a:pPr lvl="0" algn="just"/>
            <a:endParaRPr lang="ru-RU" sz="3200" b="1" u="sng" dirty="0">
              <a:solidFill>
                <a:srgbClr val="C00000"/>
              </a:solidFill>
            </a:endParaRPr>
          </a:p>
          <a:p>
            <a:pPr lvl="0" algn="just"/>
            <a:r>
              <a:rPr lang="ru-RU" sz="2200" b="1" dirty="0" smtClean="0">
                <a:solidFill>
                  <a:srgbClr val="C00000"/>
                </a:solidFill>
              </a:rPr>
              <a:t>•</a:t>
            </a:r>
            <a:r>
              <a:rPr lang="ru-RU" sz="2200" b="1" dirty="0">
                <a:solidFill>
                  <a:srgbClr val="C00000"/>
                </a:solidFill>
              </a:rPr>
              <a:t>	Наличие положительной динамики психоэмоционального состояния ребенка.</a:t>
            </a:r>
          </a:p>
          <a:p>
            <a:pPr lvl="0" algn="just"/>
            <a:r>
              <a:rPr lang="ru-RU" sz="2200" b="1" dirty="0">
                <a:solidFill>
                  <a:srgbClr val="C00000"/>
                </a:solidFill>
              </a:rPr>
              <a:t>•	Социализация ребенка в обществе;</a:t>
            </a:r>
          </a:p>
          <a:p>
            <a:pPr lvl="0" algn="just"/>
            <a:r>
              <a:rPr lang="ru-RU" sz="2200" b="1" dirty="0">
                <a:solidFill>
                  <a:srgbClr val="C00000"/>
                </a:solidFill>
              </a:rPr>
              <a:t>•	Повышение уровня  адаптации к школьному обучению детей с ОВЗ;</a:t>
            </a:r>
          </a:p>
          <a:p>
            <a:pPr lvl="0" algn="just"/>
            <a:r>
              <a:rPr lang="ru-RU" sz="2200" b="1" dirty="0">
                <a:solidFill>
                  <a:srgbClr val="C00000"/>
                </a:solidFill>
              </a:rPr>
              <a:t>•	Исправление речевых нарушений. </a:t>
            </a:r>
          </a:p>
          <a:p>
            <a:pPr lvl="0" algn="just"/>
            <a:r>
              <a:rPr lang="ru-RU" sz="2200" b="1" dirty="0">
                <a:solidFill>
                  <a:srgbClr val="C00000"/>
                </a:solidFill>
              </a:rPr>
              <a:t>•	Повышение уровня компетентности родителей (законных представителей), укрепление взаимосвязи между  родителями и педагогами.</a:t>
            </a:r>
          </a:p>
          <a:p>
            <a:pPr lvl="0" algn="just"/>
            <a:r>
              <a:rPr lang="ru-RU" sz="2200" b="1" dirty="0">
                <a:solidFill>
                  <a:srgbClr val="C00000"/>
                </a:solidFill>
              </a:rPr>
              <a:t>•	Повышение уровня профессионального мастерства педагогов; использование современных технологий в образовательном процессе.</a:t>
            </a:r>
          </a:p>
        </p:txBody>
      </p:sp>
    </p:spTree>
    <p:extLst>
      <p:ext uri="{BB962C8B-B14F-4D97-AF65-F5344CB8AC3E}">
        <p14:creationId xmlns:p14="http://schemas.microsoft.com/office/powerpoint/2010/main" val="27593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4664"/>
            <a:ext cx="813690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rgbClr val="C00000"/>
                </a:solidFill>
              </a:rPr>
              <a:t>Этапы реализации проекта</a:t>
            </a:r>
            <a:r>
              <a:rPr lang="ru-RU" sz="3200" b="1" u="sng" dirty="0" smtClean="0">
                <a:solidFill>
                  <a:srgbClr val="C00000"/>
                </a:solidFill>
              </a:rPr>
              <a:t>:</a:t>
            </a:r>
            <a:endParaRPr lang="ru-RU" sz="3200" b="1" dirty="0">
              <a:solidFill>
                <a:srgbClr val="C00000"/>
              </a:solidFill>
            </a:endParaRPr>
          </a:p>
          <a:p>
            <a:r>
              <a:rPr lang="ru-RU" sz="2800" b="1" dirty="0" smtClean="0">
                <a:solidFill>
                  <a:srgbClr val="C00000"/>
                </a:solidFill>
              </a:rPr>
              <a:t>1 – й   Этап       </a:t>
            </a:r>
            <a:r>
              <a:rPr lang="ru-RU" sz="2400" b="1" dirty="0" smtClean="0">
                <a:solidFill>
                  <a:srgbClr val="C00000"/>
                </a:solidFill>
              </a:rPr>
              <a:t>Подготовительный</a:t>
            </a:r>
            <a:r>
              <a:rPr lang="ru-RU" sz="2400" b="1" dirty="0">
                <a:solidFill>
                  <a:srgbClr val="C00000"/>
                </a:solidFill>
              </a:rPr>
              <a:t>.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Разработка </a:t>
            </a:r>
            <a:r>
              <a:rPr lang="ru-RU" sz="2400" b="1" dirty="0">
                <a:solidFill>
                  <a:srgbClr val="C00000"/>
                </a:solidFill>
              </a:rPr>
              <a:t>проекта (февраль – сентябрь </a:t>
            </a:r>
            <a:r>
              <a:rPr lang="ru-RU" sz="2400" b="1" dirty="0" smtClean="0">
                <a:solidFill>
                  <a:srgbClr val="C00000"/>
                </a:solidFill>
              </a:rPr>
              <a:t> 2019г</a:t>
            </a:r>
            <a:r>
              <a:rPr lang="ru-RU" sz="2400" b="1" dirty="0">
                <a:solidFill>
                  <a:srgbClr val="C00000"/>
                </a:solidFill>
              </a:rPr>
              <a:t>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Довести </a:t>
            </a:r>
            <a:r>
              <a:rPr lang="ru-RU" sz="2400" b="1" dirty="0">
                <a:solidFill>
                  <a:srgbClr val="C00000"/>
                </a:solidFill>
              </a:rPr>
              <a:t>до участников важность данной темы.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Наметить </a:t>
            </a:r>
            <a:r>
              <a:rPr lang="ru-RU" sz="2400" b="1" dirty="0">
                <a:solidFill>
                  <a:srgbClr val="C00000"/>
                </a:solidFill>
              </a:rPr>
              <a:t>план действия.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Информировать </a:t>
            </a:r>
            <a:r>
              <a:rPr lang="ru-RU" sz="2400" b="1" dirty="0">
                <a:solidFill>
                  <a:srgbClr val="C00000"/>
                </a:solidFill>
              </a:rPr>
              <a:t>участников </a:t>
            </a:r>
            <a:r>
              <a:rPr lang="ru-RU" sz="2400" b="1" dirty="0" smtClean="0">
                <a:solidFill>
                  <a:srgbClr val="C00000"/>
                </a:solidFill>
              </a:rPr>
              <a:t>о плане инновационного </a:t>
            </a:r>
            <a:r>
              <a:rPr lang="ru-RU" sz="2400" b="1" dirty="0">
                <a:solidFill>
                  <a:srgbClr val="C00000"/>
                </a:solidFill>
              </a:rPr>
              <a:t>проекта “Сказки у камина”.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Провести </a:t>
            </a:r>
            <a:r>
              <a:rPr lang="ru-RU" sz="2400" b="1" dirty="0">
                <a:solidFill>
                  <a:srgbClr val="C00000"/>
                </a:solidFill>
              </a:rPr>
              <a:t>диагностику детей в группе.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Подобрать </a:t>
            </a:r>
            <a:r>
              <a:rPr lang="ru-RU" sz="2400" b="1" dirty="0">
                <a:solidFill>
                  <a:srgbClr val="C00000"/>
                </a:solidFill>
              </a:rPr>
              <a:t>наглядно-дидактический материал  (по теме проекта).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Создать </a:t>
            </a:r>
            <a:r>
              <a:rPr lang="ru-RU" sz="2400" b="1" dirty="0">
                <a:solidFill>
                  <a:srgbClr val="C00000"/>
                </a:solidFill>
              </a:rPr>
              <a:t>мини уголок  для работы по </a:t>
            </a:r>
            <a:r>
              <a:rPr lang="ru-RU" sz="2400" b="1" dirty="0" smtClean="0">
                <a:solidFill>
                  <a:srgbClr val="C00000"/>
                </a:solidFill>
              </a:rPr>
              <a:t>проекту </a:t>
            </a:r>
            <a:endParaRPr lang="ru-RU" sz="24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Подобрать </a:t>
            </a:r>
            <a:r>
              <a:rPr lang="ru-RU" sz="2400" b="1" dirty="0">
                <a:solidFill>
                  <a:srgbClr val="C00000"/>
                </a:solidFill>
              </a:rPr>
              <a:t>и изучить методическую литературу по теме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Разработать планы работы с детьми , родителями, педагогами и социальными партнерами по всем этапам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78042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640</Words>
  <Application>Microsoft Office PowerPoint</Application>
  <PresentationFormat>Экран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53</cp:revision>
  <dcterms:created xsi:type="dcterms:W3CDTF">2019-03-27T17:20:49Z</dcterms:created>
  <dcterms:modified xsi:type="dcterms:W3CDTF">2020-01-09T19:11:45Z</dcterms:modified>
</cp:coreProperties>
</file>