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135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Выступление на заседании </a:t>
            </a:r>
            <a:r>
              <a:rPr lang="ru-RU" sz="2800" dirty="0" err="1" smtClean="0"/>
              <a:t>методитеского</a:t>
            </a:r>
            <a:r>
              <a:rPr lang="ru-RU" sz="2800" dirty="0" smtClean="0"/>
              <a:t> объединения учителей начальных классов по теме «Проектно-исследовательская деятельность  в начальных классах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7343804" cy="1752600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pPr algn="r"/>
            <a:r>
              <a:rPr lang="ru-RU" dirty="0" smtClean="0"/>
              <a:t>Подготовила</a:t>
            </a:r>
          </a:p>
          <a:p>
            <a:pPr algn="r"/>
            <a:r>
              <a:rPr lang="ru-RU" dirty="0" smtClean="0"/>
              <a:t>учитель начальных классов</a:t>
            </a:r>
          </a:p>
          <a:p>
            <a:pPr algn="r"/>
            <a:r>
              <a:rPr lang="ru-RU" dirty="0" err="1" smtClean="0"/>
              <a:t>Кильченбаева</a:t>
            </a:r>
            <a:r>
              <a:rPr lang="ru-RU" smtClean="0"/>
              <a:t> А.С.</a:t>
            </a:r>
            <a:endParaRPr lang="ru-RU" dirty="0" smtClean="0"/>
          </a:p>
        </p:txBody>
      </p:sp>
      <p:pic>
        <p:nvPicPr>
          <p:cNvPr id="22530" name="Picture 2" descr="https://osvitanova.com.ua/system/providers/logos/000/000/044/original/13723931_1609515329378767_7561599923400357969_o.jpg?148493374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00438"/>
            <a:ext cx="4286248" cy="30289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7" y="846138"/>
            <a:ext cx="4041601" cy="5715000"/>
          </a:xfrm>
        </p:spPr>
      </p:pic>
      <p:pic>
        <p:nvPicPr>
          <p:cNvPr id="1026" name="Picture 2" descr="https://nsportal.ru/sites/default/files/styles/media_gallery_large/public/gallery/2020/01/09/diplom_viki_foto.jpg?itok=9XtoH0w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846138"/>
            <a:ext cx="4048125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3572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378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Современная образовательная школа должна</a:t>
            </a:r>
          </a:p>
          <a:p>
            <a:pPr>
              <a:buNone/>
            </a:pPr>
            <a:r>
              <a:rPr lang="ru-RU" sz="3200" dirty="0" smtClean="0"/>
              <a:t>формировать целостную систему</a:t>
            </a:r>
          </a:p>
          <a:p>
            <a:pPr>
              <a:buNone/>
            </a:pPr>
            <a:r>
              <a:rPr lang="ru-RU" sz="3200" dirty="0" smtClean="0"/>
              <a:t>универсальных знаний, умений, навыков, а</a:t>
            </a:r>
          </a:p>
          <a:p>
            <a:pPr>
              <a:buNone/>
            </a:pPr>
            <a:r>
              <a:rPr lang="ru-RU" sz="3200" dirty="0" smtClean="0"/>
              <a:t>также опыт самостоятельной деятельности и</a:t>
            </a:r>
          </a:p>
          <a:p>
            <a:pPr>
              <a:buNone/>
            </a:pPr>
            <a:r>
              <a:rPr lang="ru-RU" sz="3200" dirty="0" smtClean="0"/>
              <a:t>личной ответственности обучающихся, то</a:t>
            </a:r>
          </a:p>
          <a:p>
            <a:pPr>
              <a:buNone/>
            </a:pPr>
            <a:r>
              <a:rPr lang="ru-RU" sz="3200" dirty="0" smtClean="0"/>
              <a:t>есть ключевые компетенции, определяющие</a:t>
            </a:r>
          </a:p>
          <a:p>
            <a:pPr>
              <a:buNone/>
            </a:pPr>
            <a:r>
              <a:rPr lang="ru-RU" sz="3200" dirty="0" smtClean="0"/>
              <a:t>современное качество содержания</a:t>
            </a:r>
          </a:p>
          <a:p>
            <a:pPr>
              <a:buNone/>
            </a:pPr>
            <a:r>
              <a:rPr lang="ru-RU" sz="3200" dirty="0" smtClean="0"/>
              <a:t>образования. </a:t>
            </a: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8807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  Ведущую роль должны играть творческие методы обучения. В группе инновационных педагогических средств и методов особое место занимает проектно-  исследовательская  деятельность.</a:t>
            </a:r>
          </a:p>
          <a:p>
            <a:pPr>
              <a:buNone/>
            </a:pPr>
            <a:r>
              <a:rPr lang="ru-RU" dirty="0" smtClean="0"/>
              <a:t>  На сегодняшний день использование проектно-исследовательской деятельности на уроке –  дает более качественное усвоение знаний, мощное развитие интеллекта и творческих способностей, воспитание активной личности.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4757742" cy="580931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u="sng" dirty="0" smtClean="0"/>
              <a:t>Проектная деятельность</a:t>
            </a:r>
            <a:r>
              <a:rPr lang="ru-RU" i="1" dirty="0" smtClean="0"/>
              <a:t> - </a:t>
            </a:r>
            <a:r>
              <a:rPr lang="ru-RU" dirty="0" smtClean="0"/>
              <a:t>совместная учебно-познавательная, творческая или игровая деятельность учащихся, имеющая общую цель, согласованные методы, способы деятельности, главным продуктом которой является «осязаемый результат», готовый к использованию.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428604"/>
            <a:ext cx="8258204" cy="58807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u="sng" dirty="0" smtClean="0"/>
              <a:t>Исследовательская деятельность -</a:t>
            </a:r>
            <a:r>
              <a:rPr lang="ru-RU" dirty="0" smtClean="0"/>
              <a:t> деятельность по открытию нового для учащихся знания об объекте исследования, способе или средстве деятельности, главным продуктом которой является развитие самого ученика.</a:t>
            </a:r>
            <a:endParaRPr lang="ru-RU" dirty="0"/>
          </a:p>
        </p:txBody>
      </p:sp>
      <p:pic>
        <p:nvPicPr>
          <p:cNvPr id="6146" name="Picture 2" descr="https://3.bp.blogspot.com/-HB_G0NPMsvk/UNt_ZqpKobI/AAAAAAAAAPw/PrDkTbg0XPU/s1600/7c2cf7fb5e5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2928934"/>
            <a:ext cx="3286148" cy="3445719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8807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В процессе работы над проектом формируются следующие учебные действия:</a:t>
            </a:r>
          </a:p>
          <a:p>
            <a:r>
              <a:rPr lang="ru-RU" dirty="0" smtClean="0"/>
              <a:t>	</a:t>
            </a:r>
            <a:r>
              <a:rPr lang="ru-RU" b="1" i="1" dirty="0" smtClean="0"/>
              <a:t>Аналитические</a:t>
            </a:r>
            <a:r>
              <a:rPr lang="ru-RU" i="1" dirty="0" smtClean="0"/>
              <a:t>:</a:t>
            </a:r>
            <a:r>
              <a:rPr lang="ru-RU" dirty="0" smtClean="0"/>
              <a:t> выдвижение идеи,  формулирование задачи, выдвижение гипотезы, обоснованный выбор способа или метода деятельности, планирование своей деятельности, самоанализ.</a:t>
            </a:r>
          </a:p>
          <a:p>
            <a:r>
              <a:rPr lang="ru-RU" dirty="0" smtClean="0"/>
              <a:t>	</a:t>
            </a:r>
            <a:r>
              <a:rPr lang="ru-RU" b="1" i="1" dirty="0" smtClean="0"/>
              <a:t>Презентационные</a:t>
            </a:r>
            <a:r>
              <a:rPr lang="ru-RU" i="1" dirty="0" smtClean="0"/>
              <a:t>: </a:t>
            </a:r>
            <a:r>
              <a:rPr lang="ru-RU" dirty="0" smtClean="0"/>
              <a:t>построение устного доклада (сообщения) о проделанной работе, выбор способов и форм наглядной презентации результатов деятельности, изготовление предметов наглядности, подготовка письменного отчёта о проделанной работе.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66442"/>
          </a:xfrm>
        </p:spPr>
        <p:txBody>
          <a:bodyPr>
            <a:normAutofit/>
          </a:bodyPr>
          <a:lstStyle/>
          <a:p>
            <a:r>
              <a:rPr lang="ru-RU" b="1" i="1" dirty="0" smtClean="0"/>
              <a:t>Коммуникативные</a:t>
            </a:r>
            <a:r>
              <a:rPr lang="ru-RU" i="1" dirty="0" smtClean="0"/>
              <a:t>: </a:t>
            </a:r>
            <a:r>
              <a:rPr lang="ru-RU" dirty="0" smtClean="0"/>
              <a:t>слушать и понимать других, выражать себя, находить компромисс, взаимодействовать внутри группы.</a:t>
            </a:r>
          </a:p>
          <a:p>
            <a:r>
              <a:rPr lang="ru-RU" dirty="0" smtClean="0"/>
              <a:t>	</a:t>
            </a:r>
            <a:r>
              <a:rPr lang="ru-RU" b="1" dirty="0" smtClean="0"/>
              <a:t>Поисковые</a:t>
            </a:r>
            <a:r>
              <a:rPr lang="ru-RU" dirty="0" smtClean="0"/>
              <a:t>: находить информацию по каталогам, энциклопедиях, в Интернете, формулирование ключевых слов.</a:t>
            </a:r>
          </a:p>
          <a:p>
            <a:r>
              <a:rPr lang="ru-RU" b="1" i="1" dirty="0" smtClean="0"/>
              <a:t>Информационные</a:t>
            </a:r>
            <a:r>
              <a:rPr lang="ru-RU" i="1" dirty="0" smtClean="0"/>
              <a:t>:</a:t>
            </a:r>
            <a:r>
              <a:rPr lang="ru-RU" dirty="0" smtClean="0"/>
              <a:t> структурирование информации, выделение главного, приём и передача информации, представление в различных формах, упорядоченное хранение и поиск.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609507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Схема проведения исследования с младшими школьниками выглядит следующим образом:</a:t>
            </a:r>
          </a:p>
          <a:p>
            <a:r>
              <a:rPr lang="ru-RU" dirty="0" smtClean="0"/>
              <a:t> 1. Актуализация проблемы. Цель: выявить проблему и определить направление будущего исследования.</a:t>
            </a:r>
          </a:p>
          <a:p>
            <a:r>
              <a:rPr lang="ru-RU" dirty="0" smtClean="0"/>
              <a:t> 2. Определение сферы исследования. Цель: сформулировать основные вопросы, ответы на которые мы хотели бы найти.</a:t>
            </a:r>
          </a:p>
          <a:p>
            <a:r>
              <a:rPr lang="ru-RU" dirty="0" smtClean="0"/>
              <a:t> 3. Выбор темы исследования. Цель: обозначить границы исследования.</a:t>
            </a:r>
          </a:p>
          <a:p>
            <a:r>
              <a:rPr lang="ru-RU" dirty="0" smtClean="0"/>
              <a:t> 4. Выработка гипотезы. Цель: разработать гипотезу или гипотезы, в том числе должны быть высказаны и нереальные - провокационные идеи.</a:t>
            </a:r>
          </a:p>
          <a:p>
            <a:r>
              <a:rPr lang="ru-RU" dirty="0" smtClean="0"/>
              <a:t> 5. Выявление и систематизация подходов к решению. Цель: выбрать методы исследования.</a:t>
            </a:r>
          </a:p>
          <a:p>
            <a:r>
              <a:rPr lang="ru-RU" dirty="0" smtClean="0"/>
              <a:t> 6. Определение последовательности проведения исследования.</a:t>
            </a:r>
          </a:p>
          <a:p>
            <a:r>
              <a:rPr lang="ru-RU" dirty="0" smtClean="0"/>
              <a:t> 7. Сбор и обработка информации. Цель: зафиксировать полученные знания.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09318"/>
          </a:xfrm>
        </p:spPr>
        <p:txBody>
          <a:bodyPr>
            <a:normAutofit/>
          </a:bodyPr>
          <a:lstStyle/>
          <a:p>
            <a:r>
              <a:rPr lang="ru-RU" dirty="0" smtClean="0"/>
              <a:t> 8. Анализ и обобщение полученных материалов. Цель: структурировать полученный материал, используя известные логические правила и приемы.</a:t>
            </a:r>
          </a:p>
          <a:p>
            <a:r>
              <a:rPr lang="ru-RU" dirty="0" smtClean="0"/>
              <a:t> 9. Подготовка отчета. Цель: дать определения основным понятиям, подготовить сообщение по результатам исследования.</a:t>
            </a:r>
          </a:p>
          <a:p>
            <a:r>
              <a:rPr lang="ru-RU" dirty="0" smtClean="0"/>
              <a:t> 10. Доклад. Цель: защитить его публично перед сверстниками и взрослыми, ответить на вопросы.</a:t>
            </a:r>
          </a:p>
          <a:p>
            <a:r>
              <a:rPr lang="ru-RU" dirty="0" smtClean="0"/>
              <a:t>	 Итогом исследовательской работы может быть выступление на детской конференции.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44</TotalTime>
  <Words>273</Words>
  <Application>Microsoft Office PowerPoint</Application>
  <PresentationFormat>Экран (4:3)</PresentationFormat>
  <Paragraphs>35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8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Выступление на заседании методитеского объединения учителей начальных классов по теме «Проектно-исследовательская деятельность  в начальных классах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Выступление на заседании методитеского объединения учителей начальных классов по теме «Проектно-исследовательская деятельность  в начальных классах</dc:title>
  <dc:creator>Первый</dc:creator>
  <cp:lastModifiedBy>User</cp:lastModifiedBy>
  <cp:revision>14</cp:revision>
  <dcterms:created xsi:type="dcterms:W3CDTF">2019-08-07T07:10:53Z</dcterms:created>
  <dcterms:modified xsi:type="dcterms:W3CDTF">2020-01-09T14:36:28Z</dcterms:modified>
</cp:coreProperties>
</file>