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5" r:id="rId9"/>
    <p:sldId id="267" r:id="rId10"/>
    <p:sldId id="266" r:id="rId11"/>
    <p:sldId id="264" r:id="rId12"/>
    <p:sldId id="276" r:id="rId13"/>
    <p:sldId id="284" r:id="rId14"/>
    <p:sldId id="285" r:id="rId15"/>
    <p:sldId id="28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A50021"/>
    <a:srgbClr val="0033CC"/>
    <a:srgbClr val="0000FF"/>
    <a:srgbClr val="0066C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1027" autoAdjust="0"/>
  </p:normalViewPr>
  <p:slideViewPr>
    <p:cSldViewPr>
      <p:cViewPr>
        <p:scale>
          <a:sx n="81" d="100"/>
          <a:sy n="81" d="100"/>
        </p:scale>
        <p:origin x="-10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F1D755-8AD3-4E5A-BE53-3111609E57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0214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4A6AB-F803-48EB-8AA2-9FF08952EE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6388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B55BB5-92FB-4E4D-8153-862896C30B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77083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1943ECA-D9B7-4F16-AAFC-08DB45FEC61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89213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3FAA7-CD88-4266-AF65-A426BD17CEC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858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C17D3C-7472-4CD7-B76B-69B2C8CF34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4736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91ED5-BD71-456F-B0A5-7D909E45163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3336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BFE7E8-E919-4152-B1B3-729918D0B0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40374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BEE29-7208-423B-8694-A1737F488AE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8861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A6175-BB95-4049-AD48-2450EAAC36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964271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A74D1-F420-4B7A-A0B2-0D21114C26C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3471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8210DA-F723-4FE2-B76E-26FF2BF74D8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9754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1C672E89-694B-4608-9446-C40C82343A6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076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1338" y="0"/>
            <a:ext cx="9793288" cy="7369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0" y="2205038"/>
            <a:ext cx="925036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600" b="1" i="1" dirty="0">
                <a:solidFill>
                  <a:srgbClr val="006600"/>
                </a:solidFill>
                <a:latin typeface="Arial" panose="020B0604020202020204" pitchFamily="34" charset="0"/>
              </a:rPr>
              <a:t>        </a:t>
            </a:r>
            <a:r>
              <a:rPr lang="ru-RU" altLang="ru-RU" sz="3600" b="1" i="1" dirty="0">
                <a:solidFill>
                  <a:srgbClr val="006600"/>
                </a:solidFill>
                <a:latin typeface="Showcard Gothic" panose="04020904020102020604" pitchFamily="82" charset="0"/>
              </a:rPr>
              <a:t>«</a:t>
            </a:r>
            <a:r>
              <a:rPr lang="ru-RU" altLang="ru-RU" sz="3600" b="1" i="1" dirty="0">
                <a:solidFill>
                  <a:srgbClr val="006600"/>
                </a:solidFill>
              </a:rPr>
              <a:t>Здоровый образ  жизни </a:t>
            </a:r>
          </a:p>
          <a:p>
            <a:r>
              <a:rPr lang="ru-RU" altLang="ru-RU" sz="3600" b="1" i="1" dirty="0">
                <a:solidFill>
                  <a:srgbClr val="006600"/>
                </a:solidFill>
              </a:rPr>
              <a:t>            в детском саду».</a:t>
            </a:r>
            <a:endParaRPr lang="ru-RU" altLang="ru-RU" sz="3600" b="1" i="1" dirty="0">
              <a:solidFill>
                <a:srgbClr val="0066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2292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96875" y="-320675"/>
            <a:ext cx="9540875" cy="717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39975" y="981075"/>
            <a:ext cx="4824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A50021"/>
                </a:solidFill>
              </a:rPr>
              <a:t>Заключительный этап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0" y="1793875"/>
            <a:ext cx="83169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FF"/>
                </a:solidFill>
              </a:rPr>
              <a:t>*Оформление результата проекта в виде презентации. 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0" y="2565400"/>
            <a:ext cx="766762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dirty="0">
                <a:solidFill>
                  <a:srgbClr val="0000FF"/>
                </a:solidFill>
              </a:rPr>
              <a:t>*Проведение итогового мероприятия</a:t>
            </a:r>
          </a:p>
          <a:p>
            <a:r>
              <a:rPr lang="ru-RU" altLang="ru-RU" dirty="0" smtClean="0">
                <a:solidFill>
                  <a:srgbClr val="0000FF"/>
                </a:solidFill>
              </a:rPr>
              <a:t>«Уроки </a:t>
            </a:r>
            <a:r>
              <a:rPr lang="ru-RU" altLang="ru-RU" dirty="0" err="1" smtClean="0">
                <a:solidFill>
                  <a:srgbClr val="0000FF"/>
                </a:solidFill>
              </a:rPr>
              <a:t>Мойдодыра</a:t>
            </a:r>
            <a:r>
              <a:rPr lang="ru-RU" altLang="ru-RU" dirty="0" smtClean="0">
                <a:solidFill>
                  <a:srgbClr val="0000FF"/>
                </a:solidFill>
              </a:rPr>
              <a:t> !» </a:t>
            </a:r>
            <a:endParaRPr lang="ru-RU" altLang="ru-RU" dirty="0">
              <a:solidFill>
                <a:srgbClr val="0000FF"/>
              </a:solidFill>
            </a:endParaRP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0" y="3521075"/>
            <a:ext cx="8532813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00FF"/>
                </a:solidFill>
              </a:rPr>
              <a:t>*Оформление выставки детских работ.</a:t>
            </a:r>
          </a:p>
          <a:p>
            <a:endParaRPr lang="ru-RU" altLang="ru-RU">
              <a:solidFill>
                <a:srgbClr val="0000FF"/>
              </a:solidFill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663575" y="395287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0244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113"/>
            <a:ext cx="9467850" cy="71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1028" descr="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492375"/>
            <a:ext cx="3810000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184525" y="56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323850" y="620713"/>
            <a:ext cx="8820150" cy="1341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A50021"/>
                </a:solidFill>
              </a:rPr>
              <a:t>Здоровье- </a:t>
            </a:r>
            <a:r>
              <a:rPr lang="ru-RU" altLang="ru-RU" sz="2000" b="1">
                <a:solidFill>
                  <a:srgbClr val="0000FF"/>
                </a:solidFill>
              </a:rPr>
              <a:t>это состояние полного физического,</a:t>
            </a:r>
          </a:p>
          <a:p>
            <a:r>
              <a:rPr lang="ru-RU" altLang="ru-RU" sz="2000" b="1">
                <a:solidFill>
                  <a:srgbClr val="0000FF"/>
                </a:solidFill>
              </a:rPr>
              <a:t>психического, социального благополучия, а не просто</a:t>
            </a:r>
          </a:p>
          <a:p>
            <a:r>
              <a:rPr lang="ru-RU" altLang="ru-RU" sz="2000" b="1">
                <a:solidFill>
                  <a:srgbClr val="0000FF"/>
                </a:solidFill>
              </a:rPr>
              <a:t> отсутствие болезней или физических дефектов.</a:t>
            </a:r>
          </a:p>
          <a:p>
            <a:r>
              <a:rPr lang="ru-RU" altLang="ru-RU" sz="1800" b="1">
                <a:solidFill>
                  <a:srgbClr val="0000FF"/>
                </a:solidFill>
              </a:rPr>
              <a:t>(</a:t>
            </a:r>
            <a:r>
              <a:rPr lang="ru-RU" altLang="ru-RU" sz="1800">
                <a:solidFill>
                  <a:srgbClr val="0000FF"/>
                </a:solidFill>
              </a:rPr>
              <a:t>Всемирная организация здравоохранения)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79388" y="1989138"/>
            <a:ext cx="6305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A50021"/>
                </a:solidFill>
              </a:rPr>
              <a:t>Составляющие здорового образа жизни</a:t>
            </a: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07950" y="2492375"/>
            <a:ext cx="5040313" cy="374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Двигательная активность, 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Физическая культура и спорт.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Закаливание.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Полноценное питание.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Рациональный режим.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Личная гигиена.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Благоприятная психологическая обстановка в семье и в саду.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Профилактика заболеваний.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Пребывание на свежем воздухе.</a:t>
            </a:r>
          </a:p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3556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850" y="0"/>
            <a:ext cx="9467850" cy="71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3184525" y="56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50403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3276600" y="188913"/>
            <a:ext cx="2584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A50021"/>
                </a:solidFill>
              </a:rPr>
              <a:t>Закаливание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3059113" y="692150"/>
            <a:ext cx="32416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0000FF"/>
                </a:solidFill>
              </a:rPr>
              <a:t>Методы закаливания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-180975" y="2133600"/>
            <a:ext cx="90011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0000FF"/>
                </a:solidFill>
              </a:rPr>
              <a:t>воздушные ванны</a:t>
            </a:r>
            <a:r>
              <a:rPr lang="ru-RU" altLang="ru-RU" sz="2000"/>
              <a:t>                                                                    </a:t>
            </a:r>
            <a:r>
              <a:rPr lang="ru-RU" altLang="ru-RU" sz="2000" b="1">
                <a:solidFill>
                  <a:srgbClr val="0000FF"/>
                </a:solidFill>
              </a:rPr>
              <a:t>закаливание </a:t>
            </a:r>
          </a:p>
          <a:p>
            <a:r>
              <a:rPr lang="ru-RU" altLang="ru-RU" sz="2000" b="1">
                <a:solidFill>
                  <a:srgbClr val="0000FF"/>
                </a:solidFill>
              </a:rPr>
              <a:t>                                                                                                             солнцем</a:t>
            </a:r>
            <a:r>
              <a:rPr lang="ru-RU" altLang="ru-RU" sz="1800"/>
              <a:t>      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0" y="3881438"/>
            <a:ext cx="9144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0000FF"/>
                </a:solidFill>
              </a:rPr>
              <a:t>сухое обтирание рукавичкой</a:t>
            </a:r>
            <a:r>
              <a:rPr lang="ru-RU" altLang="ru-RU" sz="2000"/>
              <a:t>                                   </a:t>
            </a:r>
            <a:r>
              <a:rPr lang="ru-RU" altLang="ru-RU" sz="2000" b="1">
                <a:solidFill>
                  <a:srgbClr val="0000FF"/>
                </a:solidFill>
              </a:rPr>
              <a:t>босохождение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3059113" y="4941888"/>
            <a:ext cx="37449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0000FF"/>
                </a:solidFill>
              </a:rPr>
              <a:t>обширное умывание водой </a:t>
            </a:r>
          </a:p>
          <a:p>
            <a:r>
              <a:rPr lang="ru-RU" altLang="ru-RU" sz="2000" b="1">
                <a:solidFill>
                  <a:srgbClr val="0000FF"/>
                </a:solidFill>
              </a:rPr>
              <a:t>комнатной температуры</a:t>
            </a:r>
          </a:p>
        </p:txBody>
      </p:sp>
      <p:sp>
        <p:nvSpPr>
          <p:cNvPr id="23574" name="AutoShape 22"/>
          <p:cNvSpPr>
            <a:spLocks noChangeArrowheads="1"/>
          </p:cNvSpPr>
          <p:nvPr/>
        </p:nvSpPr>
        <p:spPr bwMode="auto">
          <a:xfrm rot="5400000">
            <a:off x="2510632" y="2753519"/>
            <a:ext cx="3455987" cy="485775"/>
          </a:xfrm>
          <a:prstGeom prst="rightArrow">
            <a:avLst>
              <a:gd name="adj1" fmla="val 50000"/>
              <a:gd name="adj2" fmla="val 1778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5" name="AutoShape 23"/>
          <p:cNvSpPr>
            <a:spLocks noChangeArrowheads="1"/>
          </p:cNvSpPr>
          <p:nvPr/>
        </p:nvSpPr>
        <p:spPr bwMode="auto">
          <a:xfrm rot="6443038">
            <a:off x="2258219" y="2213769"/>
            <a:ext cx="2376487" cy="485775"/>
          </a:xfrm>
          <a:prstGeom prst="rightArrow">
            <a:avLst>
              <a:gd name="adj1" fmla="val 50000"/>
              <a:gd name="adj2" fmla="val 12230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6" name="AutoShape 24"/>
          <p:cNvSpPr>
            <a:spLocks noChangeArrowheads="1"/>
          </p:cNvSpPr>
          <p:nvPr/>
        </p:nvSpPr>
        <p:spPr bwMode="auto">
          <a:xfrm rot="3914697">
            <a:off x="4060031" y="2213769"/>
            <a:ext cx="2519363" cy="485775"/>
          </a:xfrm>
          <a:prstGeom prst="rightArrow">
            <a:avLst>
              <a:gd name="adj1" fmla="val 50000"/>
              <a:gd name="adj2" fmla="val 12965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 rot="2805825">
            <a:off x="2567781" y="972345"/>
            <a:ext cx="485775" cy="1357312"/>
          </a:xfrm>
          <a:prstGeom prst="downArrow">
            <a:avLst>
              <a:gd name="adj1" fmla="val 50000"/>
              <a:gd name="adj2" fmla="val 6985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3578" name="AutoShape 26"/>
          <p:cNvSpPr>
            <a:spLocks noChangeArrowheads="1"/>
          </p:cNvSpPr>
          <p:nvPr/>
        </p:nvSpPr>
        <p:spPr bwMode="auto">
          <a:xfrm rot="-2183165">
            <a:off x="5675313" y="1042988"/>
            <a:ext cx="485775" cy="1223962"/>
          </a:xfrm>
          <a:prstGeom prst="downArrow">
            <a:avLst>
              <a:gd name="adj1" fmla="val 50000"/>
              <a:gd name="adj2" fmla="val 629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3796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113"/>
            <a:ext cx="9467850" cy="71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184525" y="56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50403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</p:txBody>
      </p:sp>
      <p:pic>
        <p:nvPicPr>
          <p:cNvPr id="4" name="Схема 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268413"/>
            <a:ext cx="8532812" cy="558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323850" y="0"/>
            <a:ext cx="9001125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0000FF"/>
                </a:solidFill>
              </a:rPr>
              <a:t>Сохранение, укрепление, формирование, саморазвитие здоровья невозможно рассматривать только в аспекте воспитательной работы, поэтому главный акцент в работе мы делаем на интеграцию образования и воспитания и рассматриваем дошкольную организацию, как центр интеграции совместной воспитательной деятельности детского сада, семьи, общественных объединений.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4820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113"/>
            <a:ext cx="9467850" cy="71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3184525" y="56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50403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286000" y="768350"/>
            <a:ext cx="4572000" cy="93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None/>
            </a:pPr>
            <a:r>
              <a:rPr lang="ru-RU" altLang="ru-RU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  <a:buClr>
                <a:schemeClr val="hlink"/>
              </a:buClr>
              <a:buFont typeface="Wingdings" panose="05000000000000000000" pitchFamily="2" charset="2"/>
              <a:buChar char="§"/>
            </a:pPr>
            <a:endParaRPr lang="ru-RU" altLang="ru-RU" sz="280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1547813" y="1196975"/>
            <a:ext cx="6408737" cy="374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FF"/>
                </a:solidFill>
              </a:rPr>
              <a:t>Основной задачей семьи и педагогов  является приобщение ребенка к здоровому образу жизни, а именно: способствовать формированию разумного отношения к своему организму, ведению здорового образа жизни с самого раннего детства, получению знаний, навыков, основных санитарно-гигиенических норм.</a:t>
            </a:r>
            <a:r>
              <a:rPr lang="ru-RU" altLang="ru-RU"/>
              <a:t> </a:t>
            </a:r>
            <a:br>
              <a:rPr lang="ru-RU" altLang="ru-RU"/>
            </a:br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5844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65113"/>
            <a:ext cx="9467850" cy="712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3184525" y="568325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07950" y="2492375"/>
            <a:ext cx="5040313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  <a:p>
            <a:endParaRPr lang="ru-RU" altLang="ru-RU" sz="2000">
              <a:solidFill>
                <a:srgbClr val="0000FF"/>
              </a:solidFill>
            </a:endParaRPr>
          </a:p>
        </p:txBody>
      </p:sp>
      <p:sp>
        <p:nvSpPr>
          <p:cNvPr id="35847" name="WordArt 7"/>
          <p:cNvSpPr>
            <a:spLocks noChangeArrowheads="1" noChangeShapeType="1" noTextEdit="1"/>
          </p:cNvSpPr>
          <p:nvPr/>
        </p:nvSpPr>
        <p:spPr bwMode="auto">
          <a:xfrm>
            <a:off x="1908175" y="2133600"/>
            <a:ext cx="5184775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 panose="020B0806030902050204" pitchFamily="34" charset="0"/>
              </a:rPr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100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276600" y="765175"/>
            <a:ext cx="26781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3200" b="1" i="1">
                <a:solidFill>
                  <a:srgbClr val="A50021"/>
                </a:solidFill>
              </a:rPr>
              <a:t>Аннотация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116013" y="1557338"/>
            <a:ext cx="7156450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33CC"/>
                </a:solidFill>
              </a:rPr>
              <a:t>Проект представляет собой систему</a:t>
            </a:r>
          </a:p>
          <a:p>
            <a:r>
              <a:rPr lang="ru-RU" altLang="ru-RU">
                <a:solidFill>
                  <a:srgbClr val="0033CC"/>
                </a:solidFill>
              </a:rPr>
              <a:t>мероприятий, которые включают обширный материал, содержат оздоровительные и </a:t>
            </a:r>
          </a:p>
          <a:p>
            <a:r>
              <a:rPr lang="ru-RU" altLang="ru-RU">
                <a:solidFill>
                  <a:srgbClr val="0033CC"/>
                </a:solidFill>
              </a:rPr>
              <a:t>познавательные элементы, формируют внутренние потребности физиологического,</a:t>
            </a:r>
          </a:p>
          <a:p>
            <a:r>
              <a:rPr lang="ru-RU" altLang="ru-RU">
                <a:solidFill>
                  <a:srgbClr val="0033CC"/>
                </a:solidFill>
              </a:rPr>
              <a:t>психического и личностного роста детей.</a:t>
            </a:r>
          </a:p>
          <a:p>
            <a:r>
              <a:rPr lang="ru-RU" altLang="ru-RU">
                <a:solidFill>
                  <a:srgbClr val="0033CC"/>
                </a:solidFill>
              </a:rPr>
              <a:t>Преимуществом проекта является</a:t>
            </a:r>
          </a:p>
          <a:p>
            <a:r>
              <a:rPr lang="ru-RU" altLang="ru-RU">
                <a:solidFill>
                  <a:srgbClr val="0033CC"/>
                </a:solidFill>
              </a:rPr>
              <a:t>формирование представлений о здоровом </a:t>
            </a:r>
          </a:p>
          <a:p>
            <a:r>
              <a:rPr lang="ru-RU" altLang="ru-RU">
                <a:solidFill>
                  <a:srgbClr val="0033CC"/>
                </a:solidFill>
              </a:rPr>
              <a:t>образе жизни на уровне знаний, умений</a:t>
            </a:r>
          </a:p>
          <a:p>
            <a:r>
              <a:rPr lang="ru-RU" altLang="ru-RU">
                <a:solidFill>
                  <a:srgbClr val="0033CC"/>
                </a:solidFill>
              </a:rPr>
              <a:t>и стойких привычек.</a:t>
            </a:r>
          </a:p>
          <a:p>
            <a:endParaRPr lang="ru-RU" altLang="ru-RU">
              <a:solidFill>
                <a:srgbClr val="0033CC"/>
              </a:solidFill>
            </a:endParaRPr>
          </a:p>
          <a:p>
            <a:endParaRPr lang="ru-RU" altLang="ru-RU">
              <a:solidFill>
                <a:srgbClr val="0033CC"/>
              </a:solidFill>
            </a:endParaRPr>
          </a:p>
          <a:p>
            <a:endParaRPr lang="ru-RU" altLang="ru-RU"/>
          </a:p>
          <a:p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5124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76600" y="692150"/>
            <a:ext cx="309562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i="1">
                <a:solidFill>
                  <a:srgbClr val="A50021"/>
                </a:solidFill>
              </a:rPr>
              <a:t>Актуальность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535238" y="150495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179388" y="1341438"/>
            <a:ext cx="8785225" cy="405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Дошкольный возраст – это важный период, когда формируется человеческая личность. Определить, правильно или неправильно ведёт себя человек в тех или иных обстоятельствах очень сложно.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Тем не менее необходимо выделить такие правила поведения, которые дети должны выполнять неукоснительно, так как от этого зависит их здоровье и безопасность. Эти правила следует разъяснять детям подробно. А затем следить за их выполнением.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Однако, безопасность и здоровый образ жизни – это не просто сумма усвоенных знаний, а стиль жизни, адекватное поведение в различных ситуациях. Поэтому главной задачей является стимулирование развития у детей самостоятельности и ответственности. Ведь всё чему учат детей, они должны уметь применять в реальной жизни,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на практике.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6148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3276600" y="765175"/>
            <a:ext cx="274796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i="1">
                <a:solidFill>
                  <a:srgbClr val="A50021"/>
                </a:solidFill>
              </a:rPr>
              <a:t>Проблема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179388" y="1412875"/>
            <a:ext cx="8964612" cy="366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>
                <a:solidFill>
                  <a:srgbClr val="0000FF"/>
                </a:solidFill>
              </a:rPr>
              <a:t>Часто родители и педагоги, развивая детей интеллектуально и эстетически,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забывают о физическом воспитании, о формировании привычек здорового 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образа жизни, относятся к этому, как к чему-то второстепенному, происходящему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само по себе. В результате многие старшие дошкольники плохо бегают, неправильно ходят, не могут залезть на гимнастическую стенку, не умеют ловить и бросать мяч.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Серьёзной проблемой в последние годы становится малоподвижность детей.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Они сидят не только дома у телевизоров и компьютеров, но и на занятиях в детском саду. Это плохо сказывается на физическом здоровье детей.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В связи с этим  я разработала проект 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                       «Здоровый образ жизни в детском саду».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endParaRPr lang="ru-RU" altLang="ru-RU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8196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348038" y="620713"/>
            <a:ext cx="266382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i="1">
                <a:solidFill>
                  <a:srgbClr val="A50021"/>
                </a:solidFill>
              </a:rPr>
              <a:t>О проекте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2751138" y="1649413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250825" y="1412875"/>
            <a:ext cx="8893175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 dirty="0">
                <a:solidFill>
                  <a:srgbClr val="0000FF"/>
                </a:solidFill>
              </a:rPr>
              <a:t>Тип проекта</a:t>
            </a:r>
            <a:r>
              <a:rPr lang="ru-RU" altLang="ru-RU" dirty="0">
                <a:solidFill>
                  <a:srgbClr val="0000FF"/>
                </a:solidFill>
              </a:rPr>
              <a:t>: практико-ориентировочный, групповой.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Длительность</a:t>
            </a:r>
            <a:r>
              <a:rPr lang="ru-RU" altLang="ru-RU" dirty="0">
                <a:solidFill>
                  <a:srgbClr val="0000FF"/>
                </a:solidFill>
              </a:rPr>
              <a:t>: средней продолжительности.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Сроки реализации</a:t>
            </a:r>
            <a:r>
              <a:rPr lang="ru-RU" altLang="ru-RU" dirty="0">
                <a:solidFill>
                  <a:srgbClr val="0000FF"/>
                </a:solidFill>
              </a:rPr>
              <a:t>: с </a:t>
            </a:r>
            <a:r>
              <a:rPr lang="ru-RU" altLang="ru-RU" dirty="0" smtClean="0">
                <a:solidFill>
                  <a:srgbClr val="0000FF"/>
                </a:solidFill>
              </a:rPr>
              <a:t>1.09.2018г</a:t>
            </a:r>
            <a:r>
              <a:rPr lang="ru-RU" altLang="ru-RU" dirty="0">
                <a:solidFill>
                  <a:srgbClr val="0000FF"/>
                </a:solidFill>
              </a:rPr>
              <a:t>. по  </a:t>
            </a:r>
            <a:r>
              <a:rPr lang="ru-RU" altLang="ru-RU" dirty="0" smtClean="0">
                <a:solidFill>
                  <a:srgbClr val="0000FF"/>
                </a:solidFill>
              </a:rPr>
              <a:t>31.05.2019г</a:t>
            </a:r>
            <a:r>
              <a:rPr lang="ru-RU" altLang="ru-RU" dirty="0">
                <a:solidFill>
                  <a:srgbClr val="0000FF"/>
                </a:solidFill>
              </a:rPr>
              <a:t>.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Возраст</a:t>
            </a:r>
            <a:r>
              <a:rPr lang="ru-RU" altLang="ru-RU" dirty="0">
                <a:solidFill>
                  <a:srgbClr val="0000FF"/>
                </a:solidFill>
              </a:rPr>
              <a:t>: </a:t>
            </a:r>
            <a:r>
              <a:rPr lang="ru-RU" altLang="ru-RU" dirty="0" smtClean="0">
                <a:solidFill>
                  <a:srgbClr val="0000FF"/>
                </a:solidFill>
              </a:rPr>
              <a:t>4-6лет</a:t>
            </a:r>
            <a:r>
              <a:rPr lang="ru-RU" altLang="ru-RU" dirty="0">
                <a:solidFill>
                  <a:srgbClr val="0000FF"/>
                </a:solidFill>
              </a:rPr>
              <a:t>.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Участники</a:t>
            </a:r>
            <a:r>
              <a:rPr lang="ru-RU" altLang="ru-RU" dirty="0">
                <a:solidFill>
                  <a:srgbClr val="0000FF"/>
                </a:solidFill>
              </a:rPr>
              <a:t>: дети и родители старшей группы, воспитатели, медсестра, инструктор по физической культуре.</a:t>
            </a:r>
          </a:p>
          <a:p>
            <a:r>
              <a:rPr lang="ru-RU" altLang="ru-RU" b="1" dirty="0">
                <a:solidFill>
                  <a:srgbClr val="0000FF"/>
                </a:solidFill>
              </a:rPr>
              <a:t>Интеграция образовательных областей</a:t>
            </a:r>
            <a:r>
              <a:rPr lang="ru-RU" altLang="ru-RU" dirty="0">
                <a:solidFill>
                  <a:srgbClr val="0000FF"/>
                </a:solidFill>
              </a:rPr>
              <a:t>:</a:t>
            </a:r>
          </a:p>
          <a:p>
            <a:r>
              <a:rPr lang="ru-RU" altLang="ru-RU" dirty="0">
                <a:solidFill>
                  <a:srgbClr val="0000FF"/>
                </a:solidFill>
              </a:rPr>
              <a:t>социально-коммуникативное, познавательное,</a:t>
            </a:r>
          </a:p>
          <a:p>
            <a:r>
              <a:rPr lang="ru-RU" altLang="ru-RU" dirty="0">
                <a:solidFill>
                  <a:srgbClr val="0000FF"/>
                </a:solidFill>
              </a:rPr>
              <a:t>художественно-эстетическое, речевое, физическое </a:t>
            </a:r>
          </a:p>
          <a:p>
            <a:r>
              <a:rPr lang="ru-RU" altLang="ru-RU" dirty="0">
                <a:solidFill>
                  <a:srgbClr val="0000FF"/>
                </a:solidFill>
              </a:rPr>
              <a:t>развитие.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7172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79388" y="1412875"/>
            <a:ext cx="8856662" cy="3783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 b="1">
                <a:solidFill>
                  <a:srgbClr val="A50021"/>
                </a:solidFill>
              </a:rPr>
              <a:t>Цель проекта</a:t>
            </a:r>
            <a:r>
              <a:rPr lang="ru-RU" altLang="ru-RU"/>
              <a:t>: </a:t>
            </a:r>
            <a:r>
              <a:rPr lang="ru-RU" altLang="ru-RU" sz="1800">
                <a:solidFill>
                  <a:srgbClr val="0000FF"/>
                </a:solidFill>
              </a:rPr>
              <a:t>приобщать детей к здоровому образу жизни ,укреплять физическое и психическое здоровье, формировать умение самостоятельного безопасного поведения в повседневной жизни на основе правил безопасного поведения.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2000" b="1">
                <a:solidFill>
                  <a:srgbClr val="A50021"/>
                </a:solidFill>
              </a:rPr>
              <a:t>Задачи проекта</a:t>
            </a:r>
            <a:r>
              <a:rPr lang="ru-RU" altLang="ru-RU" sz="1800">
                <a:solidFill>
                  <a:srgbClr val="A50021"/>
                </a:solidFill>
              </a:rPr>
              <a:t>:</a:t>
            </a:r>
            <a:r>
              <a:rPr lang="ru-RU" altLang="ru-RU" sz="1800"/>
              <a:t> </a:t>
            </a:r>
            <a:r>
              <a:rPr lang="ru-RU" altLang="ru-RU" sz="1800">
                <a:solidFill>
                  <a:srgbClr val="0000FF"/>
                </a:solidFill>
              </a:rPr>
              <a:t>формировать представления о ценности здоровья;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способствовать становлению устойчивого интереса к правилам и нормам здорового образа жизни;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формировать знания о мерах профилактики и охраны здоровья;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развивать умение избегать опасных для здоровья ситуаций;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Формировать представления детей об основных источниках и видах опасности в быту, на улице, в природе и способах безопасного поведения.</a:t>
            </a:r>
          </a:p>
          <a:p>
            <a:endParaRPr lang="ru-RU" altLang="ru-RU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9220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051050" y="549275"/>
            <a:ext cx="6111875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 i="1">
                <a:solidFill>
                  <a:srgbClr val="A50021"/>
                </a:solidFill>
              </a:rPr>
              <a:t>Предполагаемый результат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395288" y="1196975"/>
            <a:ext cx="8208962" cy="503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>
                <a:solidFill>
                  <a:srgbClr val="0000FF"/>
                </a:solidFill>
              </a:rPr>
              <a:t>*У детей сформированы представления о здоровом образе жизни, о мероприятиях, направленных на сохранение здоровья (соблюдение режима, правильное питание, чистота тела, спорт).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1800">
                <a:solidFill>
                  <a:srgbClr val="0000FF"/>
                </a:solidFill>
              </a:rPr>
              <a:t>*Дети используют специальные упражнения для укрепления своего организма.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1800">
                <a:solidFill>
                  <a:srgbClr val="0000FF"/>
                </a:solidFill>
              </a:rPr>
              <a:t>*Повышение сопротивляемости организма к заболеваниям.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1800">
                <a:solidFill>
                  <a:srgbClr val="0000FF"/>
                </a:solidFill>
              </a:rPr>
              <a:t>*Повышение компетентности родителей в вопросах безопасности ребёнка.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1800">
                <a:solidFill>
                  <a:srgbClr val="0000FF"/>
                </a:solidFill>
              </a:rPr>
              <a:t>*Ориентирование родителей на совместное с педагогом  приобщение детей к здоровому образу жизни.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r>
              <a:rPr lang="ru-RU" altLang="ru-RU" sz="1800">
                <a:solidFill>
                  <a:srgbClr val="0000FF"/>
                </a:solidFill>
              </a:rPr>
              <a:t>*Дети проявляют творчество, самостоятельность, инициативу в двигательных действиях.</a:t>
            </a:r>
          </a:p>
          <a:p>
            <a:endParaRPr lang="ru-RU" altLang="ru-RU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1268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95513" y="423863"/>
            <a:ext cx="4968875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A50021"/>
                </a:solidFill>
              </a:rPr>
              <a:t>План реализации проекта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179388" y="1001713"/>
            <a:ext cx="66246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00FF"/>
                </a:solidFill>
              </a:rPr>
              <a:t>                           </a:t>
            </a:r>
            <a:r>
              <a:rPr lang="ru-RU" altLang="ru-RU" b="1">
                <a:solidFill>
                  <a:srgbClr val="A50021"/>
                </a:solidFill>
              </a:rPr>
              <a:t>Подготовительный этап</a:t>
            </a:r>
          </a:p>
          <a:p>
            <a:r>
              <a:rPr lang="ru-RU" altLang="ru-RU" sz="2000">
                <a:solidFill>
                  <a:srgbClr val="0000FF"/>
                </a:solidFill>
              </a:rPr>
              <a:t>1.Анализ литературных источников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250825" y="1557338"/>
            <a:ext cx="8642350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>
                <a:solidFill>
                  <a:srgbClr val="0000FF"/>
                </a:solidFill>
              </a:rPr>
              <a:t>*Энциклопедия « Как мы устроены»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*» Уроки Мойдодыра», « Уроки Айболита» Г. Зайцев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*» Конспекты занятий в старшей группе. Познавательное развитие.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 В.И. Волскова, И.В. Степанова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*»Основы безопасного поведения дошкольников» О.В. Чермашенцева</a:t>
            </a:r>
          </a:p>
          <a:p>
            <a:r>
              <a:rPr lang="ru-RU" altLang="ru-RU" sz="1800">
                <a:solidFill>
                  <a:srgbClr val="0000FF"/>
                </a:solidFill>
              </a:rPr>
              <a:t>*»Формирование культуры безопасного поведения у детей 3-7лет» Н.В.Коломеец 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179388" y="3716338"/>
            <a:ext cx="77517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2.Тематическое планирование по образовательным областям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79388" y="4025900"/>
            <a:ext cx="5680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3.Планирование работы с родителями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179388" y="4432300"/>
            <a:ext cx="35750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4.Анкетирование родителей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79388" y="4792663"/>
            <a:ext cx="40322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00FF"/>
                </a:solidFill>
              </a:rPr>
              <a:t>5.Организация центра здоровья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13316" name="Picture 4" descr="ш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225"/>
            <a:ext cx="9144000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1331913" y="549275"/>
            <a:ext cx="5688012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 b="1">
                <a:solidFill>
                  <a:srgbClr val="A50021"/>
                </a:solidFill>
              </a:rPr>
              <a:t>Основной этап</a:t>
            </a:r>
            <a:r>
              <a:rPr lang="ru-RU" altLang="ru-RU"/>
              <a:t> </a:t>
            </a:r>
            <a:r>
              <a:rPr lang="ru-RU" altLang="ru-RU" b="1">
                <a:solidFill>
                  <a:srgbClr val="A50021"/>
                </a:solidFill>
              </a:rPr>
              <a:t>(практический)</a:t>
            </a: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179388" y="1125538"/>
            <a:ext cx="8964612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Проведение НОД:</a:t>
            </a:r>
          </a:p>
          <a:p>
            <a:r>
              <a:rPr lang="ru-RU" altLang="ru-RU" sz="1800" b="1">
                <a:solidFill>
                  <a:srgbClr val="0000FF"/>
                </a:solidFill>
              </a:rPr>
              <a:t>« </a:t>
            </a:r>
            <a:r>
              <a:rPr lang="ru-RU" altLang="ru-RU" sz="1800">
                <a:solidFill>
                  <a:srgbClr val="0000FF"/>
                </a:solidFill>
              </a:rPr>
              <a:t>Для чего нужно закаливаться», « Смотри во все глаза»,» Сохрани своё здоровье сам», « Лечебные деревья»,» Наши умные помощники-органы чувств»,» Кожа, её строение и значение»,» Что и как человек ест»,»Изучаем свой организм».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79388" y="2344738"/>
            <a:ext cx="8856662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Беседы:</a:t>
            </a:r>
            <a:r>
              <a:rPr lang="ru-RU" altLang="ru-RU" sz="2000" b="1">
                <a:solidFill>
                  <a:srgbClr val="0000FF"/>
                </a:solidFill>
              </a:rPr>
              <a:t> </a:t>
            </a:r>
            <a:r>
              <a:rPr lang="ru-RU" altLang="ru-RU" sz="1800">
                <a:solidFill>
                  <a:srgbClr val="0000FF"/>
                </a:solidFill>
              </a:rPr>
              <a:t>«Зачем нужны витамины», «Чтобы зубы не болели», «Осанка человека, что это такое», «Что полезно и вредно для глаз», »Первая помощь при травмах».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0" y="2852738"/>
            <a:ext cx="8785225" cy="671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Сюжетно-ролевые игры</a:t>
            </a:r>
            <a:r>
              <a:rPr lang="ru-RU" altLang="ru-RU" sz="2000" b="1">
                <a:solidFill>
                  <a:srgbClr val="0000FF"/>
                </a:solidFill>
              </a:rPr>
              <a:t>:»</a:t>
            </a:r>
            <a:r>
              <a:rPr lang="ru-RU" altLang="ru-RU" sz="1800">
                <a:solidFill>
                  <a:srgbClr val="0000FF"/>
                </a:solidFill>
              </a:rPr>
              <a:t>Поликлиника»,»Детский сад», «Дорожное</a:t>
            </a:r>
            <a:r>
              <a:rPr lang="ru-RU" altLang="ru-RU" sz="2000">
                <a:solidFill>
                  <a:srgbClr val="0000FF"/>
                </a:solidFill>
              </a:rPr>
              <a:t> </a:t>
            </a:r>
            <a:r>
              <a:rPr lang="ru-RU" altLang="ru-RU" sz="1800">
                <a:solidFill>
                  <a:srgbClr val="0000FF"/>
                </a:solidFill>
              </a:rPr>
              <a:t>движение»,»Мы – пожарные».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0" y="3429000"/>
            <a:ext cx="8964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Развивающие игры</a:t>
            </a:r>
            <a:r>
              <a:rPr lang="ru-RU" altLang="ru-RU" sz="1800">
                <a:solidFill>
                  <a:srgbClr val="0000FF"/>
                </a:solidFill>
              </a:rPr>
              <a:t>:»Водитель и пассажир», «Полезные продукты», «Угадай настроение», «Дети и дорога», »Мы спортсмены», «Опасно-неопасно».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0" y="3933825"/>
            <a:ext cx="75215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Спортландия</a:t>
            </a:r>
            <a:r>
              <a:rPr lang="ru-RU" altLang="ru-RU" sz="1800">
                <a:solidFill>
                  <a:srgbClr val="0000FF"/>
                </a:solidFill>
              </a:rPr>
              <a:t>:»Весёлые старты», подвижные игры и развлечения.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0" y="4221163"/>
            <a:ext cx="3902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Продуктивная деятельность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0" y="4508500"/>
            <a:ext cx="45958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Чтение художественной литературы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0" y="4724400"/>
            <a:ext cx="39243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Родительское собрание по теме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0" y="5057775"/>
            <a:ext cx="4024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0000FF"/>
                </a:solidFill>
              </a:rPr>
              <a:t>Взаимодействие со специалистами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0" y="5465763"/>
            <a:ext cx="386238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1800" b="1">
                <a:solidFill>
                  <a:srgbClr val="0000FF"/>
                </a:solidFill>
              </a:rPr>
              <a:t>Консультации для родителей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957</Words>
  <Application>Microsoft Office PowerPoint</Application>
  <PresentationFormat>Экран (4:3)</PresentationFormat>
  <Paragraphs>115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</dc:creator>
  <cp:lastModifiedBy>Матвей</cp:lastModifiedBy>
  <cp:revision>36</cp:revision>
  <dcterms:created xsi:type="dcterms:W3CDTF">2017-03-12T14:01:30Z</dcterms:created>
  <dcterms:modified xsi:type="dcterms:W3CDTF">2020-01-09T15:43:13Z</dcterms:modified>
</cp:coreProperties>
</file>