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82" r:id="rId3"/>
    <p:sldId id="257" r:id="rId4"/>
    <p:sldId id="261" r:id="rId5"/>
    <p:sldId id="273" r:id="rId6"/>
    <p:sldId id="266" r:id="rId7"/>
    <p:sldId id="274" r:id="rId8"/>
    <p:sldId id="276" r:id="rId9"/>
    <p:sldId id="262" r:id="rId10"/>
    <p:sldId id="270" r:id="rId11"/>
    <p:sldId id="267" r:id="rId12"/>
    <p:sldId id="263" r:id="rId13"/>
    <p:sldId id="265" r:id="rId14"/>
    <p:sldId id="268" r:id="rId15"/>
    <p:sldId id="269" r:id="rId16"/>
    <p:sldId id="271" r:id="rId17"/>
    <p:sldId id="272" r:id="rId18"/>
    <p:sldId id="258" r:id="rId19"/>
    <p:sldId id="275" r:id="rId20"/>
    <p:sldId id="260" r:id="rId21"/>
    <p:sldId id="259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14AA22"/>
    <a:srgbClr val="FF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4" d="100"/>
          <a:sy n="84" d="100"/>
        </p:scale>
        <p:origin x="-147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0C62B6-82E2-4E81-87F5-B75290327FAE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5DEA39C-DA07-4F6A-875C-BD3F372F7C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48165EA-C9FF-412F-A583-25B9B0417C98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67AA8262-9B42-4368-8450-47D9A3706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DAB8F-DFFC-48A5-94E2-D1DDDECF0AF3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2A1F9D-D382-415E-B7A7-1D0997822B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9EDB7-0563-4B35-B192-DEE663E8A2B0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356C9-A1BB-4DCE-98EF-F7433029290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38AD0-F9F7-4F3B-BD98-3120A24AEDA3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A0FBE6-3DB6-4F73-8DE2-F00CCB7D3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E496C7D-D11E-4553-8C1C-C47C6BE14C3E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2C51D59-215F-475C-BAA6-8427914824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78289-E257-4DCB-B3F9-ADD37237BCB0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AC790-03FD-4CA1-868E-5FC6647005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8EC725-BA72-4DEA-81A2-5D3A5DEC6FC3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B48B99D-8570-4358-BE08-35297B5FF4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6250E-450D-4B71-B239-88B671FE2B86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030D0-BB63-4404-8D96-FFD3ACA030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B1967-61FF-48D7-A52A-54EFD9B1AAF9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760756-A8D4-422C-8F20-29A36248A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4090EA4-D48F-4FC3-BAE5-7FF5998A60A4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9CBEBCD-A90A-41B3-8ED5-DCA1A42606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A79665C-8A31-49A6-A125-135D29882FB1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4E14399E-5BBE-4BE3-8244-4D4A7E0FFF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042AC6F-82E4-40CA-BC1B-2AD933FD8A08}" type="datetimeFigureOut">
              <a:rPr lang="en-US"/>
              <a:pPr>
                <a:defRPr/>
              </a:pPr>
              <a:t>1/10/2020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28EABE3-D58E-4831-83D1-AC84A20729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6" r:id="rId2"/>
    <p:sldLayoutId id="2147483673" r:id="rId3"/>
    <p:sldLayoutId id="2147483667" r:id="rId4"/>
    <p:sldLayoutId id="2147483674" r:id="rId5"/>
    <p:sldLayoutId id="2147483668" r:id="rId6"/>
    <p:sldLayoutId id="2147483669" r:id="rId7"/>
    <p:sldLayoutId id="2147483675" r:id="rId8"/>
    <p:sldLayoutId id="2147483676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13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jpeg"/><Relationship Id="rId11" Type="http://schemas.openxmlformats.org/officeDocument/2006/relationships/image" Target="../media/image44.jpeg"/><Relationship Id="rId5" Type="http://schemas.openxmlformats.org/officeDocument/2006/relationships/image" Target="../media/image53.jpeg"/><Relationship Id="rId10" Type="http://schemas.openxmlformats.org/officeDocument/2006/relationships/image" Target="../media/image58.jpeg"/><Relationship Id="rId4" Type="http://schemas.openxmlformats.org/officeDocument/2006/relationships/image" Target="../media/image52.jpeg"/><Relationship Id="rId9" Type="http://schemas.openxmlformats.org/officeDocument/2006/relationships/image" Target="../media/image57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79.jpeg"/><Relationship Id="rId4" Type="http://schemas.openxmlformats.org/officeDocument/2006/relationships/image" Target="../media/image7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47800" y="381001"/>
            <a:ext cx="7467600" cy="1828799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800" dirty="0" smtClean="0">
                <a:solidFill>
                  <a:srgbClr val="14AA22"/>
                </a:solidFill>
              </a:rPr>
              <a:t>Презентация</a:t>
            </a:r>
            <a:br>
              <a:rPr lang="ru-RU" sz="2800" dirty="0" smtClean="0">
                <a:solidFill>
                  <a:srgbClr val="14AA22"/>
                </a:solidFill>
              </a:rPr>
            </a:br>
            <a:r>
              <a:rPr lang="ru-RU" sz="2800" dirty="0" smtClean="0">
                <a:solidFill>
                  <a:srgbClr val="14AA22"/>
                </a:solidFill>
              </a:rPr>
              <a:t> к уроку  по теме: </a:t>
            </a:r>
            <a:br>
              <a:rPr lang="ru-RU" sz="2800" dirty="0" smtClean="0">
                <a:solidFill>
                  <a:srgbClr val="14AA22"/>
                </a:solidFill>
              </a:rPr>
            </a:br>
            <a:r>
              <a:rPr lang="ru-RU" sz="2800" dirty="0" smtClean="0">
                <a:solidFill>
                  <a:srgbClr val="14AA22"/>
                </a:solidFill>
              </a:rPr>
              <a:t>«Твёрдые и мягкие согласные»</a:t>
            </a:r>
            <a:endParaRPr lang="ru-RU" sz="2800" dirty="0">
              <a:solidFill>
                <a:srgbClr val="14AA2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124200"/>
            <a:ext cx="8534400" cy="1200150"/>
          </a:xfrm>
        </p:spPr>
        <p:txBody>
          <a:bodyPr>
            <a:noAutofit/>
          </a:bodyPr>
          <a:lstStyle/>
          <a:p>
            <a:pPr marR="0" algn="l"/>
            <a:endParaRPr lang="ru-RU" sz="2000" dirty="0" smtClean="0">
              <a:solidFill>
                <a:srgbClr val="272E37"/>
              </a:solidFill>
              <a:latin typeface="Arial" charset="0"/>
            </a:endParaRPr>
          </a:p>
        </p:txBody>
      </p:sp>
      <p:pic>
        <p:nvPicPr>
          <p:cNvPr id="14339" name="Рисунок 3" descr="44.jpg"/>
          <p:cNvPicPr>
            <a:picLocks noChangeAspect="1"/>
          </p:cNvPicPr>
          <p:nvPr/>
        </p:nvPicPr>
        <p:blipFill>
          <a:blip r:embed="rId2" cstate="print"/>
          <a:srcRect b="7143"/>
          <a:stretch>
            <a:fillRect/>
          </a:stretch>
        </p:blipFill>
        <p:spPr bwMode="auto">
          <a:xfrm>
            <a:off x="0" y="609600"/>
            <a:ext cx="1828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1"/>
          <p:cNvSpPr>
            <a:spLocks noGrp="1"/>
          </p:cNvSpPr>
          <p:nvPr>
            <p:ph idx="1"/>
          </p:nvPr>
        </p:nvSpPr>
        <p:spPr>
          <a:xfrm>
            <a:off x="-304800" y="1752600"/>
            <a:ext cx="9448800" cy="51054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3200" b="1" i="1" smtClean="0">
                <a:solidFill>
                  <a:srgbClr val="002060"/>
                </a:solidFill>
                <a:latin typeface="Segoe Script" pitchFamily="34" charset="0"/>
              </a:rPr>
              <a:t>    Большой корабль сел на мел. В руке </a:t>
            </a:r>
          </a:p>
          <a:p>
            <a:pPr>
              <a:buFont typeface="Wingdings 3" pitchFamily="18" charset="2"/>
              <a:buNone/>
            </a:pPr>
            <a:r>
              <a:rPr lang="ru-RU" sz="3200" b="1" i="1" smtClean="0">
                <a:solidFill>
                  <a:srgbClr val="002060"/>
                </a:solidFill>
                <a:latin typeface="Segoe Script" pitchFamily="34" charset="0"/>
              </a:rPr>
              <a:t>  у ученика  мель.  Яша записался  в школьный  хорь.  В  клетке  играл  забавный  хор.  Коля  ель  пирожное. Большая  ел  росла  на  опушке  леса.</a:t>
            </a:r>
          </a:p>
          <a:p>
            <a:pPr>
              <a:buFont typeface="Wingdings 3" pitchFamily="18" charset="2"/>
              <a:buNone/>
            </a:pPr>
            <a:r>
              <a:rPr lang="ru-RU" sz="3200" b="1" i="1" smtClean="0">
                <a:solidFill>
                  <a:srgbClr val="002060"/>
                </a:solidFill>
                <a:latin typeface="Segoe Script" pitchFamily="34" charset="0"/>
              </a:rPr>
              <a:t>  Мой отец варит стал.  Щенок сталь большим  псом.  Жар  картошке  на  сковороде.  У больного  сильный  жарь.</a:t>
            </a:r>
          </a:p>
          <a:p>
            <a:pPr>
              <a:buFont typeface="Wingdings 3" pitchFamily="18" charset="2"/>
              <a:buNone/>
            </a:pPr>
            <a:endParaRPr lang="ru-RU" sz="3200" b="1" i="1" smtClean="0">
              <a:solidFill>
                <a:srgbClr val="002060"/>
              </a:solidFill>
              <a:latin typeface="Segoe Script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4AA22"/>
                </a:solidFill>
              </a:rPr>
              <a:t>Найдите</a:t>
            </a:r>
            <a:r>
              <a:rPr lang="ru-RU" dirty="0" smtClean="0">
                <a:solidFill>
                  <a:srgbClr val="14AA22"/>
                </a:solidFill>
              </a:rPr>
              <a:t> ошибки</a:t>
            </a:r>
            <a:endParaRPr lang="ru-RU" dirty="0">
              <a:solidFill>
                <a:srgbClr val="14AA22"/>
              </a:solidFill>
            </a:endParaRPr>
          </a:p>
        </p:txBody>
      </p:sp>
      <p:pic>
        <p:nvPicPr>
          <p:cNvPr id="23555" name="Рисунок 5" descr="44.jpg"/>
          <p:cNvPicPr>
            <a:picLocks noChangeAspect="1"/>
          </p:cNvPicPr>
          <p:nvPr/>
        </p:nvPicPr>
        <p:blipFill>
          <a:blip r:embed="rId2" cstate="print"/>
          <a:srcRect b="11111"/>
          <a:stretch>
            <a:fillRect/>
          </a:stretch>
        </p:blipFill>
        <p:spPr bwMode="auto">
          <a:xfrm>
            <a:off x="609600" y="0"/>
            <a:ext cx="1447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48000" y="609600"/>
            <a:ext cx="3581400" cy="433863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29200"/>
            <a:ext cx="8229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14AA22"/>
                </a:solidFill>
              </a:rPr>
              <a:t>в середине слова</a:t>
            </a:r>
            <a:endParaRPr lang="ru-RU" sz="6000" dirty="0">
              <a:solidFill>
                <a:srgbClr val="14AA2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Содержимое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1783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/>
              <a:t>ПЕНЬ –                                 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ДЕНЬ –                                 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УГОЛЬ –                               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ОГОНЬ –                              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ЗВЕРЬ –                                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ОКУНЬ –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ХОРЬ -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274638"/>
            <a:ext cx="77724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14AA22"/>
                </a:solidFill>
              </a:rPr>
              <a:t>Измените слово так, чтобы Ь знак оказался в середине слова</a:t>
            </a:r>
            <a:endParaRPr lang="ru-RU" sz="3600" dirty="0">
              <a:solidFill>
                <a:srgbClr val="14AA22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905000" y="18288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ПЕНЬКИ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05000" y="2286000"/>
            <a:ext cx="1828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ДЕНЬКИ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133600" y="2743200"/>
            <a:ext cx="190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УГОЛЬКИ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33600" y="32004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ОГОНЬКИ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981200" y="3657600"/>
            <a:ext cx="2057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ЗВЕРЬКИ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133600" y="4114800"/>
            <a:ext cx="1905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ОКУНЬКИ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981200" y="4648200"/>
            <a:ext cx="18764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ХОРЬКИ</a:t>
            </a:r>
          </a:p>
        </p:txBody>
      </p:sp>
      <p:pic>
        <p:nvPicPr>
          <p:cNvPr id="17" name="Рисунок 16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4648200"/>
            <a:ext cx="2095500" cy="1589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25611" name="Рисунок 17" descr="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05000"/>
            <a:ext cx="2133600" cy="181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5.jpg"/>
          <p:cNvPicPr>
            <a:picLocks noChangeAspect="1"/>
          </p:cNvPicPr>
          <p:nvPr/>
        </p:nvPicPr>
        <p:blipFill>
          <a:blip r:embed="rId4" cstate="print"/>
          <a:srcRect l="14545"/>
          <a:stretch>
            <a:fillRect/>
          </a:stretch>
        </p:blipFill>
        <p:spPr>
          <a:xfrm>
            <a:off x="6324600" y="4191000"/>
            <a:ext cx="2238375" cy="20923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20" name="Рисунок 19" descr="index.jpg"/>
          <p:cNvPicPr>
            <a:picLocks noChangeAspect="1"/>
          </p:cNvPicPr>
          <p:nvPr/>
        </p:nvPicPr>
        <p:blipFill>
          <a:blip r:embed="rId5" cstate="print"/>
          <a:srcRect b="16667"/>
          <a:stretch>
            <a:fillRect/>
          </a:stretch>
        </p:blipFill>
        <p:spPr>
          <a:xfrm>
            <a:off x="6400800" y="2057400"/>
            <a:ext cx="2057400" cy="16002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25614" name="Рисунок 21" descr="988.jpg"/>
          <p:cNvPicPr>
            <a:picLocks noChangeAspect="1"/>
          </p:cNvPicPr>
          <p:nvPr/>
        </p:nvPicPr>
        <p:blipFill>
          <a:blip r:embed="rId6" cstate="print"/>
          <a:srcRect b="5263"/>
          <a:stretch>
            <a:fillRect/>
          </a:stretch>
        </p:blipFill>
        <p:spPr bwMode="auto">
          <a:xfrm>
            <a:off x="0" y="0"/>
            <a:ext cx="15954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1"/>
          <p:cNvSpPr>
            <a:spLocks noGrp="1"/>
          </p:cNvSpPr>
          <p:nvPr>
            <p:ph idx="1"/>
          </p:nvPr>
        </p:nvSpPr>
        <p:spPr>
          <a:xfrm>
            <a:off x="457200" y="1447800"/>
            <a:ext cx="2057400" cy="45593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/>
              <a:t>ПОЛКА –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ГАЛКА –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БАНКА –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УГОЛКИ -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274638"/>
            <a:ext cx="7162800" cy="1143000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4AA22"/>
                </a:solidFill>
              </a:rPr>
              <a:t>Вставьте в середину слова Ь</a:t>
            </a:r>
            <a:endParaRPr lang="ru-RU" sz="4000" dirty="0">
              <a:solidFill>
                <a:srgbClr val="14AA22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209800" y="1447800"/>
            <a:ext cx="220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Lucida Sans Unicode" pitchFamily="34" charset="0"/>
              </a:rPr>
              <a:t>ПОЛЬКА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9800" y="2362200"/>
            <a:ext cx="2144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Lucida Sans Unicode" pitchFamily="34" charset="0"/>
              </a:rPr>
              <a:t>ГАЛЬКА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209800" y="3276600"/>
            <a:ext cx="2106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Lucida Sans Unicode" pitchFamily="34" charset="0"/>
              </a:rPr>
              <a:t>БАНЬКА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438400" y="4267200"/>
            <a:ext cx="2041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Lucida Sans Unicode" pitchFamily="34" charset="0"/>
              </a:rPr>
              <a:t>УГОЛЬКИ</a:t>
            </a:r>
          </a:p>
        </p:txBody>
      </p:sp>
      <p:pic>
        <p:nvPicPr>
          <p:cNvPr id="26631" name="Рисунок 8" descr="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1066800"/>
            <a:ext cx="1752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2" name="Рисунок 9" descr="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4343400"/>
            <a:ext cx="21336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3" name="Рисунок 10" descr="4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2971800"/>
            <a:ext cx="18288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Рисунок 11" descr="3.jpg"/>
          <p:cNvPicPr>
            <a:picLocks noChangeAspect="1"/>
          </p:cNvPicPr>
          <p:nvPr/>
        </p:nvPicPr>
        <p:blipFill>
          <a:blip r:embed="rId5" cstate="print"/>
          <a:srcRect b="5418"/>
          <a:stretch>
            <a:fillRect/>
          </a:stretch>
        </p:blipFill>
        <p:spPr bwMode="auto">
          <a:xfrm>
            <a:off x="4953000" y="12954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5" name="Рисунок 12" descr="7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4724400"/>
            <a:ext cx="22860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Рисунок 14" descr="11.jpg"/>
          <p:cNvPicPr>
            <a:picLocks noChangeAspect="1"/>
          </p:cNvPicPr>
          <p:nvPr/>
        </p:nvPicPr>
        <p:blipFill>
          <a:blip r:embed="rId7" cstate="print"/>
          <a:srcRect t="10667" r="14667" b="18222"/>
          <a:stretch>
            <a:fillRect/>
          </a:stretch>
        </p:blipFill>
        <p:spPr bwMode="auto">
          <a:xfrm rot="19981330" flipH="1">
            <a:off x="-117475" y="-41275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1"/>
          <p:cNvSpPr>
            <a:spLocks noGrp="1"/>
          </p:cNvSpPr>
          <p:nvPr>
            <p:ph idx="1"/>
          </p:nvPr>
        </p:nvSpPr>
        <p:spPr>
          <a:xfrm>
            <a:off x="0" y="1481138"/>
            <a:ext cx="9144000" cy="53768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/>
              <a:t>ДЕРЕВЯННАЯ                                    НАВЕСНАЯ                        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ТАНЦЕВАТЬ                                      ЗАВОДНАЯ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 ОБУВНАЯ                                         СДЕЛАТЬ                                      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КНИЖНАЯ                                         НАРОДНАЯ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ВЕСЁЛАЯ                                           БЫСТРАЯ     </a:t>
            </a:r>
            <a:r>
              <a:rPr lang="ru-RU" smtClean="0"/>
              <a:t>                                                        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Составьте словосочетания</a:t>
            </a:r>
            <a:endParaRPr lang="ru-RU" dirty="0">
              <a:solidFill>
                <a:srgbClr val="14AA22"/>
              </a:solidFill>
            </a:endParaRPr>
          </a:p>
        </p:txBody>
      </p:sp>
      <p:pic>
        <p:nvPicPr>
          <p:cNvPr id="27651" name="Рисунок 3" descr="55.jpg"/>
          <p:cNvPicPr>
            <a:picLocks noChangeAspect="1"/>
          </p:cNvPicPr>
          <p:nvPr/>
        </p:nvPicPr>
        <p:blipFill>
          <a:blip r:embed="rId2" cstate="print"/>
          <a:srcRect l="28667" t="21558" r="28667" b="17999"/>
          <a:stretch>
            <a:fillRect/>
          </a:stretch>
        </p:blipFill>
        <p:spPr bwMode="auto">
          <a:xfrm>
            <a:off x="152400" y="0"/>
            <a:ext cx="1219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4" descr="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3886200"/>
            <a:ext cx="2286000" cy="183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7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9000" y="1219200"/>
            <a:ext cx="1933575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/>
              <a:t>СТЕКЛЯНАЯ                               ТЁПЛАЯ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РУССКАЯ                                   ПРОЗРАЧНАЯ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ДЕРЕВЯННАЯ                             РАЗБИТЬ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НАПОЛНИТЬ                             ТОПИТЬ</a:t>
            </a:r>
          </a:p>
          <a:p>
            <a:pPr>
              <a:buFont typeface="Wingdings 3" pitchFamily="18" charset="2"/>
              <a:buNone/>
            </a:pPr>
            <a:endParaRPr lang="ru-RU" b="1" smtClean="0"/>
          </a:p>
          <a:p>
            <a:pPr>
              <a:buFont typeface="Wingdings 3" pitchFamily="18" charset="2"/>
              <a:buNone/>
            </a:pPr>
            <a:r>
              <a:rPr lang="ru-RU" b="1" smtClean="0"/>
              <a:t>ЧИСТАЯ                                     ЖАРКАЯ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9200" y="274638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Составьте словосочетания</a:t>
            </a:r>
            <a:endParaRPr lang="ru-RU" dirty="0">
              <a:solidFill>
                <a:srgbClr val="14AA22"/>
              </a:solidFill>
            </a:endParaRPr>
          </a:p>
        </p:txBody>
      </p:sp>
      <p:pic>
        <p:nvPicPr>
          <p:cNvPr id="28675" name="Рисунок 3" descr="8.jpg"/>
          <p:cNvPicPr>
            <a:picLocks noChangeAspect="1"/>
          </p:cNvPicPr>
          <p:nvPr/>
        </p:nvPicPr>
        <p:blipFill>
          <a:blip r:embed="rId2" cstate="print"/>
          <a:srcRect r="40164"/>
          <a:stretch>
            <a:fillRect/>
          </a:stretch>
        </p:blipFill>
        <p:spPr bwMode="auto">
          <a:xfrm>
            <a:off x="0" y="0"/>
            <a:ext cx="1371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4" descr="3.jpg"/>
          <p:cNvPicPr>
            <a:picLocks noChangeAspect="1"/>
          </p:cNvPicPr>
          <p:nvPr/>
        </p:nvPicPr>
        <p:blipFill>
          <a:blip r:embed="rId3" cstate="print"/>
          <a:srcRect b="5418"/>
          <a:stretch>
            <a:fillRect/>
          </a:stretch>
        </p:blipFill>
        <p:spPr bwMode="auto">
          <a:xfrm>
            <a:off x="3429000" y="1295400"/>
            <a:ext cx="1828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5" descr="6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81400" y="3124200"/>
            <a:ext cx="17526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1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7912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3200" b="1" smtClean="0">
                <a:latin typeface="Segoe Script" pitchFamily="34" charset="0"/>
              </a:rPr>
              <a:t>                    </a:t>
            </a:r>
            <a:r>
              <a:rPr lang="ru-RU" sz="3200" b="1" smtClean="0">
                <a:solidFill>
                  <a:srgbClr val="002060"/>
                </a:solidFill>
                <a:latin typeface="Segoe Script" pitchFamily="34" charset="0"/>
              </a:rPr>
              <a:t>Галка</a:t>
            </a:r>
          </a:p>
          <a:p>
            <a:pPr>
              <a:buFont typeface="Wingdings 3" pitchFamily="18" charset="2"/>
              <a:buNone/>
            </a:pPr>
            <a:r>
              <a:rPr lang="ru-RU" sz="3200" b="1" smtClean="0">
                <a:solidFill>
                  <a:srgbClr val="002060"/>
                </a:solidFill>
                <a:latin typeface="Segoe Script" pitchFamily="34" charset="0"/>
              </a:rPr>
              <a:t>     Весёлая галька уселась на крыше банки. Крылья у галки чёрные как уголки. Сама серая словно морская галька. Вдруг она увидела баньку с водой. Воды было мало. Галка очень хотела пить. Она стала бросать в баньку галку. Вода стала быстро подниматься. Умная галька напилась и улетела.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0600" y="274638"/>
            <a:ext cx="7696200" cy="9445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4AA22"/>
                </a:solidFill>
                <a:effectLst/>
              </a:rPr>
              <a:t>Найдите ошибки в рассказе</a:t>
            </a:r>
            <a:endParaRPr lang="ru-RU" sz="4000" dirty="0">
              <a:solidFill>
                <a:srgbClr val="14AA22"/>
              </a:solidFill>
              <a:effectLst/>
            </a:endParaRPr>
          </a:p>
        </p:txBody>
      </p:sp>
      <p:pic>
        <p:nvPicPr>
          <p:cNvPr id="29699" name="Рисунок 4" descr="12 (2).jpg"/>
          <p:cNvPicPr>
            <a:picLocks noChangeAspect="1"/>
          </p:cNvPicPr>
          <p:nvPr/>
        </p:nvPicPr>
        <p:blipFill>
          <a:blip r:embed="rId2" cstate="print"/>
          <a:srcRect t="56000"/>
          <a:stretch>
            <a:fillRect/>
          </a:stretch>
        </p:blipFill>
        <p:spPr bwMode="auto">
          <a:xfrm>
            <a:off x="6248400" y="5486400"/>
            <a:ext cx="274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5" descr="12 (2).jpg"/>
          <p:cNvPicPr>
            <a:picLocks noChangeAspect="1"/>
          </p:cNvPicPr>
          <p:nvPr/>
        </p:nvPicPr>
        <p:blipFill>
          <a:blip r:embed="rId2" cstate="print"/>
          <a:srcRect l="51515" t="53555"/>
          <a:stretch>
            <a:fillRect/>
          </a:stretch>
        </p:blipFill>
        <p:spPr bwMode="auto">
          <a:xfrm>
            <a:off x="5181600" y="5562600"/>
            <a:ext cx="1219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1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30353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Гласные второго ряда </a:t>
            </a:r>
          </a:p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Знаку мягкому не рады!</a:t>
            </a:r>
          </a:p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Без него нам помогают,</a:t>
            </a:r>
          </a:p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Звуки твёрдые смягчают!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5" name="Рисунок 4" descr="0.png"/>
          <p:cNvPicPr>
            <a:picLocks noChangeAspect="1"/>
          </p:cNvPicPr>
          <p:nvPr/>
        </p:nvPicPr>
        <p:blipFill>
          <a:blip r:embed="rId2" cstate="print"/>
          <a:srcRect l="7407" r="7407" b="9634"/>
          <a:stretch>
            <a:fillRect/>
          </a:stretch>
        </p:blipFill>
        <p:spPr bwMode="auto">
          <a:xfrm>
            <a:off x="2895600" y="304800"/>
            <a:ext cx="1752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miny-russkiy-alfavit-v-kartinkah-bukva-I.png"/>
          <p:cNvPicPr>
            <a:picLocks noChangeAspect="1"/>
          </p:cNvPicPr>
          <p:nvPr/>
        </p:nvPicPr>
        <p:blipFill>
          <a:blip r:embed="rId3" cstate="print"/>
          <a:srcRect l="3999" t="3030" r="5333" b="9091"/>
          <a:stretch>
            <a:fillRect/>
          </a:stretch>
        </p:blipFill>
        <p:spPr bwMode="auto">
          <a:xfrm rot="385862">
            <a:off x="6477000" y="381000"/>
            <a:ext cx="20574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mini-russkiy-alfavit-v-kartinkah-bukva-ui.png"/>
          <p:cNvPicPr>
            <a:picLocks noChangeAspect="1"/>
          </p:cNvPicPr>
          <p:nvPr/>
        </p:nvPicPr>
        <p:blipFill>
          <a:blip r:embed="rId4" cstate="print"/>
          <a:srcRect b="14667"/>
          <a:stretch>
            <a:fillRect/>
          </a:stretch>
        </p:blipFill>
        <p:spPr bwMode="auto">
          <a:xfrm rot="-392432">
            <a:off x="152400" y="304800"/>
            <a:ext cx="28575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mini-russkiy-alfavit-v-kartinkah-bukva-Ia.png"/>
          <p:cNvPicPr>
            <a:picLocks noChangeAspect="1"/>
          </p:cNvPicPr>
          <p:nvPr/>
        </p:nvPicPr>
        <p:blipFill>
          <a:blip r:embed="rId5" cstate="print"/>
          <a:srcRect b="7285"/>
          <a:stretch>
            <a:fillRect/>
          </a:stretch>
        </p:blipFill>
        <p:spPr bwMode="auto">
          <a:xfrm rot="363351">
            <a:off x="6858000" y="2667000"/>
            <a:ext cx="22860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999.jpg"/>
          <p:cNvPicPr>
            <a:picLocks noChangeAspect="1"/>
          </p:cNvPicPr>
          <p:nvPr/>
        </p:nvPicPr>
        <p:blipFill>
          <a:blip r:embed="rId6" cstate="print"/>
          <a:srcRect l="7333" r="17999"/>
          <a:stretch>
            <a:fillRect/>
          </a:stretch>
        </p:blipFill>
        <p:spPr bwMode="auto">
          <a:xfrm>
            <a:off x="4724400" y="304800"/>
            <a:ext cx="16002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олилиния 26"/>
          <p:cNvSpPr/>
          <p:nvPr/>
        </p:nvSpPr>
        <p:spPr>
          <a:xfrm>
            <a:off x="120650" y="1933575"/>
            <a:ext cx="8791575" cy="736600"/>
          </a:xfrm>
          <a:custGeom>
            <a:avLst/>
            <a:gdLst>
              <a:gd name="connsiteX0" fmla="*/ 38950 w 8791064"/>
              <a:gd name="connsiteY0" fmla="*/ 577473 h 736034"/>
              <a:gd name="connsiteX1" fmla="*/ 126036 w 8791064"/>
              <a:gd name="connsiteY1" fmla="*/ 519416 h 736034"/>
              <a:gd name="connsiteX2" fmla="*/ 169579 w 8791064"/>
              <a:gd name="connsiteY2" fmla="*/ 475873 h 736034"/>
              <a:gd name="connsiteX3" fmla="*/ 256664 w 8791064"/>
              <a:gd name="connsiteY3" fmla="*/ 446845 h 736034"/>
              <a:gd name="connsiteX4" fmla="*/ 300207 w 8791064"/>
              <a:gd name="connsiteY4" fmla="*/ 417816 h 736034"/>
              <a:gd name="connsiteX5" fmla="*/ 517922 w 8791064"/>
              <a:gd name="connsiteY5" fmla="*/ 388788 h 736034"/>
              <a:gd name="connsiteX6" fmla="*/ 634036 w 8791064"/>
              <a:gd name="connsiteY6" fmla="*/ 345245 h 736034"/>
              <a:gd name="connsiteX7" fmla="*/ 692093 w 8791064"/>
              <a:gd name="connsiteY7" fmla="*/ 330731 h 736034"/>
              <a:gd name="connsiteX8" fmla="*/ 764664 w 8791064"/>
              <a:gd name="connsiteY8" fmla="*/ 316216 h 736034"/>
              <a:gd name="connsiteX9" fmla="*/ 851750 w 8791064"/>
              <a:gd name="connsiteY9" fmla="*/ 287188 h 736034"/>
              <a:gd name="connsiteX10" fmla="*/ 1127522 w 8791064"/>
              <a:gd name="connsiteY10" fmla="*/ 272673 h 736034"/>
              <a:gd name="connsiteX11" fmla="*/ 1200093 w 8791064"/>
              <a:gd name="connsiteY11" fmla="*/ 258159 h 736034"/>
              <a:gd name="connsiteX12" fmla="*/ 1243636 w 8791064"/>
              <a:gd name="connsiteY12" fmla="*/ 243645 h 736034"/>
              <a:gd name="connsiteX13" fmla="*/ 1679064 w 8791064"/>
              <a:gd name="connsiteY13" fmla="*/ 214616 h 736034"/>
              <a:gd name="connsiteX14" fmla="*/ 1722607 w 8791064"/>
              <a:gd name="connsiteY14" fmla="*/ 200102 h 736034"/>
              <a:gd name="connsiteX15" fmla="*/ 1766150 w 8791064"/>
              <a:gd name="connsiteY15" fmla="*/ 156559 h 736034"/>
              <a:gd name="connsiteX16" fmla="*/ 1809693 w 8791064"/>
              <a:gd name="connsiteY16" fmla="*/ 127531 h 736034"/>
              <a:gd name="connsiteX17" fmla="*/ 1838722 w 8791064"/>
              <a:gd name="connsiteY17" fmla="*/ 83988 h 736034"/>
              <a:gd name="connsiteX18" fmla="*/ 1882264 w 8791064"/>
              <a:gd name="connsiteY18" fmla="*/ 69473 h 736034"/>
              <a:gd name="connsiteX19" fmla="*/ 2129007 w 8791064"/>
              <a:gd name="connsiteY19" fmla="*/ 25931 h 736034"/>
              <a:gd name="connsiteX20" fmla="*/ 2187064 w 8791064"/>
              <a:gd name="connsiteY20" fmla="*/ 40445 h 736034"/>
              <a:gd name="connsiteX21" fmla="*/ 2361236 w 8791064"/>
              <a:gd name="connsiteY21" fmla="*/ 113016 h 736034"/>
              <a:gd name="connsiteX22" fmla="*/ 2448322 w 8791064"/>
              <a:gd name="connsiteY22" fmla="*/ 127531 h 736034"/>
              <a:gd name="connsiteX23" fmla="*/ 2578950 w 8791064"/>
              <a:gd name="connsiteY23" fmla="*/ 171073 h 736034"/>
              <a:gd name="connsiteX24" fmla="*/ 2680550 w 8791064"/>
              <a:gd name="connsiteY24" fmla="*/ 301702 h 736034"/>
              <a:gd name="connsiteX25" fmla="*/ 2724093 w 8791064"/>
              <a:gd name="connsiteY25" fmla="*/ 330731 h 736034"/>
              <a:gd name="connsiteX26" fmla="*/ 2811179 w 8791064"/>
              <a:gd name="connsiteY26" fmla="*/ 374273 h 736034"/>
              <a:gd name="connsiteX27" fmla="*/ 2854722 w 8791064"/>
              <a:gd name="connsiteY27" fmla="*/ 417816 h 736034"/>
              <a:gd name="connsiteX28" fmla="*/ 3130493 w 8791064"/>
              <a:gd name="connsiteY28" fmla="*/ 461359 h 736034"/>
              <a:gd name="connsiteX29" fmla="*/ 3986836 w 8791064"/>
              <a:gd name="connsiteY29" fmla="*/ 461359 h 736034"/>
              <a:gd name="connsiteX30" fmla="*/ 4204550 w 8791064"/>
              <a:gd name="connsiteY30" fmla="*/ 446845 h 736034"/>
              <a:gd name="connsiteX31" fmla="*/ 4306150 w 8791064"/>
              <a:gd name="connsiteY31" fmla="*/ 432331 h 736034"/>
              <a:gd name="connsiteX32" fmla="*/ 4494836 w 8791064"/>
              <a:gd name="connsiteY32" fmla="*/ 403302 h 736034"/>
              <a:gd name="connsiteX33" fmla="*/ 4639979 w 8791064"/>
              <a:gd name="connsiteY33" fmla="*/ 417816 h 736034"/>
              <a:gd name="connsiteX34" fmla="*/ 4915750 w 8791064"/>
              <a:gd name="connsiteY34" fmla="*/ 461359 h 736034"/>
              <a:gd name="connsiteX35" fmla="*/ 5031864 w 8791064"/>
              <a:gd name="connsiteY35" fmla="*/ 475873 h 736034"/>
              <a:gd name="connsiteX36" fmla="*/ 5104436 w 8791064"/>
              <a:gd name="connsiteY36" fmla="*/ 490388 h 736034"/>
              <a:gd name="connsiteX37" fmla="*/ 5235064 w 8791064"/>
              <a:gd name="connsiteY37" fmla="*/ 504902 h 736034"/>
              <a:gd name="connsiteX38" fmla="*/ 5438264 w 8791064"/>
              <a:gd name="connsiteY38" fmla="*/ 533931 h 736034"/>
              <a:gd name="connsiteX39" fmla="*/ 5743064 w 8791064"/>
              <a:gd name="connsiteY39" fmla="*/ 548445 h 736034"/>
              <a:gd name="connsiteX40" fmla="*/ 5801122 w 8791064"/>
              <a:gd name="connsiteY40" fmla="*/ 533931 h 736034"/>
              <a:gd name="connsiteX41" fmla="*/ 5888207 w 8791064"/>
              <a:gd name="connsiteY41" fmla="*/ 504902 h 736034"/>
              <a:gd name="connsiteX42" fmla="*/ 5989807 w 8791064"/>
              <a:gd name="connsiteY42" fmla="*/ 490388 h 736034"/>
              <a:gd name="connsiteX43" fmla="*/ 6091407 w 8791064"/>
              <a:gd name="connsiteY43" fmla="*/ 461359 h 736034"/>
              <a:gd name="connsiteX44" fmla="*/ 6236550 w 8791064"/>
              <a:gd name="connsiteY44" fmla="*/ 432331 h 736034"/>
              <a:gd name="connsiteX45" fmla="*/ 6280093 w 8791064"/>
              <a:gd name="connsiteY45" fmla="*/ 403302 h 736034"/>
              <a:gd name="connsiteX46" fmla="*/ 6352664 w 8791064"/>
              <a:gd name="connsiteY46" fmla="*/ 388788 h 736034"/>
              <a:gd name="connsiteX47" fmla="*/ 6396207 w 8791064"/>
              <a:gd name="connsiteY47" fmla="*/ 374273 h 736034"/>
              <a:gd name="connsiteX48" fmla="*/ 6773579 w 8791064"/>
              <a:gd name="connsiteY48" fmla="*/ 388788 h 736034"/>
              <a:gd name="connsiteX49" fmla="*/ 6817122 w 8791064"/>
              <a:gd name="connsiteY49" fmla="*/ 417816 h 736034"/>
              <a:gd name="connsiteX50" fmla="*/ 6904207 w 8791064"/>
              <a:gd name="connsiteY50" fmla="*/ 432331 h 736034"/>
              <a:gd name="connsiteX51" fmla="*/ 7049350 w 8791064"/>
              <a:gd name="connsiteY51" fmla="*/ 475873 h 736034"/>
              <a:gd name="connsiteX52" fmla="*/ 7731522 w 8791064"/>
              <a:gd name="connsiteY52" fmla="*/ 490388 h 736034"/>
              <a:gd name="connsiteX53" fmla="*/ 7789579 w 8791064"/>
              <a:gd name="connsiteY53" fmla="*/ 504902 h 736034"/>
              <a:gd name="connsiteX54" fmla="*/ 7833122 w 8791064"/>
              <a:gd name="connsiteY54" fmla="*/ 519416 h 736034"/>
              <a:gd name="connsiteX55" fmla="*/ 7934722 w 8791064"/>
              <a:gd name="connsiteY55" fmla="*/ 533931 h 736034"/>
              <a:gd name="connsiteX56" fmla="*/ 8079864 w 8791064"/>
              <a:gd name="connsiteY56" fmla="*/ 562959 h 736034"/>
              <a:gd name="connsiteX57" fmla="*/ 8123407 w 8791064"/>
              <a:gd name="connsiteY57" fmla="*/ 591988 h 736034"/>
              <a:gd name="connsiteX58" fmla="*/ 8210493 w 8791064"/>
              <a:gd name="connsiteY58" fmla="*/ 621016 h 736034"/>
              <a:gd name="connsiteX59" fmla="*/ 8254036 w 8791064"/>
              <a:gd name="connsiteY59" fmla="*/ 650045 h 736034"/>
              <a:gd name="connsiteX60" fmla="*/ 8674950 w 8791064"/>
              <a:gd name="connsiteY60" fmla="*/ 693588 h 736034"/>
              <a:gd name="connsiteX61" fmla="*/ 8791064 w 8791064"/>
              <a:gd name="connsiteY61" fmla="*/ 722616 h 736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</a:cxnLst>
            <a:rect l="l" t="t" r="r" b="b"/>
            <a:pathLst>
              <a:path w="8791064" h="736034">
                <a:moveTo>
                  <a:pt x="38950" y="577473"/>
                </a:moveTo>
                <a:cubicBezTo>
                  <a:pt x="177860" y="438566"/>
                  <a:pt x="0" y="603441"/>
                  <a:pt x="126036" y="519416"/>
                </a:cubicBezTo>
                <a:cubicBezTo>
                  <a:pt x="143115" y="508030"/>
                  <a:pt x="151636" y="485841"/>
                  <a:pt x="169579" y="475873"/>
                </a:cubicBezTo>
                <a:cubicBezTo>
                  <a:pt x="196327" y="461013"/>
                  <a:pt x="256664" y="446845"/>
                  <a:pt x="256664" y="446845"/>
                </a:cubicBezTo>
                <a:cubicBezTo>
                  <a:pt x="271178" y="437169"/>
                  <a:pt x="284173" y="424688"/>
                  <a:pt x="300207" y="417816"/>
                </a:cubicBezTo>
                <a:cubicBezTo>
                  <a:pt x="351986" y="395625"/>
                  <a:pt x="494101" y="390954"/>
                  <a:pt x="517922" y="388788"/>
                </a:cubicBezTo>
                <a:cubicBezTo>
                  <a:pt x="556272" y="373448"/>
                  <a:pt x="594213" y="356623"/>
                  <a:pt x="634036" y="345245"/>
                </a:cubicBezTo>
                <a:cubicBezTo>
                  <a:pt x="653216" y="339765"/>
                  <a:pt x="672620" y="335058"/>
                  <a:pt x="692093" y="330731"/>
                </a:cubicBezTo>
                <a:cubicBezTo>
                  <a:pt x="716175" y="325379"/>
                  <a:pt x="740864" y="322707"/>
                  <a:pt x="764664" y="316216"/>
                </a:cubicBezTo>
                <a:cubicBezTo>
                  <a:pt x="794185" y="308165"/>
                  <a:pt x="821193" y="288796"/>
                  <a:pt x="851750" y="287188"/>
                </a:cubicBezTo>
                <a:lnTo>
                  <a:pt x="1127522" y="272673"/>
                </a:lnTo>
                <a:cubicBezTo>
                  <a:pt x="1151712" y="267835"/>
                  <a:pt x="1176160" y="264142"/>
                  <a:pt x="1200093" y="258159"/>
                </a:cubicBezTo>
                <a:cubicBezTo>
                  <a:pt x="1214936" y="254448"/>
                  <a:pt x="1228583" y="246382"/>
                  <a:pt x="1243636" y="243645"/>
                </a:cubicBezTo>
                <a:cubicBezTo>
                  <a:pt x="1373040" y="220117"/>
                  <a:pt x="1573278" y="219425"/>
                  <a:pt x="1679064" y="214616"/>
                </a:cubicBezTo>
                <a:cubicBezTo>
                  <a:pt x="1693578" y="209778"/>
                  <a:pt x="1709877" y="208589"/>
                  <a:pt x="1722607" y="200102"/>
                </a:cubicBezTo>
                <a:cubicBezTo>
                  <a:pt x="1739686" y="188716"/>
                  <a:pt x="1750381" y="169700"/>
                  <a:pt x="1766150" y="156559"/>
                </a:cubicBezTo>
                <a:cubicBezTo>
                  <a:pt x="1779551" y="145392"/>
                  <a:pt x="1795179" y="137207"/>
                  <a:pt x="1809693" y="127531"/>
                </a:cubicBezTo>
                <a:cubicBezTo>
                  <a:pt x="1819369" y="113017"/>
                  <a:pt x="1825101" y="94885"/>
                  <a:pt x="1838722" y="83988"/>
                </a:cubicBezTo>
                <a:cubicBezTo>
                  <a:pt x="1850669" y="74431"/>
                  <a:pt x="1868580" y="76315"/>
                  <a:pt x="1882264" y="69473"/>
                </a:cubicBezTo>
                <a:cubicBezTo>
                  <a:pt x="2021209" y="0"/>
                  <a:pt x="1756975" y="52504"/>
                  <a:pt x="2129007" y="25931"/>
                </a:cubicBezTo>
                <a:cubicBezTo>
                  <a:pt x="2148359" y="30769"/>
                  <a:pt x="2168386" y="33441"/>
                  <a:pt x="2187064" y="40445"/>
                </a:cubicBezTo>
                <a:cubicBezTo>
                  <a:pt x="2245955" y="62529"/>
                  <a:pt x="2299196" y="102676"/>
                  <a:pt x="2361236" y="113016"/>
                </a:cubicBezTo>
                <a:lnTo>
                  <a:pt x="2448322" y="127531"/>
                </a:lnTo>
                <a:cubicBezTo>
                  <a:pt x="2593622" y="224398"/>
                  <a:pt x="2344293" y="66782"/>
                  <a:pt x="2578950" y="171073"/>
                </a:cubicBezTo>
                <a:cubicBezTo>
                  <a:pt x="2629844" y="193692"/>
                  <a:pt x="2640543" y="275030"/>
                  <a:pt x="2680550" y="301702"/>
                </a:cubicBezTo>
                <a:cubicBezTo>
                  <a:pt x="2695064" y="311378"/>
                  <a:pt x="2708491" y="322930"/>
                  <a:pt x="2724093" y="330731"/>
                </a:cubicBezTo>
                <a:cubicBezTo>
                  <a:pt x="2789554" y="363461"/>
                  <a:pt x="2748785" y="322278"/>
                  <a:pt x="2811179" y="374273"/>
                </a:cubicBezTo>
                <a:cubicBezTo>
                  <a:pt x="2826948" y="387414"/>
                  <a:pt x="2835249" y="411325"/>
                  <a:pt x="2854722" y="417816"/>
                </a:cubicBezTo>
                <a:cubicBezTo>
                  <a:pt x="2880717" y="426481"/>
                  <a:pt x="3076366" y="453627"/>
                  <a:pt x="3130493" y="461359"/>
                </a:cubicBezTo>
                <a:cubicBezTo>
                  <a:pt x="3429774" y="561117"/>
                  <a:pt x="3182361" y="484020"/>
                  <a:pt x="3986836" y="461359"/>
                </a:cubicBezTo>
                <a:cubicBezTo>
                  <a:pt x="4059540" y="459311"/>
                  <a:pt x="4131979" y="451683"/>
                  <a:pt x="4204550" y="446845"/>
                </a:cubicBezTo>
                <a:cubicBezTo>
                  <a:pt x="4238417" y="442007"/>
                  <a:pt x="4272174" y="436328"/>
                  <a:pt x="4306150" y="432331"/>
                </a:cubicBezTo>
                <a:cubicBezTo>
                  <a:pt x="4479636" y="411921"/>
                  <a:pt x="4401038" y="434567"/>
                  <a:pt x="4494836" y="403302"/>
                </a:cubicBezTo>
                <a:cubicBezTo>
                  <a:pt x="4543217" y="408140"/>
                  <a:pt x="4591813" y="411172"/>
                  <a:pt x="4639979" y="417816"/>
                </a:cubicBezTo>
                <a:cubicBezTo>
                  <a:pt x="4732169" y="430532"/>
                  <a:pt x="4823406" y="449816"/>
                  <a:pt x="4915750" y="461359"/>
                </a:cubicBezTo>
                <a:cubicBezTo>
                  <a:pt x="4954455" y="466197"/>
                  <a:pt x="4993312" y="469942"/>
                  <a:pt x="5031864" y="475873"/>
                </a:cubicBezTo>
                <a:cubicBezTo>
                  <a:pt x="5056247" y="479624"/>
                  <a:pt x="5080014" y="486899"/>
                  <a:pt x="5104436" y="490388"/>
                </a:cubicBezTo>
                <a:cubicBezTo>
                  <a:pt x="5147806" y="496584"/>
                  <a:pt x="5191638" y="499112"/>
                  <a:pt x="5235064" y="504902"/>
                </a:cubicBezTo>
                <a:cubicBezTo>
                  <a:pt x="5330191" y="517585"/>
                  <a:pt x="5333286" y="526691"/>
                  <a:pt x="5438264" y="533931"/>
                </a:cubicBezTo>
                <a:cubicBezTo>
                  <a:pt x="5539738" y="540929"/>
                  <a:pt x="5641464" y="543607"/>
                  <a:pt x="5743064" y="548445"/>
                </a:cubicBezTo>
                <a:cubicBezTo>
                  <a:pt x="5762417" y="543607"/>
                  <a:pt x="5782015" y="539663"/>
                  <a:pt x="5801122" y="533931"/>
                </a:cubicBezTo>
                <a:cubicBezTo>
                  <a:pt x="5830430" y="525139"/>
                  <a:pt x="5857916" y="509229"/>
                  <a:pt x="5888207" y="504902"/>
                </a:cubicBezTo>
                <a:lnTo>
                  <a:pt x="5989807" y="490388"/>
                </a:lnTo>
                <a:cubicBezTo>
                  <a:pt x="6031310" y="476553"/>
                  <a:pt x="6045841" y="470472"/>
                  <a:pt x="6091407" y="461359"/>
                </a:cubicBezTo>
                <a:cubicBezTo>
                  <a:pt x="6269344" y="425772"/>
                  <a:pt x="6101698" y="466043"/>
                  <a:pt x="6236550" y="432331"/>
                </a:cubicBezTo>
                <a:cubicBezTo>
                  <a:pt x="6251064" y="422655"/>
                  <a:pt x="6263760" y="409427"/>
                  <a:pt x="6280093" y="403302"/>
                </a:cubicBezTo>
                <a:cubicBezTo>
                  <a:pt x="6303192" y="394640"/>
                  <a:pt x="6328731" y="394771"/>
                  <a:pt x="6352664" y="388788"/>
                </a:cubicBezTo>
                <a:cubicBezTo>
                  <a:pt x="6367507" y="385077"/>
                  <a:pt x="6381693" y="379111"/>
                  <a:pt x="6396207" y="374273"/>
                </a:cubicBezTo>
                <a:cubicBezTo>
                  <a:pt x="6521998" y="379111"/>
                  <a:pt x="6648364" y="375835"/>
                  <a:pt x="6773579" y="388788"/>
                </a:cubicBezTo>
                <a:cubicBezTo>
                  <a:pt x="6790930" y="390583"/>
                  <a:pt x="6800573" y="412300"/>
                  <a:pt x="6817122" y="417816"/>
                </a:cubicBezTo>
                <a:cubicBezTo>
                  <a:pt x="6845041" y="427122"/>
                  <a:pt x="6875657" y="425193"/>
                  <a:pt x="6904207" y="432331"/>
                </a:cubicBezTo>
                <a:cubicBezTo>
                  <a:pt x="6917536" y="435663"/>
                  <a:pt x="7022028" y="474802"/>
                  <a:pt x="7049350" y="475873"/>
                </a:cubicBezTo>
                <a:cubicBezTo>
                  <a:pt x="7276617" y="484786"/>
                  <a:pt x="7504131" y="485550"/>
                  <a:pt x="7731522" y="490388"/>
                </a:cubicBezTo>
                <a:cubicBezTo>
                  <a:pt x="7750874" y="495226"/>
                  <a:pt x="7770399" y="499422"/>
                  <a:pt x="7789579" y="504902"/>
                </a:cubicBezTo>
                <a:cubicBezTo>
                  <a:pt x="7804290" y="509105"/>
                  <a:pt x="7818120" y="516415"/>
                  <a:pt x="7833122" y="519416"/>
                </a:cubicBezTo>
                <a:cubicBezTo>
                  <a:pt x="7866668" y="526125"/>
                  <a:pt x="7901032" y="527986"/>
                  <a:pt x="7934722" y="533931"/>
                </a:cubicBezTo>
                <a:cubicBezTo>
                  <a:pt x="7983310" y="542505"/>
                  <a:pt x="8079864" y="562959"/>
                  <a:pt x="8079864" y="562959"/>
                </a:cubicBezTo>
                <a:cubicBezTo>
                  <a:pt x="8094378" y="572635"/>
                  <a:pt x="8107466" y="584903"/>
                  <a:pt x="8123407" y="591988"/>
                </a:cubicBezTo>
                <a:cubicBezTo>
                  <a:pt x="8151369" y="604415"/>
                  <a:pt x="8210493" y="621016"/>
                  <a:pt x="8210493" y="621016"/>
                </a:cubicBezTo>
                <a:cubicBezTo>
                  <a:pt x="8225007" y="630692"/>
                  <a:pt x="8237642" y="644084"/>
                  <a:pt x="8254036" y="650045"/>
                </a:cubicBezTo>
                <a:cubicBezTo>
                  <a:pt x="8391588" y="700064"/>
                  <a:pt x="8527225" y="686553"/>
                  <a:pt x="8674950" y="693588"/>
                </a:cubicBezTo>
                <a:cubicBezTo>
                  <a:pt x="8738621" y="736034"/>
                  <a:pt x="8701049" y="722616"/>
                  <a:pt x="8791064" y="722616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8" name="Солнце 27"/>
          <p:cNvSpPr/>
          <p:nvPr/>
        </p:nvSpPr>
        <p:spPr>
          <a:xfrm>
            <a:off x="4191000" y="228600"/>
            <a:ext cx="685800" cy="6858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58738" y="2200275"/>
            <a:ext cx="8955087" cy="673100"/>
          </a:xfrm>
          <a:custGeom>
            <a:avLst/>
            <a:gdLst>
              <a:gd name="connsiteX0" fmla="*/ 0 w 8955314"/>
              <a:gd name="connsiteY0" fmla="*/ 645203 h 674232"/>
              <a:gd name="connsiteX1" fmla="*/ 58057 w 8955314"/>
              <a:gd name="connsiteY1" fmla="*/ 630689 h 674232"/>
              <a:gd name="connsiteX2" fmla="*/ 145143 w 8955314"/>
              <a:gd name="connsiteY2" fmla="*/ 500060 h 674232"/>
              <a:gd name="connsiteX3" fmla="*/ 188686 w 8955314"/>
              <a:gd name="connsiteY3" fmla="*/ 456517 h 674232"/>
              <a:gd name="connsiteX4" fmla="*/ 333829 w 8955314"/>
              <a:gd name="connsiteY4" fmla="*/ 427489 h 674232"/>
              <a:gd name="connsiteX5" fmla="*/ 420914 w 8955314"/>
              <a:gd name="connsiteY5" fmla="*/ 383946 h 674232"/>
              <a:gd name="connsiteX6" fmla="*/ 508000 w 8955314"/>
              <a:gd name="connsiteY6" fmla="*/ 354917 h 674232"/>
              <a:gd name="connsiteX7" fmla="*/ 551543 w 8955314"/>
              <a:gd name="connsiteY7" fmla="*/ 325889 h 674232"/>
              <a:gd name="connsiteX8" fmla="*/ 812800 w 8955314"/>
              <a:gd name="connsiteY8" fmla="*/ 296860 h 674232"/>
              <a:gd name="connsiteX9" fmla="*/ 885372 w 8955314"/>
              <a:gd name="connsiteY9" fmla="*/ 267832 h 674232"/>
              <a:gd name="connsiteX10" fmla="*/ 928914 w 8955314"/>
              <a:gd name="connsiteY10" fmla="*/ 238803 h 674232"/>
              <a:gd name="connsiteX11" fmla="*/ 1233714 w 8955314"/>
              <a:gd name="connsiteY11" fmla="*/ 209774 h 674232"/>
              <a:gd name="connsiteX12" fmla="*/ 1524000 w 8955314"/>
              <a:gd name="connsiteY12" fmla="*/ 180746 h 674232"/>
              <a:gd name="connsiteX13" fmla="*/ 1567543 w 8955314"/>
              <a:gd name="connsiteY13" fmla="*/ 166232 h 674232"/>
              <a:gd name="connsiteX14" fmla="*/ 1799772 w 8955314"/>
              <a:gd name="connsiteY14" fmla="*/ 137203 h 674232"/>
              <a:gd name="connsiteX15" fmla="*/ 1843314 w 8955314"/>
              <a:gd name="connsiteY15" fmla="*/ 108174 h 674232"/>
              <a:gd name="connsiteX16" fmla="*/ 1872343 w 8955314"/>
              <a:gd name="connsiteY16" fmla="*/ 64632 h 674232"/>
              <a:gd name="connsiteX17" fmla="*/ 1915886 w 8955314"/>
              <a:gd name="connsiteY17" fmla="*/ 50117 h 674232"/>
              <a:gd name="connsiteX18" fmla="*/ 2017486 w 8955314"/>
              <a:gd name="connsiteY18" fmla="*/ 6574 h 674232"/>
              <a:gd name="connsiteX19" fmla="*/ 2423886 w 8955314"/>
              <a:gd name="connsiteY19" fmla="*/ 21089 h 674232"/>
              <a:gd name="connsiteX20" fmla="*/ 2481943 w 8955314"/>
              <a:gd name="connsiteY20" fmla="*/ 35603 h 674232"/>
              <a:gd name="connsiteX21" fmla="*/ 2525486 w 8955314"/>
              <a:gd name="connsiteY21" fmla="*/ 79146 h 674232"/>
              <a:gd name="connsiteX22" fmla="*/ 2569029 w 8955314"/>
              <a:gd name="connsiteY22" fmla="*/ 282346 h 674232"/>
              <a:gd name="connsiteX23" fmla="*/ 2656114 w 8955314"/>
              <a:gd name="connsiteY23" fmla="*/ 325889 h 674232"/>
              <a:gd name="connsiteX24" fmla="*/ 2989943 w 8955314"/>
              <a:gd name="connsiteY24" fmla="*/ 398460 h 674232"/>
              <a:gd name="connsiteX25" fmla="*/ 3106057 w 8955314"/>
              <a:gd name="connsiteY25" fmla="*/ 427489 h 674232"/>
              <a:gd name="connsiteX26" fmla="*/ 3265714 w 8955314"/>
              <a:gd name="connsiteY26" fmla="*/ 514574 h 674232"/>
              <a:gd name="connsiteX27" fmla="*/ 3410857 w 8955314"/>
              <a:gd name="connsiteY27" fmla="*/ 529089 h 674232"/>
              <a:gd name="connsiteX28" fmla="*/ 3454400 w 8955314"/>
              <a:gd name="connsiteY28" fmla="*/ 543603 h 674232"/>
              <a:gd name="connsiteX29" fmla="*/ 3599543 w 8955314"/>
              <a:gd name="connsiteY29" fmla="*/ 529089 h 674232"/>
              <a:gd name="connsiteX30" fmla="*/ 3643086 w 8955314"/>
              <a:gd name="connsiteY30" fmla="*/ 514574 h 674232"/>
              <a:gd name="connsiteX31" fmla="*/ 3701143 w 8955314"/>
              <a:gd name="connsiteY31" fmla="*/ 500060 h 674232"/>
              <a:gd name="connsiteX32" fmla="*/ 3817257 w 8955314"/>
              <a:gd name="connsiteY32" fmla="*/ 456517 h 674232"/>
              <a:gd name="connsiteX33" fmla="*/ 4093029 w 8955314"/>
              <a:gd name="connsiteY33" fmla="*/ 427489 h 674232"/>
              <a:gd name="connsiteX34" fmla="*/ 4136572 w 8955314"/>
              <a:gd name="connsiteY34" fmla="*/ 412974 h 674232"/>
              <a:gd name="connsiteX35" fmla="*/ 4180114 w 8955314"/>
              <a:gd name="connsiteY35" fmla="*/ 369432 h 674232"/>
              <a:gd name="connsiteX36" fmla="*/ 4281714 w 8955314"/>
              <a:gd name="connsiteY36" fmla="*/ 354917 h 674232"/>
              <a:gd name="connsiteX37" fmla="*/ 4441372 w 8955314"/>
              <a:gd name="connsiteY37" fmla="*/ 340403 h 674232"/>
              <a:gd name="connsiteX38" fmla="*/ 4688114 w 8955314"/>
              <a:gd name="connsiteY38" fmla="*/ 354917 h 674232"/>
              <a:gd name="connsiteX39" fmla="*/ 4746172 w 8955314"/>
              <a:gd name="connsiteY39" fmla="*/ 398460 h 674232"/>
              <a:gd name="connsiteX40" fmla="*/ 4789714 w 8955314"/>
              <a:gd name="connsiteY40" fmla="*/ 427489 h 674232"/>
              <a:gd name="connsiteX41" fmla="*/ 4876800 w 8955314"/>
              <a:gd name="connsiteY41" fmla="*/ 456517 h 674232"/>
              <a:gd name="connsiteX42" fmla="*/ 4978400 w 8955314"/>
              <a:gd name="connsiteY42" fmla="*/ 485546 h 674232"/>
              <a:gd name="connsiteX43" fmla="*/ 5080000 w 8955314"/>
              <a:gd name="connsiteY43" fmla="*/ 514574 h 674232"/>
              <a:gd name="connsiteX44" fmla="*/ 5123543 w 8955314"/>
              <a:gd name="connsiteY44" fmla="*/ 543603 h 674232"/>
              <a:gd name="connsiteX45" fmla="*/ 5283200 w 8955314"/>
              <a:gd name="connsiteY45" fmla="*/ 587146 h 674232"/>
              <a:gd name="connsiteX46" fmla="*/ 5341257 w 8955314"/>
              <a:gd name="connsiteY46" fmla="*/ 601660 h 674232"/>
              <a:gd name="connsiteX47" fmla="*/ 5500914 w 8955314"/>
              <a:gd name="connsiteY47" fmla="*/ 630689 h 674232"/>
              <a:gd name="connsiteX48" fmla="*/ 5573486 w 8955314"/>
              <a:gd name="connsiteY48" fmla="*/ 645203 h 674232"/>
              <a:gd name="connsiteX49" fmla="*/ 5646057 w 8955314"/>
              <a:gd name="connsiteY49" fmla="*/ 674232 h 674232"/>
              <a:gd name="connsiteX50" fmla="*/ 6197600 w 8955314"/>
              <a:gd name="connsiteY50" fmla="*/ 659717 h 674232"/>
              <a:gd name="connsiteX51" fmla="*/ 6342743 w 8955314"/>
              <a:gd name="connsiteY51" fmla="*/ 543603 h 674232"/>
              <a:gd name="connsiteX52" fmla="*/ 6386286 w 8955314"/>
              <a:gd name="connsiteY52" fmla="*/ 514574 h 674232"/>
              <a:gd name="connsiteX53" fmla="*/ 6516914 w 8955314"/>
              <a:gd name="connsiteY53" fmla="*/ 398460 h 674232"/>
              <a:gd name="connsiteX54" fmla="*/ 6560457 w 8955314"/>
              <a:gd name="connsiteY54" fmla="*/ 383946 h 674232"/>
              <a:gd name="connsiteX55" fmla="*/ 6981372 w 8955314"/>
              <a:gd name="connsiteY55" fmla="*/ 412974 h 674232"/>
              <a:gd name="connsiteX56" fmla="*/ 7170057 w 8955314"/>
              <a:gd name="connsiteY56" fmla="*/ 427489 h 674232"/>
              <a:gd name="connsiteX57" fmla="*/ 7213600 w 8955314"/>
              <a:gd name="connsiteY57" fmla="*/ 456517 h 674232"/>
              <a:gd name="connsiteX58" fmla="*/ 7271657 w 8955314"/>
              <a:gd name="connsiteY58" fmla="*/ 471032 h 674232"/>
              <a:gd name="connsiteX59" fmla="*/ 7315200 w 8955314"/>
              <a:gd name="connsiteY59" fmla="*/ 514574 h 674232"/>
              <a:gd name="connsiteX60" fmla="*/ 7910286 w 8955314"/>
              <a:gd name="connsiteY60" fmla="*/ 500060 h 674232"/>
              <a:gd name="connsiteX61" fmla="*/ 8345714 w 8955314"/>
              <a:gd name="connsiteY61" fmla="*/ 514574 h 674232"/>
              <a:gd name="connsiteX62" fmla="*/ 8490857 w 8955314"/>
              <a:gd name="connsiteY62" fmla="*/ 558117 h 674232"/>
              <a:gd name="connsiteX63" fmla="*/ 8534400 w 8955314"/>
              <a:gd name="connsiteY63" fmla="*/ 587146 h 674232"/>
              <a:gd name="connsiteX64" fmla="*/ 8955314 w 8955314"/>
              <a:gd name="connsiteY64" fmla="*/ 616174 h 674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8955314" h="674232">
                <a:moveTo>
                  <a:pt x="0" y="645203"/>
                </a:moveTo>
                <a:cubicBezTo>
                  <a:pt x="19352" y="640365"/>
                  <a:pt x="43045" y="643825"/>
                  <a:pt x="58057" y="630689"/>
                </a:cubicBezTo>
                <a:cubicBezTo>
                  <a:pt x="174159" y="529100"/>
                  <a:pt x="72577" y="572626"/>
                  <a:pt x="145143" y="500060"/>
                </a:cubicBezTo>
                <a:cubicBezTo>
                  <a:pt x="159657" y="485546"/>
                  <a:pt x="170864" y="466701"/>
                  <a:pt x="188686" y="456517"/>
                </a:cubicBezTo>
                <a:cubicBezTo>
                  <a:pt x="206517" y="446328"/>
                  <a:pt x="328532" y="428372"/>
                  <a:pt x="333829" y="427489"/>
                </a:cubicBezTo>
                <a:cubicBezTo>
                  <a:pt x="492643" y="374549"/>
                  <a:pt x="252084" y="458982"/>
                  <a:pt x="420914" y="383946"/>
                </a:cubicBezTo>
                <a:cubicBezTo>
                  <a:pt x="448876" y="371519"/>
                  <a:pt x="482540" y="371890"/>
                  <a:pt x="508000" y="354917"/>
                </a:cubicBezTo>
                <a:cubicBezTo>
                  <a:pt x="522514" y="345241"/>
                  <a:pt x="534407" y="329153"/>
                  <a:pt x="551543" y="325889"/>
                </a:cubicBezTo>
                <a:cubicBezTo>
                  <a:pt x="637617" y="309494"/>
                  <a:pt x="725714" y="306536"/>
                  <a:pt x="812800" y="296860"/>
                </a:cubicBezTo>
                <a:cubicBezTo>
                  <a:pt x="836991" y="287184"/>
                  <a:pt x="862069" y="279484"/>
                  <a:pt x="885372" y="267832"/>
                </a:cubicBezTo>
                <a:cubicBezTo>
                  <a:pt x="900974" y="260031"/>
                  <a:pt x="912206" y="243815"/>
                  <a:pt x="928914" y="238803"/>
                </a:cubicBezTo>
                <a:cubicBezTo>
                  <a:pt x="981667" y="222977"/>
                  <a:pt x="1226784" y="210269"/>
                  <a:pt x="1233714" y="209774"/>
                </a:cubicBezTo>
                <a:cubicBezTo>
                  <a:pt x="1386177" y="171660"/>
                  <a:pt x="1197365" y="215128"/>
                  <a:pt x="1524000" y="180746"/>
                </a:cubicBezTo>
                <a:cubicBezTo>
                  <a:pt x="1539215" y="179144"/>
                  <a:pt x="1552431" y="168618"/>
                  <a:pt x="1567543" y="166232"/>
                </a:cubicBezTo>
                <a:cubicBezTo>
                  <a:pt x="1644600" y="154065"/>
                  <a:pt x="1799772" y="137203"/>
                  <a:pt x="1799772" y="137203"/>
                </a:cubicBezTo>
                <a:cubicBezTo>
                  <a:pt x="1814286" y="127527"/>
                  <a:pt x="1830979" y="120509"/>
                  <a:pt x="1843314" y="108174"/>
                </a:cubicBezTo>
                <a:cubicBezTo>
                  <a:pt x="1855649" y="95839"/>
                  <a:pt x="1858722" y="75529"/>
                  <a:pt x="1872343" y="64632"/>
                </a:cubicBezTo>
                <a:cubicBezTo>
                  <a:pt x="1884290" y="55075"/>
                  <a:pt x="1902202" y="56959"/>
                  <a:pt x="1915886" y="50117"/>
                </a:cubicBezTo>
                <a:cubicBezTo>
                  <a:pt x="2016119" y="0"/>
                  <a:pt x="1896658" y="36782"/>
                  <a:pt x="2017486" y="6574"/>
                </a:cubicBezTo>
                <a:cubicBezTo>
                  <a:pt x="2152953" y="11412"/>
                  <a:pt x="2288597" y="12633"/>
                  <a:pt x="2423886" y="21089"/>
                </a:cubicBezTo>
                <a:cubicBezTo>
                  <a:pt x="2443795" y="22333"/>
                  <a:pt x="2464623" y="25706"/>
                  <a:pt x="2481943" y="35603"/>
                </a:cubicBezTo>
                <a:cubicBezTo>
                  <a:pt x="2499765" y="45787"/>
                  <a:pt x="2510972" y="64632"/>
                  <a:pt x="2525486" y="79146"/>
                </a:cubicBezTo>
                <a:cubicBezTo>
                  <a:pt x="2527019" y="91406"/>
                  <a:pt x="2540826" y="263544"/>
                  <a:pt x="2569029" y="282346"/>
                </a:cubicBezTo>
                <a:cubicBezTo>
                  <a:pt x="2625302" y="319860"/>
                  <a:pt x="2596023" y="305857"/>
                  <a:pt x="2656114" y="325889"/>
                </a:cubicBezTo>
                <a:cubicBezTo>
                  <a:pt x="2790596" y="426749"/>
                  <a:pt x="2680646" y="359799"/>
                  <a:pt x="2989943" y="398460"/>
                </a:cubicBezTo>
                <a:cubicBezTo>
                  <a:pt x="3006552" y="400536"/>
                  <a:pt x="3083122" y="414747"/>
                  <a:pt x="3106057" y="427489"/>
                </a:cubicBezTo>
                <a:cubicBezTo>
                  <a:pt x="3169748" y="462873"/>
                  <a:pt x="3194410" y="500313"/>
                  <a:pt x="3265714" y="514574"/>
                </a:cubicBezTo>
                <a:cubicBezTo>
                  <a:pt x="3313392" y="524110"/>
                  <a:pt x="3362476" y="524251"/>
                  <a:pt x="3410857" y="529089"/>
                </a:cubicBezTo>
                <a:cubicBezTo>
                  <a:pt x="3425371" y="533927"/>
                  <a:pt x="3439101" y="543603"/>
                  <a:pt x="3454400" y="543603"/>
                </a:cubicBezTo>
                <a:cubicBezTo>
                  <a:pt x="3503022" y="543603"/>
                  <a:pt x="3551486" y="536482"/>
                  <a:pt x="3599543" y="529089"/>
                </a:cubicBezTo>
                <a:cubicBezTo>
                  <a:pt x="3614665" y="526763"/>
                  <a:pt x="3628375" y="518777"/>
                  <a:pt x="3643086" y="514574"/>
                </a:cubicBezTo>
                <a:cubicBezTo>
                  <a:pt x="3662266" y="509094"/>
                  <a:pt x="3681791" y="504898"/>
                  <a:pt x="3701143" y="500060"/>
                </a:cubicBezTo>
                <a:cubicBezTo>
                  <a:pt x="3756431" y="463202"/>
                  <a:pt x="3740000" y="466174"/>
                  <a:pt x="3817257" y="456517"/>
                </a:cubicBezTo>
                <a:cubicBezTo>
                  <a:pt x="3908975" y="445052"/>
                  <a:pt x="4093029" y="427489"/>
                  <a:pt x="4093029" y="427489"/>
                </a:cubicBezTo>
                <a:cubicBezTo>
                  <a:pt x="4107543" y="422651"/>
                  <a:pt x="4123842" y="421461"/>
                  <a:pt x="4136572" y="412974"/>
                </a:cubicBezTo>
                <a:cubicBezTo>
                  <a:pt x="4153651" y="401588"/>
                  <a:pt x="4161056" y="377055"/>
                  <a:pt x="4180114" y="369432"/>
                </a:cubicBezTo>
                <a:cubicBezTo>
                  <a:pt x="4211878" y="356726"/>
                  <a:pt x="4247713" y="358695"/>
                  <a:pt x="4281714" y="354917"/>
                </a:cubicBezTo>
                <a:cubicBezTo>
                  <a:pt x="4334826" y="349016"/>
                  <a:pt x="4388153" y="345241"/>
                  <a:pt x="4441372" y="340403"/>
                </a:cubicBezTo>
                <a:cubicBezTo>
                  <a:pt x="4539045" y="307845"/>
                  <a:pt x="4517975" y="307657"/>
                  <a:pt x="4688114" y="354917"/>
                </a:cubicBezTo>
                <a:cubicBezTo>
                  <a:pt x="4711422" y="361391"/>
                  <a:pt x="4726487" y="384399"/>
                  <a:pt x="4746172" y="398460"/>
                </a:cubicBezTo>
                <a:cubicBezTo>
                  <a:pt x="4760367" y="408599"/>
                  <a:pt x="4773774" y="420404"/>
                  <a:pt x="4789714" y="427489"/>
                </a:cubicBezTo>
                <a:cubicBezTo>
                  <a:pt x="4817676" y="439916"/>
                  <a:pt x="4847771" y="446841"/>
                  <a:pt x="4876800" y="456517"/>
                </a:cubicBezTo>
                <a:cubicBezTo>
                  <a:pt x="4981215" y="491322"/>
                  <a:pt x="4850808" y="449092"/>
                  <a:pt x="4978400" y="485546"/>
                </a:cubicBezTo>
                <a:cubicBezTo>
                  <a:pt x="5124157" y="527190"/>
                  <a:pt x="4898505" y="469201"/>
                  <a:pt x="5080000" y="514574"/>
                </a:cubicBezTo>
                <a:cubicBezTo>
                  <a:pt x="5094514" y="524250"/>
                  <a:pt x="5107602" y="536518"/>
                  <a:pt x="5123543" y="543603"/>
                </a:cubicBezTo>
                <a:cubicBezTo>
                  <a:pt x="5191511" y="573812"/>
                  <a:pt x="5214905" y="571970"/>
                  <a:pt x="5283200" y="587146"/>
                </a:cubicBezTo>
                <a:cubicBezTo>
                  <a:pt x="5302673" y="591473"/>
                  <a:pt x="5321784" y="597333"/>
                  <a:pt x="5341257" y="601660"/>
                </a:cubicBezTo>
                <a:cubicBezTo>
                  <a:pt x="5421905" y="619581"/>
                  <a:pt x="5414285" y="614938"/>
                  <a:pt x="5500914" y="630689"/>
                </a:cubicBezTo>
                <a:cubicBezTo>
                  <a:pt x="5525186" y="635102"/>
                  <a:pt x="5549295" y="640365"/>
                  <a:pt x="5573486" y="645203"/>
                </a:cubicBezTo>
                <a:cubicBezTo>
                  <a:pt x="5597676" y="654879"/>
                  <a:pt x="5620010" y="673626"/>
                  <a:pt x="5646057" y="674232"/>
                </a:cubicBezTo>
                <a:lnTo>
                  <a:pt x="6197600" y="659717"/>
                </a:lnTo>
                <a:cubicBezTo>
                  <a:pt x="6246007" y="654216"/>
                  <a:pt x="6308222" y="573192"/>
                  <a:pt x="6342743" y="543603"/>
                </a:cubicBezTo>
                <a:cubicBezTo>
                  <a:pt x="6355988" y="532250"/>
                  <a:pt x="6373248" y="526163"/>
                  <a:pt x="6386286" y="514574"/>
                </a:cubicBezTo>
                <a:cubicBezTo>
                  <a:pt x="6435734" y="470621"/>
                  <a:pt x="6460449" y="426693"/>
                  <a:pt x="6516914" y="398460"/>
                </a:cubicBezTo>
                <a:cubicBezTo>
                  <a:pt x="6530598" y="391618"/>
                  <a:pt x="6545943" y="388784"/>
                  <a:pt x="6560457" y="383946"/>
                </a:cubicBezTo>
                <a:lnTo>
                  <a:pt x="6981372" y="412974"/>
                </a:lnTo>
                <a:cubicBezTo>
                  <a:pt x="7044293" y="417468"/>
                  <a:pt x="7108057" y="415864"/>
                  <a:pt x="7170057" y="427489"/>
                </a:cubicBezTo>
                <a:cubicBezTo>
                  <a:pt x="7187202" y="430704"/>
                  <a:pt x="7197567" y="449645"/>
                  <a:pt x="7213600" y="456517"/>
                </a:cubicBezTo>
                <a:cubicBezTo>
                  <a:pt x="7231935" y="464375"/>
                  <a:pt x="7252305" y="466194"/>
                  <a:pt x="7271657" y="471032"/>
                </a:cubicBezTo>
                <a:cubicBezTo>
                  <a:pt x="7286171" y="485546"/>
                  <a:pt x="7294695" y="513642"/>
                  <a:pt x="7315200" y="514574"/>
                </a:cubicBezTo>
                <a:cubicBezTo>
                  <a:pt x="7513416" y="523584"/>
                  <a:pt x="7711865" y="500060"/>
                  <a:pt x="7910286" y="500060"/>
                </a:cubicBezTo>
                <a:cubicBezTo>
                  <a:pt x="8055509" y="500060"/>
                  <a:pt x="8200571" y="509736"/>
                  <a:pt x="8345714" y="514574"/>
                </a:cubicBezTo>
                <a:cubicBezTo>
                  <a:pt x="8451724" y="549911"/>
                  <a:pt x="8403115" y="536182"/>
                  <a:pt x="8490857" y="558117"/>
                </a:cubicBezTo>
                <a:cubicBezTo>
                  <a:pt x="8505371" y="567793"/>
                  <a:pt x="8518459" y="580061"/>
                  <a:pt x="8534400" y="587146"/>
                </a:cubicBezTo>
                <a:cubicBezTo>
                  <a:pt x="8678886" y="651362"/>
                  <a:pt x="8766046" y="616174"/>
                  <a:pt x="8955314" y="616174"/>
                </a:cubicBezTo>
              </a:path>
            </a:pathLst>
          </a:cu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1" name="Полилиния 30"/>
          <p:cNvSpPr/>
          <p:nvPr/>
        </p:nvSpPr>
        <p:spPr>
          <a:xfrm>
            <a:off x="6894513" y="4818063"/>
            <a:ext cx="1987550" cy="563562"/>
          </a:xfrm>
          <a:custGeom>
            <a:avLst/>
            <a:gdLst>
              <a:gd name="connsiteX0" fmla="*/ 43543 w 1988457"/>
              <a:gd name="connsiteY0" fmla="*/ 43543 h 563116"/>
              <a:gd name="connsiteX1" fmla="*/ 232228 w 1988457"/>
              <a:gd name="connsiteY1" fmla="*/ 29028 h 563116"/>
              <a:gd name="connsiteX2" fmla="*/ 348343 w 1988457"/>
              <a:gd name="connsiteY2" fmla="*/ 0 h 563116"/>
              <a:gd name="connsiteX3" fmla="*/ 769257 w 1988457"/>
              <a:gd name="connsiteY3" fmla="*/ 14514 h 563116"/>
              <a:gd name="connsiteX4" fmla="*/ 928914 w 1988457"/>
              <a:gd name="connsiteY4" fmla="*/ 43543 h 563116"/>
              <a:gd name="connsiteX5" fmla="*/ 972457 w 1988457"/>
              <a:gd name="connsiteY5" fmla="*/ 58057 h 563116"/>
              <a:gd name="connsiteX6" fmla="*/ 1262743 w 1988457"/>
              <a:gd name="connsiteY6" fmla="*/ 72571 h 563116"/>
              <a:gd name="connsiteX7" fmla="*/ 1364343 w 1988457"/>
              <a:gd name="connsiteY7" fmla="*/ 101600 h 563116"/>
              <a:gd name="connsiteX8" fmla="*/ 1553028 w 1988457"/>
              <a:gd name="connsiteY8" fmla="*/ 130628 h 563116"/>
              <a:gd name="connsiteX9" fmla="*/ 1640114 w 1988457"/>
              <a:gd name="connsiteY9" fmla="*/ 159657 h 563116"/>
              <a:gd name="connsiteX10" fmla="*/ 1683657 w 1988457"/>
              <a:gd name="connsiteY10" fmla="*/ 174171 h 563116"/>
              <a:gd name="connsiteX11" fmla="*/ 1727200 w 1988457"/>
              <a:gd name="connsiteY11" fmla="*/ 188686 h 563116"/>
              <a:gd name="connsiteX12" fmla="*/ 1828800 w 1988457"/>
              <a:gd name="connsiteY12" fmla="*/ 232228 h 563116"/>
              <a:gd name="connsiteX13" fmla="*/ 1872343 w 1988457"/>
              <a:gd name="connsiteY13" fmla="*/ 261257 h 563116"/>
              <a:gd name="connsiteX14" fmla="*/ 1915885 w 1988457"/>
              <a:gd name="connsiteY14" fmla="*/ 275771 h 563116"/>
              <a:gd name="connsiteX15" fmla="*/ 1944914 w 1988457"/>
              <a:gd name="connsiteY15" fmla="*/ 319314 h 563116"/>
              <a:gd name="connsiteX16" fmla="*/ 1988457 w 1988457"/>
              <a:gd name="connsiteY16" fmla="*/ 362857 h 563116"/>
              <a:gd name="connsiteX17" fmla="*/ 1016000 w 1988457"/>
              <a:gd name="connsiteY17" fmla="*/ 377371 h 563116"/>
              <a:gd name="connsiteX18" fmla="*/ 841828 w 1988457"/>
              <a:gd name="connsiteY18" fmla="*/ 362857 h 563116"/>
              <a:gd name="connsiteX19" fmla="*/ 740228 w 1988457"/>
              <a:gd name="connsiteY19" fmla="*/ 333828 h 563116"/>
              <a:gd name="connsiteX20" fmla="*/ 537028 w 1988457"/>
              <a:gd name="connsiteY20" fmla="*/ 304800 h 563116"/>
              <a:gd name="connsiteX21" fmla="*/ 435428 w 1988457"/>
              <a:gd name="connsiteY21" fmla="*/ 275771 h 563116"/>
              <a:gd name="connsiteX22" fmla="*/ 377371 w 1988457"/>
              <a:gd name="connsiteY22" fmla="*/ 246743 h 563116"/>
              <a:gd name="connsiteX23" fmla="*/ 290285 w 1988457"/>
              <a:gd name="connsiteY23" fmla="*/ 217714 h 563116"/>
              <a:gd name="connsiteX24" fmla="*/ 203200 w 1988457"/>
              <a:gd name="connsiteY24" fmla="*/ 174171 h 563116"/>
              <a:gd name="connsiteX25" fmla="*/ 159657 w 1988457"/>
              <a:gd name="connsiteY25" fmla="*/ 145143 h 563116"/>
              <a:gd name="connsiteX26" fmla="*/ 43543 w 1988457"/>
              <a:gd name="connsiteY26" fmla="*/ 116114 h 563116"/>
              <a:gd name="connsiteX27" fmla="*/ 0 w 1988457"/>
              <a:gd name="connsiteY27" fmla="*/ 101600 h 563116"/>
              <a:gd name="connsiteX28" fmla="*/ 87085 w 1988457"/>
              <a:gd name="connsiteY28" fmla="*/ 72571 h 563116"/>
              <a:gd name="connsiteX29" fmla="*/ 130628 w 1988457"/>
              <a:gd name="connsiteY29" fmla="*/ 58057 h 563116"/>
              <a:gd name="connsiteX30" fmla="*/ 145143 w 1988457"/>
              <a:gd name="connsiteY30" fmla="*/ 29028 h 563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988457" h="563116">
                <a:moveTo>
                  <a:pt x="43543" y="43543"/>
                </a:moveTo>
                <a:cubicBezTo>
                  <a:pt x="106438" y="38705"/>
                  <a:pt x="169781" y="37949"/>
                  <a:pt x="232228" y="29028"/>
                </a:cubicBezTo>
                <a:cubicBezTo>
                  <a:pt x="271723" y="23386"/>
                  <a:pt x="308461" y="1078"/>
                  <a:pt x="348343" y="0"/>
                </a:cubicBezTo>
                <a:lnTo>
                  <a:pt x="769257" y="14514"/>
                </a:lnTo>
                <a:cubicBezTo>
                  <a:pt x="869116" y="47800"/>
                  <a:pt x="748383" y="10719"/>
                  <a:pt x="928914" y="43543"/>
                </a:cubicBezTo>
                <a:cubicBezTo>
                  <a:pt x="943967" y="46280"/>
                  <a:pt x="957215" y="56732"/>
                  <a:pt x="972457" y="58057"/>
                </a:cubicBezTo>
                <a:cubicBezTo>
                  <a:pt x="1068976" y="66450"/>
                  <a:pt x="1165981" y="67733"/>
                  <a:pt x="1262743" y="72571"/>
                </a:cubicBezTo>
                <a:cubicBezTo>
                  <a:pt x="1296610" y="82247"/>
                  <a:pt x="1329805" y="94692"/>
                  <a:pt x="1364343" y="101600"/>
                </a:cubicBezTo>
                <a:cubicBezTo>
                  <a:pt x="1474697" y="123671"/>
                  <a:pt x="1461333" y="105620"/>
                  <a:pt x="1553028" y="130628"/>
                </a:cubicBezTo>
                <a:cubicBezTo>
                  <a:pt x="1582549" y="138679"/>
                  <a:pt x="1611085" y="149981"/>
                  <a:pt x="1640114" y="159657"/>
                </a:cubicBezTo>
                <a:lnTo>
                  <a:pt x="1683657" y="174171"/>
                </a:lnTo>
                <a:cubicBezTo>
                  <a:pt x="1698171" y="179009"/>
                  <a:pt x="1713516" y="181844"/>
                  <a:pt x="1727200" y="188686"/>
                </a:cubicBezTo>
                <a:cubicBezTo>
                  <a:pt x="1798941" y="224556"/>
                  <a:pt x="1764731" y="210872"/>
                  <a:pt x="1828800" y="232228"/>
                </a:cubicBezTo>
                <a:cubicBezTo>
                  <a:pt x="1843314" y="241904"/>
                  <a:pt x="1856741" y="253456"/>
                  <a:pt x="1872343" y="261257"/>
                </a:cubicBezTo>
                <a:cubicBezTo>
                  <a:pt x="1886027" y="268099"/>
                  <a:pt x="1903938" y="266214"/>
                  <a:pt x="1915885" y="275771"/>
                </a:cubicBezTo>
                <a:cubicBezTo>
                  <a:pt x="1929507" y="286668"/>
                  <a:pt x="1933747" y="305913"/>
                  <a:pt x="1944914" y="319314"/>
                </a:cubicBezTo>
                <a:cubicBezTo>
                  <a:pt x="1958055" y="335083"/>
                  <a:pt x="1973943" y="348343"/>
                  <a:pt x="1988457" y="362857"/>
                </a:cubicBezTo>
                <a:cubicBezTo>
                  <a:pt x="1688071" y="563116"/>
                  <a:pt x="1947757" y="401891"/>
                  <a:pt x="1016000" y="377371"/>
                </a:cubicBezTo>
                <a:cubicBezTo>
                  <a:pt x="957762" y="375838"/>
                  <a:pt x="899885" y="367695"/>
                  <a:pt x="841828" y="362857"/>
                </a:cubicBezTo>
                <a:cubicBezTo>
                  <a:pt x="800333" y="349026"/>
                  <a:pt x="785783" y="342939"/>
                  <a:pt x="740228" y="333828"/>
                </a:cubicBezTo>
                <a:cubicBezTo>
                  <a:pt x="670477" y="319877"/>
                  <a:pt x="608372" y="313718"/>
                  <a:pt x="537028" y="304800"/>
                </a:cubicBezTo>
                <a:cubicBezTo>
                  <a:pt x="507559" y="297433"/>
                  <a:pt x="464585" y="288267"/>
                  <a:pt x="435428" y="275771"/>
                </a:cubicBezTo>
                <a:cubicBezTo>
                  <a:pt x="415541" y="267248"/>
                  <a:pt x="397460" y="254779"/>
                  <a:pt x="377371" y="246743"/>
                </a:cubicBezTo>
                <a:cubicBezTo>
                  <a:pt x="348961" y="235379"/>
                  <a:pt x="290285" y="217714"/>
                  <a:pt x="290285" y="217714"/>
                </a:cubicBezTo>
                <a:cubicBezTo>
                  <a:pt x="165506" y="134528"/>
                  <a:pt x="323377" y="234260"/>
                  <a:pt x="203200" y="174171"/>
                </a:cubicBezTo>
                <a:cubicBezTo>
                  <a:pt x="187598" y="166370"/>
                  <a:pt x="176051" y="151104"/>
                  <a:pt x="159657" y="145143"/>
                </a:cubicBezTo>
                <a:cubicBezTo>
                  <a:pt x="122163" y="131509"/>
                  <a:pt x="81392" y="128730"/>
                  <a:pt x="43543" y="116114"/>
                </a:cubicBezTo>
                <a:lnTo>
                  <a:pt x="0" y="101600"/>
                </a:lnTo>
                <a:lnTo>
                  <a:pt x="87085" y="72571"/>
                </a:lnTo>
                <a:cubicBezTo>
                  <a:pt x="101599" y="67733"/>
                  <a:pt x="123786" y="71741"/>
                  <a:pt x="130628" y="58057"/>
                </a:cubicBezTo>
                <a:lnTo>
                  <a:pt x="145143" y="29028"/>
                </a:lnTo>
              </a:path>
            </a:pathLst>
          </a:custGeom>
          <a:solidFill>
            <a:srgbClr val="14AA22"/>
          </a:solidFill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/>
              <a:t>        </a:t>
            </a:r>
            <a:r>
              <a:rPr lang="ru-RU" b="1" smtClean="0">
                <a:solidFill>
                  <a:srgbClr val="FF0000"/>
                </a:solidFill>
              </a:rPr>
              <a:t>Звуковые примеры</a:t>
            </a:r>
          </a:p>
          <a:p>
            <a:pPr>
              <a:buFont typeface="Wingdings 3" pitchFamily="18" charset="2"/>
              <a:buNone/>
            </a:pPr>
            <a:r>
              <a:rPr lang="ru-RU" smtClean="0"/>
              <a:t>Б + А =                   Б + Е =           </a:t>
            </a:r>
          </a:p>
          <a:p>
            <a:pPr>
              <a:buFont typeface="Wingdings 3" pitchFamily="18" charset="2"/>
              <a:buNone/>
            </a:pPr>
            <a:r>
              <a:rPr lang="ru-RU" smtClean="0"/>
              <a:t>Л + Ы =                  Л + И =</a:t>
            </a:r>
          </a:p>
          <a:p>
            <a:pPr>
              <a:buFont typeface="Wingdings 3" pitchFamily="18" charset="2"/>
              <a:buNone/>
            </a:pPr>
            <a:r>
              <a:rPr lang="ru-RU" smtClean="0"/>
              <a:t>Т + У =                  Т + Ю =</a:t>
            </a:r>
          </a:p>
          <a:p>
            <a:pPr>
              <a:buFont typeface="Wingdings 3" pitchFamily="18" charset="2"/>
              <a:buNone/>
            </a:pPr>
            <a:r>
              <a:rPr lang="ru-RU" smtClean="0"/>
              <a:t>В + О =                  В + Ё = </a:t>
            </a:r>
          </a:p>
          <a:p>
            <a:pPr>
              <a:buFont typeface="Wingdings 3" pitchFamily="18" charset="2"/>
              <a:buNone/>
            </a:pPr>
            <a:r>
              <a:rPr lang="ru-RU" smtClean="0"/>
              <a:t>М + Э =                 М + Я =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5800" y="274638"/>
            <a:ext cx="8229600" cy="792162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4AA22"/>
                </a:solidFill>
              </a:rPr>
              <a:t>Решите звуковые примеры, придумайте слова </a:t>
            </a:r>
            <a:endParaRPr lang="ru-RU" sz="4000" dirty="0">
              <a:solidFill>
                <a:srgbClr val="14AA22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486400" y="1676400"/>
            <a:ext cx="838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accent2"/>
                </a:solidFill>
                <a:latin typeface="Lucida Sans Unicode" pitchFamily="34" charset="0"/>
              </a:rPr>
              <a:t>БЕ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562600" y="2133600"/>
            <a:ext cx="76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accent2"/>
                </a:solidFill>
                <a:latin typeface="Lucida Sans Unicode" pitchFamily="34" charset="0"/>
              </a:rPr>
              <a:t>ЛИ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62600" y="2590800"/>
            <a:ext cx="76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accent2"/>
                </a:solidFill>
                <a:latin typeface="Lucida Sans Unicode" pitchFamily="34" charset="0"/>
              </a:rPr>
              <a:t>ТЮ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62600" y="3048000"/>
            <a:ext cx="838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accent2"/>
                </a:solidFill>
                <a:latin typeface="Lucida Sans Unicode" pitchFamily="34" charset="0"/>
              </a:rPr>
              <a:t>ВЁ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410200" y="3505200"/>
            <a:ext cx="762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accent2"/>
                </a:solidFill>
                <a:latin typeface="Lucida Sans Unicode" pitchFamily="34" charset="0"/>
              </a:rPr>
              <a:t>МЯ</a:t>
            </a:r>
          </a:p>
        </p:txBody>
      </p:sp>
      <p:pic>
        <p:nvPicPr>
          <p:cNvPr id="9" name="Рисунок 8" descr="1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15200" y="685800"/>
            <a:ext cx="14287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1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5181600"/>
            <a:ext cx="1371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23200" y="2514600"/>
            <a:ext cx="13208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1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0800" y="2286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index16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67650" y="4495800"/>
            <a:ext cx="12763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057400" y="1676400"/>
            <a:ext cx="869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Lucida Sans Unicode" pitchFamily="34" charset="0"/>
              </a:rPr>
              <a:t>БА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057400" y="2133600"/>
            <a:ext cx="9096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Lucida Sans Unicode" pitchFamily="34" charset="0"/>
              </a:rPr>
              <a:t>ЛЫ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057400" y="2590800"/>
            <a:ext cx="7953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Lucida Sans Unicode" pitchFamily="34" charset="0"/>
              </a:rPr>
              <a:t>ТУ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2057400" y="3048000"/>
            <a:ext cx="1050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Lucida Sans Unicode" pitchFamily="34" charset="0"/>
              </a:rPr>
              <a:t>ВО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057400" y="3505200"/>
            <a:ext cx="939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Lucida Sans Unicode" pitchFamily="34" charset="0"/>
              </a:rPr>
              <a:t>МЭ</a:t>
            </a:r>
          </a:p>
        </p:txBody>
      </p:sp>
      <p:pic>
        <p:nvPicPr>
          <p:cNvPr id="19" name="Рисунок 18" descr="23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0" y="3657600"/>
            <a:ext cx="1447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24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643706">
            <a:off x="4811713" y="4313238"/>
            <a:ext cx="14954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26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7200" y="4191000"/>
            <a:ext cx="1938338" cy="141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27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62200" y="41148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66" name="Рисунок 23" descr="8.jpg"/>
          <p:cNvPicPr>
            <a:picLocks noChangeAspect="1"/>
          </p:cNvPicPr>
          <p:nvPr/>
        </p:nvPicPr>
        <p:blipFill>
          <a:blip r:embed="rId11" cstate="print"/>
          <a:srcRect r="40164"/>
          <a:stretch>
            <a:fillRect/>
          </a:stretch>
        </p:blipFill>
        <p:spPr bwMode="auto">
          <a:xfrm>
            <a:off x="0" y="0"/>
            <a:ext cx="12954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14" grpId="0"/>
      <p:bldP spid="15" grpId="0"/>
      <p:bldP spid="16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ц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15022" r="13615" b="8475"/>
          <a:stretch>
            <a:fillRect/>
          </a:stretch>
        </p:blipFill>
        <p:spPr>
          <a:xfrm>
            <a:off x="4191000" y="1447800"/>
            <a:ext cx="1447800" cy="2057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Найдите слова с мягкими согласными</a:t>
            </a:r>
            <a:endParaRPr lang="ru-RU" dirty="0">
              <a:solidFill>
                <a:srgbClr val="14AA22"/>
              </a:solidFill>
            </a:endParaRPr>
          </a:p>
        </p:txBody>
      </p:sp>
      <p:pic>
        <p:nvPicPr>
          <p:cNvPr id="32771" name="Рисунок 5" descr="у.jpg"/>
          <p:cNvPicPr>
            <a:picLocks noChangeAspect="1"/>
          </p:cNvPicPr>
          <p:nvPr/>
        </p:nvPicPr>
        <p:blipFill>
          <a:blip r:embed="rId3" cstate="print"/>
          <a:srcRect l="6895"/>
          <a:stretch>
            <a:fillRect/>
          </a:stretch>
        </p:blipFill>
        <p:spPr bwMode="auto">
          <a:xfrm>
            <a:off x="7086600" y="4419600"/>
            <a:ext cx="20574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6" descr="к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4724400"/>
            <a:ext cx="259080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й.jpg"/>
          <p:cNvPicPr>
            <a:picLocks noChangeAspect="1"/>
          </p:cNvPicPr>
          <p:nvPr/>
        </p:nvPicPr>
        <p:blipFill>
          <a:blip r:embed="rId5" cstate="print"/>
          <a:srcRect l="22536" r="9859"/>
          <a:stretch>
            <a:fillRect/>
          </a:stretch>
        </p:blipFill>
        <p:spPr bwMode="auto">
          <a:xfrm>
            <a:off x="152400" y="4114800"/>
            <a:ext cx="1828800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ен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057400" y="2286000"/>
            <a:ext cx="19335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еек.jpg"/>
          <p:cNvPicPr>
            <a:picLocks noChangeAspect="1"/>
          </p:cNvPicPr>
          <p:nvPr/>
        </p:nvPicPr>
        <p:blipFill>
          <a:blip r:embed="rId7" cstate="print"/>
          <a:srcRect l="3636" t="3493" r="1817" b="2184"/>
          <a:stretch>
            <a:fillRect/>
          </a:stretch>
        </p:blipFill>
        <p:spPr bwMode="auto">
          <a:xfrm>
            <a:off x="6629400" y="990600"/>
            <a:ext cx="1981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ее.jpg"/>
          <p:cNvPicPr>
            <a:picLocks noChangeAspect="1"/>
          </p:cNvPicPr>
          <p:nvPr/>
        </p:nvPicPr>
        <p:blipFill>
          <a:blip r:embed="rId8" cstate="print"/>
          <a:srcRect l="7729" r="7246"/>
          <a:stretch>
            <a:fillRect/>
          </a:stretch>
        </p:blipFill>
        <p:spPr bwMode="auto">
          <a:xfrm>
            <a:off x="5715000" y="2514600"/>
            <a:ext cx="167640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е.jpg"/>
          <p:cNvPicPr>
            <a:picLocks noChangeAspect="1"/>
          </p:cNvPicPr>
          <p:nvPr/>
        </p:nvPicPr>
        <p:blipFill>
          <a:blip r:embed="rId9" cstate="print"/>
          <a:srcRect t="17778" b="18222"/>
          <a:stretch>
            <a:fillRect/>
          </a:stretch>
        </p:blipFill>
        <p:spPr bwMode="auto">
          <a:xfrm rot="-1044015">
            <a:off x="228600" y="1447800"/>
            <a:ext cx="21431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57200" y="1981200"/>
            <a:ext cx="152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0000"/>
                </a:solidFill>
                <a:latin typeface="Lucida Sans Unicode" pitchFamily="34" charset="0"/>
              </a:rPr>
              <a:t>перец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4267200" y="2133600"/>
            <a:ext cx="121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14AA22"/>
                </a:solidFill>
                <a:latin typeface="Lucida Sans Unicode" pitchFamily="34" charset="0"/>
              </a:rPr>
              <a:t>лист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6858000" y="1676400"/>
            <a:ext cx="152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3300"/>
                </a:solidFill>
                <a:latin typeface="Lucida Sans Unicode" pitchFamily="34" charset="0"/>
              </a:rPr>
              <a:t>белка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2514600" y="3657600"/>
            <a:ext cx="121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6600"/>
                </a:solidFill>
                <a:latin typeface="Lucida Sans Unicode" pitchFamily="34" charset="0"/>
              </a:rPr>
              <a:t>лиса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43600" y="3581400"/>
            <a:ext cx="152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клетка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81000" y="4724400"/>
            <a:ext cx="1600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цветок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1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021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mtClean="0">
                <a:solidFill>
                  <a:srgbClr val="FF6600"/>
                </a:solidFill>
              </a:rPr>
              <a:t>Задачи: </a:t>
            </a:r>
          </a:p>
          <a:p>
            <a:pPr>
              <a:buFont typeface="Wingdings" pitchFamily="2" charset="2"/>
              <a:buChar char="v"/>
            </a:pPr>
            <a:r>
              <a:rPr lang="ru-RU" smtClean="0"/>
              <a:t>Учить различать мягкие и твердые согласные;</a:t>
            </a:r>
          </a:p>
          <a:p>
            <a:pPr>
              <a:buFont typeface="Wingdings" pitchFamily="2" charset="2"/>
              <a:buChar char="v"/>
            </a:pPr>
            <a:r>
              <a:rPr lang="ru-RU" smtClean="0"/>
              <a:t>Учить распознавать способ смягчения согласных;</a:t>
            </a:r>
          </a:p>
          <a:p>
            <a:pPr>
              <a:buFont typeface="Wingdings" pitchFamily="2" charset="2"/>
              <a:buChar char="v"/>
            </a:pPr>
            <a:r>
              <a:rPr lang="ru-RU" smtClean="0"/>
              <a:t>Формировать интерес к родному языку;</a:t>
            </a:r>
          </a:p>
          <a:p>
            <a:pPr>
              <a:buFont typeface="Wingdings" pitchFamily="2" charset="2"/>
              <a:buChar char="v"/>
            </a:pPr>
            <a:r>
              <a:rPr lang="ru-RU" smtClean="0"/>
              <a:t>Обогащать и активизировать словарный запас учащихся;</a:t>
            </a:r>
          </a:p>
          <a:p>
            <a:pPr>
              <a:buFont typeface="Wingdings" pitchFamily="2" charset="2"/>
              <a:buChar char="v"/>
            </a:pPr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6600"/>
                </a:solidFill>
              </a:rPr>
              <a:t>Цель:</a:t>
            </a:r>
            <a:r>
              <a:rPr lang="ru-RU" dirty="0" smtClean="0">
                <a:solidFill>
                  <a:srgbClr val="14AA22"/>
                </a:solidFill>
              </a:rPr>
              <a:t> Формирование системы знаний о способах смягчения согласных</a:t>
            </a:r>
            <a:endParaRPr lang="ru-RU" dirty="0">
              <a:solidFill>
                <a:srgbClr val="14AA22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438400" y="1481138"/>
          <a:ext cx="4343402" cy="405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0486"/>
                <a:gridCol w="620486"/>
                <a:gridCol w="620486"/>
                <a:gridCol w="620486"/>
                <a:gridCol w="620486"/>
                <a:gridCol w="620486"/>
                <a:gridCol w="620486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Б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Й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Ё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В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Е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Ж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Ё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Б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З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Я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О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К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Р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Д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А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Ш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71600" y="0"/>
            <a:ext cx="7315200" cy="1417638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Найдите словарные слова с мягкими согласными</a:t>
            </a:r>
            <a:endParaRPr lang="ru-RU" dirty="0">
              <a:solidFill>
                <a:srgbClr val="14AA22"/>
              </a:solidFill>
            </a:endParaRPr>
          </a:p>
        </p:txBody>
      </p:sp>
      <p:sp>
        <p:nvSpPr>
          <p:cNvPr id="6" name="5-конечная звезда 5"/>
          <p:cNvSpPr/>
          <p:nvPr/>
        </p:nvSpPr>
        <p:spPr>
          <a:xfrm>
            <a:off x="2590800" y="5029200"/>
            <a:ext cx="381000" cy="381000"/>
          </a:xfrm>
          <a:prstGeom prst="star5">
            <a:avLst>
              <a:gd name="adj" fmla="val 1984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6248400" y="3886200"/>
            <a:ext cx="381000" cy="381000"/>
          </a:xfrm>
          <a:prstGeom prst="star5">
            <a:avLst>
              <a:gd name="adj" fmla="val 1984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6248400" y="4495800"/>
            <a:ext cx="381000" cy="381000"/>
          </a:xfrm>
          <a:prstGeom prst="star5">
            <a:avLst>
              <a:gd name="adj" fmla="val 26089"/>
              <a:gd name="hf" fmla="val 105146"/>
              <a:gd name="vf" fmla="val 1105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33863" name="Рисунок 8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2800" y="1676400"/>
            <a:ext cx="1728788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64" name="Рисунок 9" descr="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81400"/>
            <a:ext cx="1514475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65" name="Рисунок 10" descr="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276600"/>
            <a:ext cx="1752600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66" name="Рисунок 11" descr="33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5095875"/>
            <a:ext cx="1538288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67" name="Рисунок 12" descr="4.jpg"/>
          <p:cNvPicPr>
            <a:picLocks noChangeAspect="1"/>
          </p:cNvPicPr>
          <p:nvPr/>
        </p:nvPicPr>
        <p:blipFill>
          <a:blip r:embed="rId6" cstate="print"/>
          <a:srcRect l="8743" t="5818" r="12569" b="12727"/>
          <a:stretch>
            <a:fillRect/>
          </a:stretch>
        </p:blipFill>
        <p:spPr bwMode="auto">
          <a:xfrm>
            <a:off x="304800" y="609600"/>
            <a:ext cx="13716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1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8735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МАЛ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7030A0"/>
                </a:solidFill>
              </a:rPr>
              <a:t>–</a:t>
            </a:r>
            <a:r>
              <a:rPr lang="ru-RU" sz="2800" b="1" smtClean="0"/>
              <a:t>                                   </a:t>
            </a:r>
            <a:r>
              <a:rPr lang="ru-RU" sz="2800" b="1" smtClean="0">
                <a:solidFill>
                  <a:srgbClr val="7030A0"/>
                </a:solidFill>
              </a:rPr>
              <a:t>РОВ -</a:t>
            </a:r>
            <a:endParaRPr lang="ru-RU" sz="2800" b="1" smtClean="0"/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РАД</a:t>
            </a:r>
            <a:r>
              <a:rPr lang="ru-RU" sz="2800" b="1" smtClean="0"/>
              <a:t> </a:t>
            </a:r>
            <a:r>
              <a:rPr lang="ru-RU" sz="2800" b="1" smtClean="0">
                <a:solidFill>
                  <a:srgbClr val="7030A0"/>
                </a:solidFill>
              </a:rPr>
              <a:t>–                                    НОС - </a:t>
            </a: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ЗАВАЛ –                                ВОЛ  – </a:t>
            </a: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БРАК –                                  СЛОГ - </a:t>
            </a: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ГЛАДИТ -                             ЛУК   -</a:t>
            </a: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МЫЛО -                                КОСЫ –</a:t>
            </a: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ПЫЛ -                                   ОСЫ  -         </a:t>
            </a:r>
            <a:r>
              <a:rPr lang="ru-RU" sz="2800" b="1" smtClean="0"/>
              <a:t>   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28800" y="2209800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МЯЛ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828800" y="2667000"/>
            <a:ext cx="990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РЯД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209800" y="3124200"/>
            <a:ext cx="1676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ЗАВЯЛ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905000" y="3581400"/>
            <a:ext cx="121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БРЯК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514600" y="4114800"/>
            <a:ext cx="1752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ГЛЯДИТ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81800" y="220980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РЁВ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781800" y="2743200"/>
            <a:ext cx="1981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НЁС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934200" y="3200400"/>
            <a:ext cx="914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ВЁЛ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010400" y="36576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СЛЁГ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7086600" y="4114800"/>
            <a:ext cx="1219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ЛЮК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2209800" y="464820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МИЛО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162800" y="4648200"/>
            <a:ext cx="1447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КОСИ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905000" y="5105400"/>
            <a:ext cx="1066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ПИЛ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7162800" y="5105400"/>
            <a:ext cx="1143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B050"/>
                </a:solidFill>
                <a:latin typeface="Lucida Sans Unicode" pitchFamily="34" charset="0"/>
              </a:rPr>
              <a:t>ОСИ</a:t>
            </a:r>
          </a:p>
        </p:txBody>
      </p:sp>
      <p:pic>
        <p:nvPicPr>
          <p:cNvPr id="34832" name="Рисунок 18" descr="44.jpg"/>
          <p:cNvPicPr>
            <a:picLocks noChangeAspect="1"/>
          </p:cNvPicPr>
          <p:nvPr/>
        </p:nvPicPr>
        <p:blipFill>
          <a:blip r:embed="rId2" cstate="print"/>
          <a:srcRect b="11111"/>
          <a:stretch>
            <a:fillRect/>
          </a:stretch>
        </p:blipFill>
        <p:spPr bwMode="auto">
          <a:xfrm>
            <a:off x="0" y="0"/>
            <a:ext cx="1676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19200" y="0"/>
            <a:ext cx="7924800" cy="2057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14AA22"/>
                </a:solidFill>
              </a:rPr>
              <a:t>Замени гласные первого ряда на гласные второго ряда, назови мягкий согласный</a:t>
            </a:r>
            <a:endParaRPr lang="ru-RU" sz="3600" dirty="0">
              <a:solidFill>
                <a:srgbClr val="14AA2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Содержимое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ЗЕЛЁНЫЙ                                 ВЫРАЩИВАЮТ </a:t>
            </a:r>
          </a:p>
          <a:p>
            <a:pPr>
              <a:buFont typeface="Wingdings 3" pitchFamily="18" charset="2"/>
              <a:buNone/>
            </a:pPr>
            <a:endParaRPr lang="ru-RU" sz="2800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ЖЕЛЕЗНЫЙ                              ГОРЬКИЙ</a:t>
            </a:r>
          </a:p>
          <a:p>
            <a:pPr>
              <a:buFont typeface="Wingdings 3" pitchFamily="18" charset="2"/>
              <a:buNone/>
            </a:pPr>
            <a:endParaRPr lang="ru-RU" sz="2800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ОТКРЫТЫЙ                              ГЛУБОКИЙ                           </a:t>
            </a:r>
          </a:p>
          <a:p>
            <a:pPr>
              <a:buFont typeface="Wingdings 3" pitchFamily="18" charset="2"/>
              <a:buNone/>
            </a:pPr>
            <a:endParaRPr lang="ru-RU" sz="2800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РЕПЧАТЫЙ                              ХРУСТЯЩИЙ</a:t>
            </a:r>
          </a:p>
          <a:p>
            <a:pPr>
              <a:buFont typeface="Wingdings 3" pitchFamily="18" charset="2"/>
              <a:buNone/>
            </a:pPr>
            <a:endParaRPr lang="ru-RU" sz="2800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r>
              <a:rPr lang="ru-RU" sz="2800" b="1" smtClean="0">
                <a:solidFill>
                  <a:srgbClr val="7030A0"/>
                </a:solidFill>
              </a:rPr>
              <a:t>ЖАРЕНЫЙ                     КАНАЛИЗАЦИОННЫЙ </a:t>
            </a:r>
          </a:p>
          <a:p>
            <a:pPr>
              <a:buFont typeface="Wingdings 3" pitchFamily="18" charset="2"/>
              <a:buNone/>
            </a:pPr>
            <a:endParaRPr lang="ru-RU" sz="2800" b="1" smtClean="0">
              <a:solidFill>
                <a:srgbClr val="7030A0"/>
              </a:solidFill>
            </a:endParaRPr>
          </a:p>
          <a:p>
            <a:pPr>
              <a:buFont typeface="Wingdings 3" pitchFamily="18" charset="2"/>
              <a:buNone/>
            </a:pPr>
            <a:endParaRPr lang="ru-RU" sz="2800" b="1" smtClean="0">
              <a:solidFill>
                <a:srgbClr val="7030A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792162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  <a:effectLst/>
              </a:rPr>
              <a:t>Составьте словосочетания </a:t>
            </a:r>
            <a:endParaRPr lang="ru-RU" dirty="0">
              <a:solidFill>
                <a:srgbClr val="14AA22"/>
              </a:solidFill>
              <a:effectLst/>
            </a:endParaRPr>
          </a:p>
        </p:txBody>
      </p:sp>
      <p:pic>
        <p:nvPicPr>
          <p:cNvPr id="35843" name="Рисунок 3" descr="8.jpg"/>
          <p:cNvPicPr>
            <a:picLocks noChangeAspect="1"/>
          </p:cNvPicPr>
          <p:nvPr/>
        </p:nvPicPr>
        <p:blipFill>
          <a:blip r:embed="rId2" cstate="print"/>
          <a:srcRect r="40164"/>
          <a:stretch>
            <a:fillRect/>
          </a:stretch>
        </p:blipFill>
        <p:spPr bwMode="auto">
          <a:xfrm>
            <a:off x="0" y="0"/>
            <a:ext cx="13716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Рисунок 4" descr="56.jpg"/>
          <p:cNvPicPr>
            <a:picLocks noChangeAspect="1"/>
          </p:cNvPicPr>
          <p:nvPr/>
        </p:nvPicPr>
        <p:blipFill>
          <a:blip r:embed="rId3" cstate="print"/>
          <a:srcRect t="7240" r="5534" b="5882"/>
          <a:stretch>
            <a:fillRect/>
          </a:stretch>
        </p:blipFill>
        <p:spPr bwMode="auto">
          <a:xfrm>
            <a:off x="3124200" y="3352800"/>
            <a:ext cx="24384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5" name="Рисунок 5" descr="55.jpg"/>
          <p:cNvPicPr>
            <a:picLocks noChangeAspect="1"/>
          </p:cNvPicPr>
          <p:nvPr/>
        </p:nvPicPr>
        <p:blipFill>
          <a:blip r:embed="rId4" cstate="print"/>
          <a:srcRect b="7143"/>
          <a:stretch>
            <a:fillRect/>
          </a:stretch>
        </p:blipFill>
        <p:spPr bwMode="auto">
          <a:xfrm>
            <a:off x="3276600" y="990600"/>
            <a:ext cx="214312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90600" y="274638"/>
            <a:ext cx="8153400" cy="9445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Найдите ошибки в предложениях</a:t>
            </a:r>
            <a:endParaRPr lang="ru-RU" dirty="0">
              <a:solidFill>
                <a:srgbClr val="14AA22"/>
              </a:solidFill>
            </a:endParaRPr>
          </a:p>
        </p:txBody>
      </p:sp>
      <p:sp>
        <p:nvSpPr>
          <p:cNvPr id="36866" name="Содержимое 8"/>
          <p:cNvSpPr>
            <a:spLocks noGrp="1"/>
          </p:cNvSpPr>
          <p:nvPr>
            <p:ph idx="1"/>
          </p:nvPr>
        </p:nvSpPr>
        <p:spPr>
          <a:xfrm>
            <a:off x="-152400" y="1143000"/>
            <a:ext cx="9144000" cy="53340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3200" b="1" smtClean="0">
                <a:latin typeface="Segoe Script" pitchFamily="34" charset="0"/>
              </a:rPr>
              <a:t>        Мама  глядит  бельё.  Дима гладит  в окно. Ребёнок  ещё  мял. Гончар  мал  глину. На  окне  завал цветок.  На дороге  был завял.  Я ряд нашей встрече.  В первый ряд встали лучшие  ученики. Оси  летали  над лугом.  Осы  велосипедного  колеса блестели на солнце.  Как это мыло с вашей стороны! Душистое мило лежало на полке.</a:t>
            </a:r>
          </a:p>
        </p:txBody>
      </p:sp>
      <p:pic>
        <p:nvPicPr>
          <p:cNvPr id="36867" name="Содержимое 7" descr="13.jpg"/>
          <p:cNvPicPr>
            <a:picLocks noChangeAspect="1"/>
          </p:cNvPicPr>
          <p:nvPr/>
        </p:nvPicPr>
        <p:blipFill>
          <a:blip r:embed="rId2" cstate="print"/>
          <a:srcRect l="14223" r="21777"/>
          <a:stretch>
            <a:fillRect/>
          </a:stretch>
        </p:blipFill>
        <p:spPr bwMode="auto">
          <a:xfrm>
            <a:off x="0" y="228600"/>
            <a:ext cx="990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Содержимое 3" descr="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3329" t="16667" r="14459"/>
          <a:stretch>
            <a:fillRect/>
          </a:stretch>
        </p:blipFill>
        <p:spPr>
          <a:xfrm>
            <a:off x="304800" y="0"/>
            <a:ext cx="2895600" cy="31242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                Придумайте рассказ</a:t>
            </a:r>
            <a:br>
              <a:rPr lang="ru-RU" dirty="0" smtClean="0">
                <a:solidFill>
                  <a:srgbClr val="14AA22"/>
                </a:solidFill>
              </a:rPr>
            </a:br>
            <a:r>
              <a:rPr lang="ru-RU" dirty="0" smtClean="0">
                <a:solidFill>
                  <a:srgbClr val="14AA22"/>
                </a:solidFill>
              </a:rPr>
              <a:t>               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«Лесные птицы»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rot="20691844">
            <a:off x="3211513" y="2185988"/>
            <a:ext cx="1517650" cy="58578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</a:rPr>
              <a:t>ДЯТЕЛ</a:t>
            </a:r>
          </a:p>
        </p:txBody>
      </p:sp>
      <p:sp>
        <p:nvSpPr>
          <p:cNvPr id="6" name="TextBox 5"/>
          <p:cNvSpPr txBox="1"/>
          <p:nvPr/>
        </p:nvSpPr>
        <p:spPr>
          <a:xfrm rot="21297569">
            <a:off x="4827588" y="2871788"/>
            <a:ext cx="2408237" cy="70802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latin typeface="Segoe Script" pitchFamily="34" charset="0"/>
              </a:rPr>
              <a:t>ОЛЬХА</a:t>
            </a:r>
          </a:p>
        </p:txBody>
      </p:sp>
      <p:sp>
        <p:nvSpPr>
          <p:cNvPr id="7" name="TextBox 6"/>
          <p:cNvSpPr txBox="1"/>
          <p:nvPr/>
        </p:nvSpPr>
        <p:spPr>
          <a:xfrm rot="20805110">
            <a:off x="2800350" y="3741738"/>
            <a:ext cx="1885950" cy="52228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cs typeface="Aharoni" pitchFamily="2" charset="-79"/>
              </a:rPr>
              <a:t>ВЕСЁЛАЯ</a:t>
            </a:r>
          </a:p>
        </p:txBody>
      </p:sp>
      <p:sp>
        <p:nvSpPr>
          <p:cNvPr id="8" name="TextBox 7"/>
          <p:cNvSpPr txBox="1"/>
          <p:nvPr/>
        </p:nvSpPr>
        <p:spPr>
          <a:xfrm rot="1046745">
            <a:off x="7056438" y="2093913"/>
            <a:ext cx="1849437" cy="585787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/>
              <a:t>синичка</a:t>
            </a:r>
          </a:p>
        </p:txBody>
      </p:sp>
      <p:sp>
        <p:nvSpPr>
          <p:cNvPr id="9" name="TextBox 8"/>
          <p:cNvSpPr txBox="1"/>
          <p:nvPr/>
        </p:nvSpPr>
        <p:spPr>
          <a:xfrm rot="307794">
            <a:off x="4799013" y="5824538"/>
            <a:ext cx="3733800" cy="64611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</a:rPr>
              <a:t>трудолюбивый</a:t>
            </a:r>
          </a:p>
        </p:txBody>
      </p:sp>
      <p:sp>
        <p:nvSpPr>
          <p:cNvPr id="10" name="TextBox 9"/>
          <p:cNvSpPr txBox="1"/>
          <p:nvPr/>
        </p:nvSpPr>
        <p:spPr>
          <a:xfrm rot="1057571">
            <a:off x="6705600" y="4191000"/>
            <a:ext cx="2209800" cy="5842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7030A0"/>
                </a:solidFill>
                <a:latin typeface="Constantia" pitchFamily="18" charset="0"/>
              </a:rPr>
              <a:t>ПОРХАЕТ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15000" y="4953000"/>
            <a:ext cx="1760538" cy="5238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2">
                    <a:lumMod val="25000"/>
                  </a:schemeClr>
                </a:solidFill>
                <a:latin typeface="Segoe Script" pitchFamily="34" charset="0"/>
              </a:rPr>
              <a:t>СОСНА</a:t>
            </a:r>
          </a:p>
        </p:txBody>
      </p:sp>
      <p:sp>
        <p:nvSpPr>
          <p:cNvPr id="12" name="TextBox 11"/>
          <p:cNvSpPr txBox="1"/>
          <p:nvPr/>
        </p:nvSpPr>
        <p:spPr>
          <a:xfrm rot="249452">
            <a:off x="606425" y="3181350"/>
            <a:ext cx="2214563" cy="5238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latin typeface="Segoe Script" pitchFamily="34" charset="0"/>
              </a:rPr>
              <a:t>СОРОКИ</a:t>
            </a:r>
          </a:p>
        </p:txBody>
      </p:sp>
      <p:sp>
        <p:nvSpPr>
          <p:cNvPr id="13" name="TextBox 12"/>
          <p:cNvSpPr txBox="1"/>
          <p:nvPr/>
        </p:nvSpPr>
        <p:spPr>
          <a:xfrm rot="365918">
            <a:off x="4943475" y="1690688"/>
            <a:ext cx="1697038" cy="52387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75000"/>
                  </a:schemeClr>
                </a:solidFill>
                <a:latin typeface="Constantia" pitchFamily="18" charset="0"/>
              </a:rPr>
              <a:t>ТРЕЩАТ</a:t>
            </a:r>
          </a:p>
        </p:txBody>
      </p:sp>
      <p:sp>
        <p:nvSpPr>
          <p:cNvPr id="14" name="TextBox 13"/>
          <p:cNvSpPr txBox="1"/>
          <p:nvPr/>
        </p:nvSpPr>
        <p:spPr>
          <a:xfrm rot="21205550">
            <a:off x="5022850" y="4287838"/>
            <a:ext cx="1463675" cy="523875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FFFF00"/>
                </a:solidFill>
              </a:rPr>
              <a:t>БЕРЁЗА</a:t>
            </a:r>
          </a:p>
        </p:txBody>
      </p:sp>
      <p:sp>
        <p:nvSpPr>
          <p:cNvPr id="15" name="TextBox 14"/>
          <p:cNvSpPr txBox="1"/>
          <p:nvPr/>
        </p:nvSpPr>
        <p:spPr>
          <a:xfrm rot="887899">
            <a:off x="476250" y="4316413"/>
            <a:ext cx="1889125" cy="5842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Constantia" pitchFamily="18" charset="0"/>
                <a:cs typeface="Aharoni" pitchFamily="2" charset="-79"/>
              </a:rPr>
              <a:t>ФИЛИН</a:t>
            </a:r>
          </a:p>
        </p:txBody>
      </p:sp>
      <p:sp>
        <p:nvSpPr>
          <p:cNvPr id="16" name="TextBox 15"/>
          <p:cNvSpPr txBox="1"/>
          <p:nvPr/>
        </p:nvSpPr>
        <p:spPr>
          <a:xfrm rot="20993201">
            <a:off x="1954213" y="5106988"/>
            <a:ext cx="2992437" cy="646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  <a:latin typeface="Segoe Script" pitchFamily="34" charset="0"/>
              </a:rPr>
              <a:t>ПЕНОЧКА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705600" y="1371600"/>
            <a:ext cx="1733550" cy="2638425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ЛЕСНЫЕ   ПТИЦЫ</a:t>
            </a:r>
            <a:endParaRPr lang="ru-RU" dirty="0">
              <a:solidFill>
                <a:srgbClr val="14AA22"/>
              </a:solidFill>
            </a:endParaRPr>
          </a:p>
        </p:txBody>
      </p:sp>
      <p:pic>
        <p:nvPicPr>
          <p:cNvPr id="5" name="Рисунок 4" descr="122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7400" y="4572000"/>
            <a:ext cx="2019300" cy="15144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6" name="Рисунок 5" descr="12 (3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3000" y="4572000"/>
            <a:ext cx="2095500" cy="149542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7" name="Рисунок 6" descr="1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2000" y="1371600"/>
            <a:ext cx="1790700" cy="25431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8" name="Рисунок 7" descr="12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9000" y="1828800"/>
            <a:ext cx="2428875" cy="188595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4000" smtClean="0">
                <a:solidFill>
                  <a:srgbClr val="7030A0"/>
                </a:solidFill>
              </a:rPr>
              <a:t> БВГД    ЗКЛМНПРСТФХ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14AA22"/>
                </a:solidFill>
                <a:effectLst/>
              </a:rPr>
              <a:t>Какие согласные могут быть только мягкими или только твердыми</a:t>
            </a:r>
            <a:endParaRPr lang="ru-RU" sz="3600" dirty="0">
              <a:solidFill>
                <a:srgbClr val="14AA22"/>
              </a:solidFill>
            </a:endParaRPr>
          </a:p>
        </p:txBody>
      </p:sp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67400" y="2819400"/>
            <a:ext cx="2466975" cy="184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66800" y="2743200"/>
            <a:ext cx="2466975" cy="19240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153400" y="1524000"/>
            <a:ext cx="60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Lucida Sans Unicode" pitchFamily="34" charset="0"/>
              </a:rPr>
              <a:t>Й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781800" y="1447800"/>
            <a:ext cx="457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Lucida Sans Unicode" pitchFamily="34" charset="0"/>
              </a:rPr>
              <a:t>Ч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20000" y="1524000"/>
            <a:ext cx="60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Lucida Sans Unicode" pitchFamily="34" charset="0"/>
              </a:rPr>
              <a:t>Щ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162800" y="1524000"/>
            <a:ext cx="609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Lucida Sans Unicode" pitchFamily="34" charset="0"/>
              </a:rPr>
              <a:t>Ш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133600" y="1447800"/>
            <a:ext cx="53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Lucida Sans Unicode" pitchFamily="34" charset="0"/>
              </a:rPr>
              <a:t>Ж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324600" y="1524000"/>
            <a:ext cx="53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>
                <a:solidFill>
                  <a:srgbClr val="7030A0"/>
                </a:solidFill>
                <a:latin typeface="Lucida Sans Unicode" pitchFamily="34" charset="0"/>
              </a:rPr>
              <a:t>Ц</a:t>
            </a:r>
          </a:p>
        </p:txBody>
      </p:sp>
      <p:pic>
        <p:nvPicPr>
          <p:cNvPr id="16395" name="Рисунок 13" descr="12.jpg"/>
          <p:cNvPicPr>
            <a:picLocks noChangeAspect="1"/>
          </p:cNvPicPr>
          <p:nvPr/>
        </p:nvPicPr>
        <p:blipFill>
          <a:blip r:embed="rId4" cstate="print"/>
          <a:srcRect l="221" t="53555" r="50000"/>
          <a:stretch>
            <a:fillRect/>
          </a:stretch>
        </p:blipFill>
        <p:spPr bwMode="auto">
          <a:xfrm>
            <a:off x="0" y="685800"/>
            <a:ext cx="990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6.2963E-6 C 0.00261 0.01042 0.00573 0.01968 0.01059 0.02848 C 0.01216 0.03658 0.01164 0.04561 0.01511 0.05255 C 0.01858 0.0595 0.02101 0.06667 0.02275 0.07477 C 0.02535 0.08635 0.02691 0.09792 0.03021 0.10927 C 0.03316 0.13079 0.03542 0.15232 0.03785 0.17385 C 0.03907 0.18473 0.04098 0.20626 0.04098 0.20626 C 0.0415 0.23589 0.04236 0.26552 0.04236 0.29515 C 0.04236 0.31667 0.04184 0.3382 0.04098 0.35973 C 0.04045 0.37177 0.03438 0.37848 0.03021 0.38797 C 0.02292 0.40464 0.01511 0.41899 0.00452 0.43241 C 0.00139 0.44422 -0.00937 0.45695 -0.01823 0.46065 C -0.02882 0.47477 -0.01632 0.45996 -0.02882 0.46876 C -0.03003 0.46968 -0.03055 0.472 -0.03177 0.47292 C -0.03368 0.47408 -0.03576 0.47408 -0.03784 0.47477 C -0.04531 0.48172 -0.05347 0.48218 -0.06215 0.48496 C -0.06979 0.48727 -0.06371 0.48751 -0.07274 0.4889 C -0.07882 0.48982 -0.09097 0.49098 -0.09097 0.49098 " pathEditMode="relative" ptsTypes="ffffffff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1111E-6 C -0.00382 0.01458 -0.01077 0.01713 -0.02136 0.02014 C -0.02535 0.0213 -0.03334 0.02431 -0.03334 0.02431 C -0.03507 0.02593 -0.05487 0.04421 -0.05764 0.04444 C -0.0757 0.0463 -0.09393 0.04583 -0.11216 0.04653 C -0.11823 0.05046 -0.12379 0.05232 -0.13039 0.0544 C -0.14636 0.06505 -0.15244 0.0706 -0.16528 0.08681 C -0.1658 0.08889 -0.1658 0.09097 -0.16667 0.09282 C -0.16789 0.09583 -0.17032 0.09792 -0.17136 0.10093 C -0.17709 0.11806 -0.16858 0.10602 -0.17587 0.11505 C -0.179 0.12361 -0.179 0.13287 -0.18195 0.14144 C -0.19132 0.16921 -0.18334 0.13866 -0.18803 0.15764 C -0.18855 0.16227 -0.18855 0.16713 -0.18941 0.17176 C -0.18994 0.17477 -0.19219 0.17685 -0.19254 0.17986 C -0.19862 0.2375 -0.19063 0.20139 -0.19549 0.22222 C -0.19514 0.24167 -0.19948 0.29329 -0.18941 0.31921 C -0.18369 0.35394 -0.17414 0.38611 -0.16216 0.41806 C -0.15973 0.42454 -0.15556 0.42778 -0.15313 0.43426 C -0.15018 0.44236 -0.14636 0.44722 -0.14254 0.4544 C -0.14115 0.45694 -0.14028 0.45972 -0.13941 0.4625 C -0.13837 0.46574 -0.13803 0.46968 -0.13646 0.47269 C -0.13438 0.47662 -0.12882 0.48287 -0.12882 0.48287 C -0.12431 0.50278 -0.11285 0.5088 -0.10157 0.52107 C -0.10053 0.52222 -0.09983 0.52431 -0.09862 0.52523 C -0.09619 0.52708 -0.09323 0.52732 -0.09098 0.52917 C -0.07205 0.54468 -0.08594 0.53935 -0.07275 0.54329 C -0.06684 0.55162 -0.07066 0.54583 -0.06216 0.56157 C -0.05157 0.58125 -0.01893 0.57986 -0.00608 0.57986 " pathEditMode="relative" ptsTypes="fffffffffffffffffffffffffff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022E-16 2.22222E-6 C -0.06146 0.00069 -0.12309 0.00069 -0.18437 0.00231 C -0.19306 0.00254 -0.19948 0.01921 -0.20712 0.025 C -0.21649 0.03194 -0.21962 0.03449 -0.22847 0.04537 C -0.23351 0.05162 -0.24097 0.04861 -0.24583 0.05671 C -0.25382 0.06991 -0.27274 0.10717 -0.27656 0.125 C -0.28247 0.15139 -0.28524 0.18125 -0.28733 0.20903 C -0.28594 0.25 -0.29167 0.31528 -0.27795 0.35671 C -0.27413 0.36805 -0.27517 0.37847 -0.26858 0.38634 C -0.26458 0.39629 -0.26076 0.40625 -0.2566 0.41574 C -0.25469 0.41991 -0.24462 0.4294 -0.24323 0.43171 C -0.23351 0.44838 -0.2316 0.45347 -0.21788 0.45671 C -0.21406 0.46666 -0.21007 0.46551 -0.20451 0.47037 C -0.19566 0.47801 -0.20642 0.47245 -0.19375 0.47963 C -0.18542 0.48426 -0.17639 0.48356 -0.1684 0.48866 C -0.16337 0.4919 -0.15833 0.49606 -0.15365 0.5 C -0.14931 0.50764 -0.1441 0.5044 -0.13889 0.50903 C -0.12882 0.51782 -0.1191 0.52176 -0.10816 0.52731 C -0.10174 0.53055 -0.09601 0.5375 -0.08958 0.54074 C -0.08559 0.54537 -0.08212 0.54745 -0.0776 0.55 C -0.06875 0.56504 -0.07899 0.55 -0.06823 0.55903 C -0.06302 0.56342 -0.06146 0.56967 -0.05608 0.57291 C -0.05052 0.58217 -0.04878 0.58333 -0.04149 0.58634 C -0.03628 0.59305 -0.03125 0.59537 -0.02535 0.6 " pathEditMode="relative" rAng="0" ptsTypes="fffffffffffffffffffffff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0695 0.01319 -0.01511 0.03588 -0.02587 0.04444 C -0.02761 0.04583 -0.03507 0.04815 -0.03646 0.04861 C -0.05608 0.06574 -0.09844 0.05139 -0.11059 0.05046 C -0.1191 0.04606 -0.12761 0.04143 -0.13646 0.03842 C -0.14098 0.03703 -0.15 0.03449 -0.15 0.03449 C -0.16303 0.02384 -0.15261 0.03055 -0.17136 0.02639 C -0.17969 0.02453 -0.17205 0.02338 -0.18195 0.02014 C -0.20226 0.01342 -0.22466 0.01296 -0.24549 0.01018 C -0.25452 0.01088 -0.26372 0.01088 -0.27275 0.01227 C -0.27587 0.01273 -0.27882 0.01481 -0.28195 0.0162 C -0.28351 0.0169 -0.28646 0.01828 -0.28646 0.01828 C -0.29323 0.02569 -0.30087 0.03055 -0.30921 0.03449 C -0.31198 0.03819 -0.31563 0.04051 -0.31823 0.04444 C -0.33056 0.06319 -0.31858 0.05185 -0.32882 0.06065 C -0.33056 0.06736 -0.33264 0.07176 -0.33646 0.07685 C -0.34184 0.11389 -0.35452 0.16782 -0.33334 0.19606 C -0.33039 0.20995 -0.32743 0.22963 -0.3198 0.24051 C -0.31841 0.24977 -0.31719 0.25602 -0.31216 0.26273 C -0.30816 0.27361 -0.30053 0.28171 -0.29705 0.29305 C -0.29549 0.29838 -0.29445 0.30393 -0.29254 0.30903 C -0.28976 0.31666 -0.28421 0.32268 -0.28039 0.3294 C -0.27987 0.33148 -0.27952 0.33356 -0.27882 0.33541 C -0.27796 0.3375 -0.27657 0.33912 -0.27587 0.34143 C -0.27327 0.34953 -0.27205 0.35625 -0.26823 0.36365 C -0.26771 0.36643 -0.26667 0.36898 -0.26667 0.37176 C -0.26667 0.38518 -0.26684 0.39884 -0.26823 0.41227 C -0.26893 0.41921 -0.27865 0.42893 -0.28195 0.43449 C -0.28525 0.43981 -0.28403 0.4419 -0.28941 0.44444 C -0.29375 0.44653 -0.29862 0.44699 -0.30313 0.44861 C -0.34896 0.44653 -0.39219 0.43935 -0.43803 0.43634 C -0.44462 0.43518 -0.45087 0.43078 -0.45764 0.43032 C -0.46528 0.42986 -0.47275 0.43171 -0.48039 0.4324 C -0.48698 0.43541 -0.49323 0.43958 -0.5 0.44236 C -0.51077 0.45185 -0.4974 0.4412 -0.51216 0.44861 C -0.5191 0.45208 -0.52396 0.46389 -0.52882 0.47083 C -0.51737 0.49444 -0.49775 0.51828 -0.48195 0.53935 C -0.4823 0.5412 -0.48421 0.54977 -0.4849 0.55162 C -0.48855 0.56111 -0.48803 0.55393 -0.48803 0.56157 " pathEditMode="relative" ptsTypes="ffffffffffffffffffffffffffffffffffffff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44444E-6 C -0.00226 0.00879 -0.00434 0.00995 -0.01077 0.01412 C -0.01945 0.02615 -0.03108 0.03102 -0.04254 0.03634 C -0.0816 0.03518 -0.11754 0.03217 -0.15608 0.03426 C -0.1632 0.0375 -0.16893 0.04328 -0.17587 0.04652 C -0.1783 0.05578 -0.18525 0.06018 -0.18941 0.06875 C -0.19271 0.08588 -0.18837 0.06852 -0.19549 0.08287 C -0.1974 0.08657 -0.19809 0.0912 -0.2 0.0949 C -0.20452 0.11527 -0.20348 0.13865 -0.21077 0.15764 C -0.21268 0.17106 -0.20938 0.18842 -0.21667 0.19791 C -0.22032 0.20254 -0.22744 0.21203 -0.22744 0.21203 C -0.23073 0.24097 -0.23073 0.23495 -0.22882 0.2787 C -0.22813 0.29398 -0.2283 0.31389 -0.2198 0.32523 C -0.21754 0.3449 -0.21059 0.36574 -0.2 0.37986 C -0.19566 0.41041 -0.16632 0.4206 -0.14862 0.43426 C -0.13855 0.4419 -0.12917 0.45347 -0.11823 0.45856 C -0.11268 0.4662 -0.10782 0.47453 -0.1 0.4787 C -0.09271 0.48264 -0.08559 0.4831 -0.07882 0.48889 C -0.06771 0.48819 -0.05643 0.48958 -0.04549 0.4868 C -0.04393 0.48634 -0.04653 0.48287 -0.04705 0.48078 C -0.04757 0.47801 -0.04862 0.47268 -0.04862 0.47268 " pathEditMode="relative" ptsTypes="ffffffffffffffffffff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27778E-6 -2.22222E-6 C -0.0019 0.0007 -0.00398 0.00139 -0.00589 0.00209 C -0.00902 0.00325 -0.0151 0.00602 -0.0151 0.00602 C -0.01909 0.01158 -0.02326 0.01366 -0.02864 0.01621 C -0.0361 0.0257 -0.02708 0.01366 -0.03471 0.02639 C -0.03767 0.03149 -0.04235 0.03311 -0.0453 0.03843 C -0.05121 0.04908 -0.05746 0.05857 -0.06353 0.06875 C -0.07083 0.08102 -0.07447 0.0919 -0.08471 0.10093 C -0.08871 0.10903 -0.09409 0.11343 -0.09843 0.1213 C -0.10069 0.1301 -0.10416 0.13704 -0.10902 0.14352 C -0.1111 0.15186 -0.11249 0.15672 -0.11805 0.16158 C -0.1236 0.17292 -0.12881 0.18403 -0.13333 0.19607 C -0.13489 0.2051 -0.13819 0.20996 -0.14079 0.21829 C -0.14444 0.2301 -0.14461 0.24422 -0.14999 0.25463 C -0.1519 0.26806 -0.15589 0.2801 -0.15902 0.29306 C -0.16093 0.30116 -0.1651 0.31713 -0.1651 0.31713 C -0.16562 0.32176 -0.16562 0.32663 -0.16666 0.33125 C -0.16718 0.33357 -0.16926 0.33519 -0.16961 0.3375 C -0.17273 0.35788 -0.17273 0.37987 -0.17725 0.4 C -0.17916 0.4088 -0.18263 0.41737 -0.18471 0.42639 C -0.18732 0.43774 -0.18767 0.44422 -0.19235 0.45463 C -0.19635 0.48519 -0.19027 0.45278 -0.19843 0.47269 C -0.20155 0.48033 -0.20346 0.48889 -0.20589 0.497 C -0.21267 0.52014 -0.21405 0.53727 -0.2302 0.55163 C -0.23714 0.5669 -0.24322 0.58357 -0.25451 0.59399 C -0.2611 0.60764 -0.25277 0.5919 -0.26353 0.60602 C -0.26492 0.60764 -0.26527 0.61042 -0.26666 0.61204 C -0.26839 0.61389 -0.27083 0.61436 -0.27256 0.61621 C -0.28975 0.63519 -0.27586 0.62709 -0.29235 0.63426 C -0.30694 0.63264 -0.32256 0.63519 -0.33628 0.62825 C -0.34999 0.62153 -0.36284 0.61343 -0.37725 0.60811 C -0.38732 0.59908 -0.39721 0.59283 -0.40902 0.58797 C -0.41162 0.58519 -0.41371 0.58172 -0.41666 0.57987 C -0.42291 0.57593 -0.4302 0.57593 -0.43628 0.57176 C -0.446 0.56528 -0.45433 0.55857 -0.4651 0.55556 C -0.47117 0.55163 -0.47708 0.55024 -0.48333 0.54746 C -0.49947 0.54908 -0.50294 0.54491 -0.51197 0.55764 C -0.51388 0.56482 -0.51666 0.57223 -0.51666 0.57987 " pathEditMode="relative" ptsTypes="fffffffffffffffffffffffffffffffffffff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1"/>
          <p:cNvSpPr>
            <a:spLocks noGrp="1"/>
          </p:cNvSpPr>
          <p:nvPr>
            <p:ph idx="1"/>
          </p:nvPr>
        </p:nvSpPr>
        <p:spPr>
          <a:xfrm>
            <a:off x="0" y="1481138"/>
            <a:ext cx="8991600" cy="5072062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endParaRPr lang="ru-RU" sz="4000" smtClean="0"/>
          </a:p>
          <a:p>
            <a:pPr>
              <a:buFont typeface="Wingdings 3" pitchFamily="18" charset="2"/>
              <a:buNone/>
            </a:pPr>
            <a:r>
              <a:rPr lang="ru-RU" sz="3600" b="1" smtClean="0"/>
              <a:t>    </a:t>
            </a:r>
            <a:r>
              <a:rPr lang="ru-RU" sz="6000" b="1" smtClean="0"/>
              <a:t>    </a:t>
            </a:r>
            <a:r>
              <a:rPr lang="ru-RU" sz="9600" smtClean="0"/>
              <a:t>                 </a:t>
            </a:r>
            <a:r>
              <a:rPr lang="ru-RU" sz="9600" b="1" smtClean="0"/>
              <a:t>         </a:t>
            </a:r>
            <a:r>
              <a:rPr lang="ru-RU" sz="6000" b="1" smtClean="0"/>
              <a:t>                          </a:t>
            </a:r>
            <a:endParaRPr lang="ru-RU" sz="9600" b="1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667000" y="304800"/>
            <a:ext cx="6477000" cy="11430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rgbClr val="002060"/>
                </a:solidFill>
                <a:effectLst/>
              </a:rPr>
              <a:t>Что делает твердые согласные мягкими?</a:t>
            </a:r>
            <a:endParaRPr lang="ru-RU" sz="4400" dirty="0">
              <a:solidFill>
                <a:srgbClr val="002060"/>
              </a:solidFill>
              <a:effectLst/>
            </a:endParaRPr>
          </a:p>
        </p:txBody>
      </p:sp>
      <p:sp>
        <p:nvSpPr>
          <p:cNvPr id="17411" name="TextBox 3"/>
          <p:cNvSpPr txBox="1">
            <a:spLocks noChangeArrowheads="1"/>
          </p:cNvSpPr>
          <p:nvPr/>
        </p:nvSpPr>
        <p:spPr bwMode="auto">
          <a:xfrm flipH="1">
            <a:off x="8839200" y="1524000"/>
            <a:ext cx="304800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4800" b="1" i="1">
              <a:solidFill>
                <a:srgbClr val="7030A0"/>
              </a:solidFill>
              <a:latin typeface="Lucida Sans Unicode" pitchFamily="34" charset="0"/>
            </a:endParaRPr>
          </a:p>
          <a:p>
            <a:r>
              <a:rPr lang="ru-RU" sz="6000" b="1" i="1">
                <a:solidFill>
                  <a:srgbClr val="7030A0"/>
                </a:solidFill>
                <a:latin typeface="Lucida Sans Unicode" pitchFamily="34" charset="0"/>
              </a:rPr>
              <a:t> </a:t>
            </a:r>
            <a:r>
              <a:rPr lang="ru-RU" sz="4800" b="1" i="1">
                <a:solidFill>
                  <a:srgbClr val="7030A0"/>
                </a:solidFill>
                <a:latin typeface="Lucida Sans Unicode" pitchFamily="34" charset="0"/>
              </a:rPr>
              <a:t>       </a:t>
            </a:r>
            <a:endParaRPr lang="ru-RU" sz="6000" b="1" i="1">
              <a:solidFill>
                <a:srgbClr val="7030A0"/>
              </a:solidFill>
              <a:latin typeface="Lucida Sans Unicode" pitchFamily="34" charset="0"/>
            </a:endParaRPr>
          </a:p>
          <a:p>
            <a:r>
              <a:rPr lang="ru-RU" sz="4800" b="1" i="1">
                <a:solidFill>
                  <a:srgbClr val="7030A0"/>
                </a:solidFill>
                <a:latin typeface="Lucida Sans Unicode" pitchFamily="34" charset="0"/>
              </a:rPr>
              <a:t>     </a:t>
            </a:r>
          </a:p>
          <a:p>
            <a:r>
              <a:rPr lang="ru-RU" sz="4800" b="1" i="1">
                <a:solidFill>
                  <a:srgbClr val="7030A0"/>
                </a:solidFill>
                <a:latin typeface="Lucida Sans Unicode" pitchFamily="34" charset="0"/>
              </a:rPr>
              <a:t>       </a:t>
            </a:r>
            <a:endParaRPr lang="ru-RU" sz="6000" b="1" i="1">
              <a:solidFill>
                <a:srgbClr val="7030A0"/>
              </a:solidFill>
              <a:latin typeface="Lucida Sans Unicode" pitchFamily="34" charset="0"/>
            </a:endParaRPr>
          </a:p>
          <a:p>
            <a:endParaRPr lang="ru-RU" sz="4800" b="1" i="1">
              <a:solidFill>
                <a:srgbClr val="7030A0"/>
              </a:solidFill>
              <a:latin typeface="Lucida Sans Unicode" pitchFamily="34" charset="0"/>
            </a:endParaRPr>
          </a:p>
          <a:p>
            <a:r>
              <a:rPr lang="ru-RU" sz="4800" b="1" i="1">
                <a:solidFill>
                  <a:srgbClr val="7030A0"/>
                </a:solidFill>
                <a:latin typeface="Lucida Sans Unicode" pitchFamily="34" charset="0"/>
              </a:rPr>
              <a:t> </a:t>
            </a:r>
            <a:r>
              <a:rPr lang="ru-RU" sz="6000" b="1" i="1">
                <a:solidFill>
                  <a:srgbClr val="7030A0"/>
                </a:solidFill>
                <a:latin typeface="Lucida Sans Unicode" pitchFamily="34" charset="0"/>
              </a:rPr>
              <a:t>  </a:t>
            </a:r>
            <a:r>
              <a:rPr lang="ru-RU" sz="5400" b="1" i="1">
                <a:solidFill>
                  <a:srgbClr val="7030A0"/>
                </a:solidFill>
                <a:latin typeface="Lucida Sans Unicode" pitchFamily="34" charset="0"/>
              </a:rPr>
              <a:t> </a:t>
            </a:r>
            <a:r>
              <a:rPr lang="ru-RU" sz="4800" b="1" i="1">
                <a:solidFill>
                  <a:srgbClr val="7030A0"/>
                </a:solidFill>
                <a:latin typeface="Lucida Sans Unicode" pitchFamily="34" charset="0"/>
              </a:rPr>
              <a:t>        </a:t>
            </a:r>
            <a:endParaRPr lang="ru-RU" sz="6000" b="1" i="1">
              <a:solidFill>
                <a:srgbClr val="7030A0"/>
              </a:solidFill>
              <a:latin typeface="Lucida Sans Unicode" pitchFamily="34" charset="0"/>
            </a:endParaRPr>
          </a:p>
        </p:txBody>
      </p:sp>
      <p:pic>
        <p:nvPicPr>
          <p:cNvPr id="17412" name="Рисунок 5" descr="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2590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55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621741">
            <a:off x="1195388" y="2957513"/>
            <a:ext cx="17526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 rot="710483">
            <a:off x="4364038" y="2436813"/>
            <a:ext cx="46196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600">
              <a:solidFill>
                <a:srgbClr val="002060"/>
              </a:solidFill>
              <a:latin typeface="Lucida Sans Unicode" pitchFamily="34" charset="0"/>
            </a:endParaRPr>
          </a:p>
          <a:p>
            <a:r>
              <a:rPr lang="ru-RU" sz="9600" b="1">
                <a:solidFill>
                  <a:srgbClr val="FF0000"/>
                </a:solidFill>
                <a:latin typeface="Lucida Sans Unicode" pitchFamily="34" charset="0"/>
              </a:rPr>
              <a:t>Е  Ю Я  Ё   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1"/>
          <p:cNvSpPr>
            <a:spLocks noGrp="1"/>
          </p:cNvSpPr>
          <p:nvPr>
            <p:ph idx="1"/>
          </p:nvPr>
        </p:nvSpPr>
        <p:spPr>
          <a:xfrm>
            <a:off x="228600" y="3124200"/>
            <a:ext cx="8458200" cy="2882900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Этот знак почти волшебный,</a:t>
            </a:r>
          </a:p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Всё смягчает он мгновенно!</a:t>
            </a:r>
          </a:p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И к тому же он готов</a:t>
            </a:r>
          </a:p>
          <a:p>
            <a:pPr>
              <a:buFont typeface="Wingdings 3" pitchFamily="18" charset="2"/>
              <a:buNone/>
            </a:pPr>
            <a:r>
              <a:rPr lang="ru-RU" sz="4000" b="1" smtClean="0">
                <a:solidFill>
                  <a:srgbClr val="002060"/>
                </a:solidFill>
              </a:rPr>
              <a:t>Поменять значение слов!</a:t>
            </a:r>
          </a:p>
          <a:p>
            <a:endParaRPr lang="ru-RU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316162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4" name="Рисунок 3" descr="11111.jpg"/>
          <p:cNvPicPr>
            <a:picLocks noChangeAspect="1"/>
          </p:cNvPicPr>
          <p:nvPr/>
        </p:nvPicPr>
        <p:blipFill>
          <a:blip r:embed="rId2" cstate="print"/>
          <a:srcRect r="47475"/>
          <a:stretch>
            <a:fillRect/>
          </a:stretch>
        </p:blipFill>
        <p:spPr>
          <a:xfrm rot="20974510">
            <a:off x="274638" y="287338"/>
            <a:ext cx="1357312" cy="191611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Рисунок 4" descr="2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22823">
            <a:off x="2057400" y="381000"/>
            <a:ext cx="1524000" cy="20574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</p:pic>
      <p:pic>
        <p:nvPicPr>
          <p:cNvPr id="7" name="Рисунок 6" descr="11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21612">
            <a:off x="4060825" y="558800"/>
            <a:ext cx="1219200" cy="1905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9" name="Рисунок 8" descr="111.jpg"/>
          <p:cNvPicPr>
            <a:picLocks noChangeAspect="1"/>
          </p:cNvPicPr>
          <p:nvPr/>
        </p:nvPicPr>
        <p:blipFill>
          <a:blip r:embed="rId5" cstate="print"/>
          <a:srcRect l="11823" b="9677"/>
          <a:stretch>
            <a:fillRect/>
          </a:stretch>
        </p:blipFill>
        <p:spPr>
          <a:xfrm rot="890518">
            <a:off x="7104063" y="1009650"/>
            <a:ext cx="1617662" cy="2133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pic>
        <p:nvPicPr>
          <p:cNvPr id="10" name="Рисунок 9" descr="12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620529">
            <a:off x="5759450" y="349250"/>
            <a:ext cx="1371600" cy="202882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pic>
        <p:nvPicPr>
          <p:cNvPr id="18440" name="Рисунок 10" descr="11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33764">
            <a:off x="6931025" y="4721225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343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rot="700695">
            <a:off x="7739063" y="3275013"/>
            <a:ext cx="1143000" cy="178435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229600" cy="13716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14AA22"/>
                </a:solidFill>
              </a:rPr>
              <a:t>в конце слова</a:t>
            </a:r>
            <a:endParaRPr lang="ru-RU" sz="6000" dirty="0">
              <a:solidFill>
                <a:srgbClr val="14AA22"/>
              </a:solidFill>
            </a:endParaRPr>
          </a:p>
        </p:txBody>
      </p:sp>
      <p:pic>
        <p:nvPicPr>
          <p:cNvPr id="19458" name="Рисунок 2" descr="imag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762000"/>
            <a:ext cx="36480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6400" y="274638"/>
            <a:ext cx="7467600" cy="792162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14AA22"/>
                </a:solidFill>
                <a:effectLst/>
              </a:rPr>
              <a:t>Найди слова с мягким знаком </a:t>
            </a:r>
            <a:endParaRPr lang="ru-RU" sz="4000" dirty="0">
              <a:solidFill>
                <a:srgbClr val="14AA22"/>
              </a:solidFill>
              <a:effectLst/>
            </a:endParaRPr>
          </a:p>
        </p:txBody>
      </p:sp>
      <p:pic>
        <p:nvPicPr>
          <p:cNvPr id="5" name="Рисунок 4" descr="4444.jpg"/>
          <p:cNvPicPr>
            <a:picLocks noChangeAspect="1"/>
          </p:cNvPicPr>
          <p:nvPr/>
        </p:nvPicPr>
        <p:blipFill>
          <a:blip r:embed="rId2" cstate="print"/>
          <a:srcRect l="24277" t="9619" r="16138" b="10220"/>
          <a:stretch>
            <a:fillRect/>
          </a:stretch>
        </p:blipFill>
        <p:spPr bwMode="auto">
          <a:xfrm>
            <a:off x="3657600" y="1066800"/>
            <a:ext cx="25146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8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5476875"/>
            <a:ext cx="1752600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555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914400"/>
            <a:ext cx="177165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666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0850" y="838200"/>
            <a:ext cx="23431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777.jpg"/>
          <p:cNvPicPr>
            <a:picLocks noChangeAspect="1"/>
          </p:cNvPicPr>
          <p:nvPr/>
        </p:nvPicPr>
        <p:blipFill>
          <a:blip r:embed="rId6" cstate="print"/>
          <a:srcRect l="10667" t="10667" r="11111" b="11111"/>
          <a:stretch>
            <a:fillRect/>
          </a:stretch>
        </p:blipFill>
        <p:spPr bwMode="auto">
          <a:xfrm>
            <a:off x="7467600" y="2819400"/>
            <a:ext cx="16764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333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62217">
            <a:off x="6284913" y="4014788"/>
            <a:ext cx="1252537" cy="167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Рисунок 3" descr="988.jpg"/>
          <p:cNvPicPr>
            <a:picLocks noChangeAspect="1"/>
          </p:cNvPicPr>
          <p:nvPr/>
        </p:nvPicPr>
        <p:blipFill>
          <a:blip r:embed="rId8" cstate="print"/>
          <a:srcRect b="5263"/>
          <a:stretch>
            <a:fillRect/>
          </a:stretch>
        </p:blipFill>
        <p:spPr bwMode="auto">
          <a:xfrm>
            <a:off x="0" y="0"/>
            <a:ext cx="1595438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Рисунок 6" descr="66.jp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19200" y="3581400"/>
            <a:ext cx="2057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45.jp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-6307229">
            <a:off x="-603249" y="4117975"/>
            <a:ext cx="2576512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Рисунок 8" descr="656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0" y="2590800"/>
            <a:ext cx="10096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90.jp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733800" y="449580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Рисунок 9" descr="545.jp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667000" y="3505200"/>
            <a:ext cx="16002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4343400" y="1981200"/>
            <a:ext cx="1231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конь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447800" y="2438400"/>
            <a:ext cx="1219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+mn-lt"/>
                <a:cs typeface="+mn-cs"/>
              </a:rPr>
              <a:t>лось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7391400" y="1371600"/>
            <a:ext cx="152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70C0"/>
                </a:solidFill>
                <a:latin typeface="Lucida Sans Unicode" pitchFamily="34" charset="0"/>
              </a:rPr>
              <a:t>дождь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 rot="-1450343">
            <a:off x="609600" y="3213100"/>
            <a:ext cx="381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  <a:latin typeface="Lucida Sans Unicode" pitchFamily="34" charset="0"/>
              </a:rPr>
              <a:t>морковь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0" y="5486400"/>
            <a:ext cx="19812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медведь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6096000" y="4800600"/>
            <a:ext cx="18288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Lucida Sans Unicode" pitchFamily="34" charset="0"/>
              </a:rPr>
              <a:t>букварь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7924800" y="3657600"/>
            <a:ext cx="1219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FFC000"/>
                </a:solidFill>
                <a:latin typeface="Lucida Sans Unicode" pitchFamily="34" charset="0"/>
              </a:rPr>
              <a:t>гусь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772400" y="6172200"/>
            <a:ext cx="13716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6">
                    <a:lumMod val="50000"/>
                  </a:schemeClr>
                </a:solidFill>
                <a:latin typeface="+mn-lt"/>
                <a:cs typeface="+mn-cs"/>
              </a:rPr>
              <a:t>якорь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4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19" grpId="0"/>
      <p:bldP spid="20" grpId="0"/>
      <p:bldP spid="21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14AA22"/>
                </a:solidFill>
              </a:rPr>
              <a:t>       Решите кроссворд</a:t>
            </a:r>
            <a:endParaRPr lang="ru-RU" dirty="0">
              <a:solidFill>
                <a:srgbClr val="14AA22"/>
              </a:solidFill>
            </a:endParaRPr>
          </a:p>
        </p:txBody>
      </p:sp>
      <p:pic>
        <p:nvPicPr>
          <p:cNvPr id="21506" name="Рисунок 2" descr="12.jpg"/>
          <p:cNvPicPr>
            <a:picLocks noChangeAspect="1"/>
          </p:cNvPicPr>
          <p:nvPr/>
        </p:nvPicPr>
        <p:blipFill>
          <a:blip r:embed="rId2" cstate="print"/>
          <a:srcRect r="52722" b="57111"/>
          <a:stretch>
            <a:fillRect/>
          </a:stretch>
        </p:blipFill>
        <p:spPr bwMode="auto">
          <a:xfrm>
            <a:off x="457200" y="228600"/>
            <a:ext cx="114776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04800" y="1371600"/>
          <a:ext cx="8610599" cy="4053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34465"/>
                <a:gridCol w="653100"/>
                <a:gridCol w="724256"/>
                <a:gridCol w="724256"/>
                <a:gridCol w="587452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Л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rgbClr val="002060"/>
                          </a:solidFill>
                        </a:rPr>
                        <a:t>Ничего неделанье</a:t>
                      </a:r>
                      <a:endParaRPr lang="ru-RU" sz="28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Ц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002060"/>
                          </a:solidFill>
                        </a:rPr>
                        <a:t>Её</a:t>
                      </a:r>
                      <a:r>
                        <a:rPr lang="ru-RU" sz="2800" b="0" baseline="0" dirty="0" smtClean="0">
                          <a:solidFill>
                            <a:srgbClr val="002060"/>
                          </a:solidFill>
                        </a:rPr>
                        <a:t> можно поставить и достичь</a:t>
                      </a:r>
                      <a:endParaRPr lang="ru-RU" sz="28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Т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002060"/>
                          </a:solidFill>
                        </a:rPr>
                        <a:t>Спасенье в жаркий день</a:t>
                      </a:r>
                      <a:endParaRPr lang="ru-RU" sz="28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М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Живет в шкафу,</a:t>
                      </a:r>
                      <a:r>
                        <a:rPr lang="ru-RU" sz="3200" baseline="0" dirty="0" smtClean="0">
                          <a:solidFill>
                            <a:srgbClr val="002060"/>
                          </a:solidFill>
                        </a:rPr>
                        <a:t> любит мех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П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На нём растут опята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С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solidFill>
                            <a:srgbClr val="002060"/>
                          </a:solidFill>
                        </a:rPr>
                        <a:t>Суп без неё не вкусный </a:t>
                      </a:r>
                      <a:endParaRPr lang="ru-RU" sz="3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Н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002060"/>
                          </a:solidFill>
                        </a:rPr>
                        <a:t>Ь</a:t>
                      </a:r>
                      <a:endParaRPr lang="ru-RU" sz="32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solidFill>
                            <a:srgbClr val="002060"/>
                          </a:solidFill>
                        </a:rPr>
                        <a:t>Ничего</a:t>
                      </a:r>
                      <a:endParaRPr lang="ru-RU" sz="2800" b="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066800" y="1371600"/>
            <a:ext cx="11207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Е   Н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1066800" y="1981200"/>
            <a:ext cx="1277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Е   Л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1066800" y="2590800"/>
            <a:ext cx="117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Е   Н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1066800" y="3124200"/>
            <a:ext cx="1357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О  Л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066800" y="3733800"/>
            <a:ext cx="1174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Е   Н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066800" y="4267200"/>
            <a:ext cx="14335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О  Л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066800" y="4876800"/>
            <a:ext cx="12049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latin typeface="Lucida Sans Unicode" pitchFamily="34" charset="0"/>
              </a:rPr>
              <a:t>О  Л</a:t>
            </a:r>
          </a:p>
        </p:txBody>
      </p:sp>
      <p:pic>
        <p:nvPicPr>
          <p:cNvPr id="21564" name="Рисунок 16" descr="12 (2).jpg"/>
          <p:cNvPicPr>
            <a:picLocks noChangeAspect="1"/>
          </p:cNvPicPr>
          <p:nvPr/>
        </p:nvPicPr>
        <p:blipFill>
          <a:blip r:embed="rId3" cstate="print"/>
          <a:srcRect t="53555"/>
          <a:stretch>
            <a:fillRect/>
          </a:stretch>
        </p:blipFill>
        <p:spPr bwMode="auto">
          <a:xfrm>
            <a:off x="6629400" y="0"/>
            <a:ext cx="2514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Содержимое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b="1" smtClean="0"/>
              <a:t>ЖАР                 ПАР                     МОЛ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        ХОР                     МЕЛ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ГОЛ</a:t>
            </a:r>
            <a:r>
              <a:rPr lang="ru-RU" smtClean="0"/>
              <a:t>   </a:t>
            </a:r>
            <a:r>
              <a:rPr lang="ru-RU" b="1" smtClean="0"/>
              <a:t>         КРОВ                    ШЕСТ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         УГОЛ             ПЫЛ                 КОН</a:t>
            </a:r>
          </a:p>
          <a:p>
            <a:pPr>
              <a:buFont typeface="Wingdings 3" pitchFamily="18" charset="2"/>
              <a:buNone/>
            </a:pPr>
            <a:r>
              <a:rPr lang="ru-RU" b="1" smtClean="0"/>
              <a:t>ДАЛ             БРАТ             СТАЛ              ЕЛ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  </a:t>
            </a:r>
            <a:r>
              <a:rPr lang="ru-RU" sz="4000" dirty="0" smtClean="0">
                <a:solidFill>
                  <a:srgbClr val="14AA22"/>
                </a:solidFill>
              </a:rPr>
              <a:t>Измени значение слова, поставив в конце  Ь</a:t>
            </a:r>
            <a:endParaRPr lang="ru-RU" sz="4000" dirty="0">
              <a:solidFill>
                <a:srgbClr val="14AA22"/>
              </a:solidFill>
            </a:endParaRP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295400" y="14478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0" y="14478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58000" y="144780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133600" y="19050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181600" y="19050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295400" y="236220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29000" y="23622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553200" y="23622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438400" y="28194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648200" y="2819400"/>
            <a:ext cx="45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162800" y="2819400"/>
            <a:ext cx="60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71600" y="3276600"/>
            <a:ext cx="30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657600" y="327660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43600" y="3276600"/>
            <a:ext cx="381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7848600" y="3276600"/>
            <a:ext cx="533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7030A0"/>
                </a:solidFill>
                <a:latin typeface="Lucida Sans Unicode" pitchFamily="34" charset="0"/>
              </a:rPr>
              <a:t>Ь</a:t>
            </a:r>
          </a:p>
        </p:txBody>
      </p:sp>
      <p:pic>
        <p:nvPicPr>
          <p:cNvPr id="22546" name="Рисунок 18" descr="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9800" y="3733800"/>
            <a:ext cx="164782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7" name="Рисунок 19" descr="1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886200"/>
            <a:ext cx="214312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8" name="Рисунок 20" descr="2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4419600"/>
            <a:ext cx="18288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9" name="Рисунок 22" descr="55.jpg"/>
          <p:cNvPicPr>
            <a:picLocks noChangeAspect="1"/>
          </p:cNvPicPr>
          <p:nvPr/>
        </p:nvPicPr>
        <p:blipFill>
          <a:blip r:embed="rId5" cstate="print"/>
          <a:srcRect l="28667" t="21558" r="28667" b="17999"/>
          <a:stretch>
            <a:fillRect/>
          </a:stretch>
        </p:blipFill>
        <p:spPr bwMode="auto">
          <a:xfrm>
            <a:off x="7772400" y="304800"/>
            <a:ext cx="1066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2243</TotalTime>
  <Words>696</Words>
  <Application>Microsoft Office PowerPoint</Application>
  <PresentationFormat>Экран (4:3)</PresentationFormat>
  <Paragraphs>268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Открытая</vt:lpstr>
      <vt:lpstr>Презентация  к уроку  по теме:  «Твёрдые и мягкие согласные»</vt:lpstr>
      <vt:lpstr>Цель: Формирование системы знаний о способах смягчения согласных</vt:lpstr>
      <vt:lpstr>Какие согласные могут быть только мягкими или только твердыми</vt:lpstr>
      <vt:lpstr>Что делает твердые согласные мягкими?</vt:lpstr>
      <vt:lpstr>Слайд 5</vt:lpstr>
      <vt:lpstr>в конце слова</vt:lpstr>
      <vt:lpstr>Найди слова с мягким знаком </vt:lpstr>
      <vt:lpstr>       Решите кроссворд</vt:lpstr>
      <vt:lpstr>   Измени значение слова, поставив в конце  Ь</vt:lpstr>
      <vt:lpstr>Найдите ошибки</vt:lpstr>
      <vt:lpstr>в середине слова</vt:lpstr>
      <vt:lpstr>Измените слово так, чтобы Ь знак оказался в середине слова</vt:lpstr>
      <vt:lpstr>Вставьте в середину слова Ь</vt:lpstr>
      <vt:lpstr>Составьте словосочетания</vt:lpstr>
      <vt:lpstr>Составьте словосочетания</vt:lpstr>
      <vt:lpstr>Найдите ошибки в рассказе</vt:lpstr>
      <vt:lpstr>Слайд 17</vt:lpstr>
      <vt:lpstr>Решите звуковые примеры, придумайте слова </vt:lpstr>
      <vt:lpstr>Найдите слова с мягкими согласными</vt:lpstr>
      <vt:lpstr>Найдите словарные слова с мягкими согласными</vt:lpstr>
      <vt:lpstr>Замени гласные первого ряда на гласные второго ряда, назови мягкий согласный</vt:lpstr>
      <vt:lpstr>Составьте словосочетания </vt:lpstr>
      <vt:lpstr>Найдите ошибки в предложениях</vt:lpstr>
      <vt:lpstr>                Придумайте рассказ                 «Лесные птицы»</vt:lpstr>
      <vt:lpstr>ЛЕСНЫЕ   ПТИЦЫ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Упражнения к логопедическим занятиям по теме: </dc:title>
  <dc:creator>Надежда</dc:creator>
  <cp:lastModifiedBy>Садовская СОШ</cp:lastModifiedBy>
  <cp:revision>189</cp:revision>
  <dcterms:created xsi:type="dcterms:W3CDTF">2012-03-28T09:54:44Z</dcterms:created>
  <dcterms:modified xsi:type="dcterms:W3CDTF">2020-01-10T05:39:41Z</dcterms:modified>
</cp:coreProperties>
</file>