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88" r:id="rId3"/>
    <p:sldId id="279" r:id="rId4"/>
    <p:sldId id="290" r:id="rId5"/>
    <p:sldId id="291" r:id="rId6"/>
    <p:sldId id="295" r:id="rId7"/>
    <p:sldId id="293" r:id="rId8"/>
    <p:sldId id="29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814AB7-16A9-4B8C-A053-3B3801ECA640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6EE931-3B43-4174-A8C1-1DEEEBFAA10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650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6EE931-3B43-4174-A8C1-1DEEEBFAA108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6EE931-3B43-4174-A8C1-1DEEEBFAA108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C597-4933-4C40-B988-F5FF807A5E0E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9736-79C9-4D1A-9FCB-F02BE857C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C597-4933-4C40-B988-F5FF807A5E0E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9736-79C9-4D1A-9FCB-F02BE857C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C597-4933-4C40-B988-F5FF807A5E0E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9736-79C9-4D1A-9FCB-F02BE857C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C597-4933-4C40-B988-F5FF807A5E0E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9736-79C9-4D1A-9FCB-F02BE857C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C597-4933-4C40-B988-F5FF807A5E0E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9736-79C9-4D1A-9FCB-F02BE857C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C597-4933-4C40-B988-F5FF807A5E0E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9736-79C9-4D1A-9FCB-F02BE857C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C597-4933-4C40-B988-F5FF807A5E0E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9736-79C9-4D1A-9FCB-F02BE857C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C597-4933-4C40-B988-F5FF807A5E0E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9736-79C9-4D1A-9FCB-F02BE857C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C597-4933-4C40-B988-F5FF807A5E0E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9736-79C9-4D1A-9FCB-F02BE857C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C597-4933-4C40-B988-F5FF807A5E0E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9736-79C9-4D1A-9FCB-F02BE857C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C597-4933-4C40-B988-F5FF807A5E0E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79736-79C9-4D1A-9FCB-F02BE857C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F8C597-4933-4C40-B988-F5FF807A5E0E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79736-79C9-4D1A-9FCB-F02BE857C0B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692697"/>
            <a:ext cx="8568952" cy="381642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 </a:t>
            </a:r>
            <a:r>
              <a:rPr lang="ru-RU" sz="4000" b="1" i="1" dirty="0" smtClean="0"/>
              <a:t>«Рано или поздно всякая математическая идея находит применение в том или ином деле»</a:t>
            </a:r>
          </a:p>
          <a:p>
            <a:pPr algn="ctr">
              <a:buNone/>
            </a:pPr>
            <a:r>
              <a:rPr lang="ru-RU" sz="4000" dirty="0" smtClean="0"/>
              <a:t>А.Н.Крылов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Посмотрите на пропорции. Верно ли они составлены? Назвать крайние и средние члены.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3600" dirty="0" smtClean="0"/>
              <a:t>3 : 6 = 2 : 4</a:t>
            </a:r>
          </a:p>
          <a:p>
            <a:pPr algn="ctr">
              <a:buNone/>
            </a:pPr>
            <a:r>
              <a:rPr lang="ru-RU" sz="3600" dirty="0" smtClean="0"/>
              <a:t>4 : 6 = 2 : 3</a:t>
            </a:r>
          </a:p>
          <a:p>
            <a:pPr algn="ctr">
              <a:buNone/>
            </a:pPr>
            <a:r>
              <a:rPr lang="ru-RU" sz="3600" dirty="0" smtClean="0"/>
              <a:t>3 : 6 = 4 : 2</a:t>
            </a:r>
          </a:p>
          <a:p>
            <a:pPr algn="ctr">
              <a:buNone/>
            </a:pPr>
            <a:r>
              <a:rPr lang="ru-RU" sz="3600" dirty="0" smtClean="0"/>
              <a:t>6 : 3 = 2 : 4</a:t>
            </a:r>
          </a:p>
          <a:p>
            <a:pPr algn="ctr">
              <a:buNone/>
            </a:pPr>
            <a:r>
              <a:rPr lang="ru-RU" sz="3600" dirty="0" smtClean="0"/>
              <a:t>6 : 2 = 4 : 6</a:t>
            </a:r>
          </a:p>
          <a:p>
            <a:pPr algn="ctr">
              <a:buNone/>
            </a:pPr>
            <a:r>
              <a:rPr lang="ru-RU" sz="3600" dirty="0" smtClean="0"/>
              <a:t>6 : 4 = 3 : 2</a:t>
            </a:r>
          </a:p>
          <a:p>
            <a:pPr algn="ctr">
              <a:buNone/>
            </a:pPr>
            <a:r>
              <a:rPr lang="ru-RU" sz="3600" dirty="0" smtClean="0"/>
              <a:t>6 : 3 = 4 : 2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9992" y="764704"/>
            <a:ext cx="4248472" cy="5433467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/>
              <a:t>2 вариант</a:t>
            </a:r>
          </a:p>
          <a:p>
            <a:pPr algn="just">
              <a:buNone/>
            </a:pPr>
            <a:r>
              <a:rPr lang="ru-RU" sz="2400" dirty="0" smtClean="0"/>
              <a:t>1. 	Восхождение на высоту 1250м равно усилию, требуемому для перехода 50 км по равнине. Туристы поднялись на высоту 750м. Переходу какого расстояния на равнине соответствует этот подъем?</a:t>
            </a:r>
          </a:p>
          <a:p>
            <a:pPr algn="just">
              <a:buNone/>
            </a:pPr>
            <a:r>
              <a:rPr lang="ru-RU" sz="2400" dirty="0" smtClean="0"/>
              <a:t>2. В жаркий день 6 косцов выпили бочонок кваса за 1,5ч. Сколько косцов выпьют такой же бочонок за 3 ч?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536" y="188640"/>
            <a:ext cx="80648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Самостоятельная </a:t>
            </a:r>
            <a:r>
              <a:rPr lang="ru-RU" sz="3200" dirty="0" smtClean="0"/>
              <a:t>работа </a:t>
            </a:r>
            <a:r>
              <a:rPr lang="ru-RU" sz="2000" dirty="0" smtClean="0"/>
              <a:t>(с последующей проверкой)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251520" y="908720"/>
            <a:ext cx="388843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1 вариант</a:t>
            </a:r>
          </a:p>
          <a:p>
            <a:pPr marL="342900" indent="-342900" algn="just">
              <a:buAutoNum type="arabicPeriod"/>
            </a:pPr>
            <a:r>
              <a:rPr lang="ru-RU" sz="2400" dirty="0" smtClean="0"/>
              <a:t>8 м сукна стоят столько же, сколько 64 м ситца. Сколько ситца можно купить вместо 14 м сукна?</a:t>
            </a:r>
          </a:p>
          <a:p>
            <a:pPr marL="342900" indent="-342900" algn="just">
              <a:buAutoNum type="arabicPeriod"/>
            </a:pPr>
            <a:r>
              <a:rPr lang="ru-RU" sz="2400" dirty="0" smtClean="0"/>
              <a:t>Четыре каменщика могут выполнить работу за 15 дней. За сколько дней выполнят эту работу 3 каменщика?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640960" cy="6192688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rabicParenR"/>
            </a:pPr>
            <a:r>
              <a:rPr lang="ru-RU" dirty="0" smtClean="0"/>
              <a:t>Закончите предложение:</a:t>
            </a:r>
          </a:p>
          <a:p>
            <a:pPr marL="514350" indent="-514350">
              <a:buNone/>
            </a:pPr>
            <a:r>
              <a:rPr lang="ru-RU" dirty="0" smtClean="0"/>
              <a:t>А) Отношение пройденного пути к затраченному времени называется…</a:t>
            </a:r>
          </a:p>
          <a:p>
            <a:pPr marL="514350" indent="-514350">
              <a:buNone/>
            </a:pPr>
            <a:r>
              <a:rPr lang="ru-RU" dirty="0" smtClean="0"/>
              <a:t>Б) Отношение стоимости товара к его количеству называется…</a:t>
            </a:r>
          </a:p>
          <a:p>
            <a:pPr marL="514350" indent="-514350">
              <a:buNone/>
            </a:pPr>
            <a:r>
              <a:rPr lang="ru-RU" dirty="0" smtClean="0"/>
              <a:t>В) Отношение выполненной работы к затраченному времени называется …</a:t>
            </a:r>
          </a:p>
          <a:p>
            <a:pPr marL="514350" indent="-514350">
              <a:buNone/>
            </a:pPr>
            <a:r>
              <a:rPr lang="ru-RU" dirty="0" smtClean="0"/>
              <a:t>2) Пешеход затратил на путь 2ч, двигаясь со скоростью 6 км/ч. Сколько времени затратит он на тот же путь, если его скорость 4 км/ч?</a:t>
            </a:r>
          </a:p>
          <a:p>
            <a:pPr marL="514350" indent="-514350">
              <a:buNone/>
            </a:pPr>
            <a:r>
              <a:rPr lang="ru-RU" dirty="0" smtClean="0"/>
              <a:t>3) Из пункта А в пункт В автомобиль ехал 1ч 20 мин. Обратный путь он ехал с той же скоростью, но 80 мин. Почему?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712968" cy="6336704"/>
          </a:xfrm>
        </p:spPr>
        <p:txBody>
          <a:bodyPr>
            <a:normAutofit fontScale="92500" lnSpcReduction="20000"/>
          </a:bodyPr>
          <a:lstStyle/>
          <a:p>
            <a:pPr marL="514350" indent="-514350" algn="just">
              <a:buAutoNum type="arabicPeriod"/>
            </a:pPr>
            <a:r>
              <a:rPr lang="ru-RU" dirty="0" smtClean="0"/>
              <a:t>Решите уравнения</a:t>
            </a:r>
          </a:p>
          <a:p>
            <a:pPr marL="514350" indent="-514350" algn="just">
              <a:buNone/>
            </a:pPr>
            <a:r>
              <a:rPr lang="en-US" dirty="0" smtClean="0"/>
              <a:t>X </a:t>
            </a:r>
            <a:r>
              <a:rPr lang="ru-RU" dirty="0" smtClean="0"/>
              <a:t>: 3 = 7 : 6</a:t>
            </a:r>
          </a:p>
          <a:p>
            <a:pPr marL="514350" indent="-514350" algn="just">
              <a:buNone/>
            </a:pPr>
            <a:r>
              <a:rPr lang="ru-RU" dirty="0" smtClean="0"/>
              <a:t>7 : 14 = 16 : а</a:t>
            </a:r>
          </a:p>
          <a:p>
            <a:pPr marL="514350" indent="-514350" algn="just">
              <a:buNone/>
            </a:pPr>
            <a:r>
              <a:rPr lang="ru-RU" dirty="0" smtClean="0"/>
              <a:t>2. Из трех величин выберите 2 прямо пропорциональные</a:t>
            </a:r>
          </a:p>
          <a:p>
            <a:pPr marL="514350" indent="-514350" algn="just">
              <a:buNone/>
            </a:pPr>
            <a:r>
              <a:rPr lang="ru-RU" dirty="0" smtClean="0"/>
              <a:t>Путь, скорость, время</a:t>
            </a:r>
          </a:p>
          <a:p>
            <a:pPr marL="514350" indent="-514350" algn="just">
              <a:buNone/>
            </a:pPr>
            <a:r>
              <a:rPr lang="ru-RU" dirty="0" smtClean="0"/>
              <a:t>3. В 2 л раствора содержится 10 г соли. Сколько соли в 7 л этого раствора? </a:t>
            </a:r>
          </a:p>
          <a:p>
            <a:pPr marL="514350" indent="-514350" algn="just">
              <a:buNone/>
            </a:pPr>
            <a:r>
              <a:rPr lang="ru-RU" dirty="0" smtClean="0"/>
              <a:t>4. Из трех величин выберите обратно пропорциональные: Цена 1 вещи, число купленных вещей, стоимость покупки.</a:t>
            </a:r>
          </a:p>
          <a:p>
            <a:pPr marL="514350" indent="-514350" algn="just">
              <a:buNone/>
            </a:pPr>
            <a:r>
              <a:rPr lang="ru-RU" dirty="0" smtClean="0"/>
              <a:t>5. У двух прямоугольников площади равны. Ширина первого в 2 раза меньше, чем второго. Чему равна длина второго, если длина первого 20 см?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Дополнительная задача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В январе автосборочный цех выпустил 16 автомобилей, в феврале – 20, в марте – 24.</a:t>
            </a:r>
          </a:p>
          <a:p>
            <a:pPr marL="0" indent="0">
              <a:buNone/>
            </a:pPr>
            <a:r>
              <a:rPr lang="ru-RU" dirty="0" smtClean="0"/>
              <a:t>А) какую часть общего числа автомобилей, выпущенных за три месяца, составили автомобили, выпущенные в январе?</a:t>
            </a:r>
          </a:p>
          <a:p>
            <a:pPr marL="0" indent="0">
              <a:buNone/>
            </a:pPr>
            <a:r>
              <a:rPr lang="ru-RU" dirty="0" smtClean="0"/>
              <a:t>Б) Во сколько раз меньше автомобилей цех выпустил в январе по сравнению с февралем?</a:t>
            </a:r>
          </a:p>
          <a:p>
            <a:pPr marL="0" indent="0">
              <a:buNone/>
            </a:pPr>
            <a:r>
              <a:rPr lang="ru-RU" dirty="0" smtClean="0"/>
              <a:t>В) На сколько % увеличилось производство автомобилей в марте по сравнению </a:t>
            </a:r>
            <a:r>
              <a:rPr lang="ru-RU" smtClean="0"/>
              <a:t>с февралем?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854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712968" cy="6336704"/>
          </a:xfrm>
        </p:spPr>
        <p:txBody>
          <a:bodyPr>
            <a:normAutofit fontScale="92500" lnSpcReduction="20000"/>
          </a:bodyPr>
          <a:lstStyle/>
          <a:p>
            <a:pPr marL="514350" indent="-514350" algn="just">
              <a:buAutoNum type="arabicPeriod"/>
            </a:pPr>
            <a:r>
              <a:rPr lang="ru-RU" dirty="0" smtClean="0"/>
              <a:t>Решите уравнения</a:t>
            </a:r>
          </a:p>
          <a:p>
            <a:pPr marL="514350" indent="-514350" algn="just">
              <a:buNone/>
            </a:pPr>
            <a:r>
              <a:rPr lang="ru-RU" dirty="0" smtClean="0"/>
              <a:t>8</a:t>
            </a:r>
            <a:r>
              <a:rPr lang="en-US" dirty="0" smtClean="0"/>
              <a:t> </a:t>
            </a:r>
            <a:r>
              <a:rPr lang="ru-RU" dirty="0" smtClean="0"/>
              <a:t>: </a:t>
            </a:r>
            <a:r>
              <a:rPr lang="en-US" dirty="0" smtClean="0"/>
              <a:t>Y</a:t>
            </a:r>
            <a:r>
              <a:rPr lang="ru-RU" dirty="0" smtClean="0"/>
              <a:t> = 24 : 5</a:t>
            </a:r>
          </a:p>
          <a:p>
            <a:pPr marL="514350" indent="-514350" algn="just">
              <a:buNone/>
            </a:pPr>
            <a:r>
              <a:rPr lang="ru-RU" dirty="0" smtClean="0"/>
              <a:t>17 : 51 = </a:t>
            </a:r>
            <a:r>
              <a:rPr lang="en-US" dirty="0" smtClean="0"/>
              <a:t>b</a:t>
            </a:r>
            <a:r>
              <a:rPr lang="ru-RU" dirty="0" smtClean="0"/>
              <a:t> : </a:t>
            </a:r>
            <a:r>
              <a:rPr lang="en-US" dirty="0" smtClean="0"/>
              <a:t>6</a:t>
            </a:r>
            <a:endParaRPr lang="ru-RU" dirty="0" smtClean="0"/>
          </a:p>
          <a:p>
            <a:pPr marL="514350" indent="-514350" algn="just">
              <a:buNone/>
            </a:pPr>
            <a:r>
              <a:rPr lang="ru-RU" dirty="0" smtClean="0"/>
              <a:t>2. Из трех величин выберите 2 прямо пропорциональные: </a:t>
            </a:r>
          </a:p>
          <a:p>
            <a:pPr marL="514350" indent="-514350" algn="just">
              <a:buNone/>
            </a:pPr>
            <a:r>
              <a:rPr lang="ru-RU" dirty="0" smtClean="0"/>
              <a:t>Цена 1 вещи, число купленных вещей, стоимость покупки</a:t>
            </a:r>
          </a:p>
          <a:p>
            <a:pPr marL="514350" indent="-514350" algn="just">
              <a:buNone/>
            </a:pPr>
            <a:r>
              <a:rPr lang="ru-RU" dirty="0" smtClean="0"/>
              <a:t>3. В 4 г сплава содержится 700 мг свинца. Сколько свинца в 15 г сплава? </a:t>
            </a:r>
          </a:p>
          <a:p>
            <a:pPr marL="514350" indent="-514350" algn="just">
              <a:buNone/>
            </a:pPr>
            <a:r>
              <a:rPr lang="ru-RU" dirty="0" smtClean="0"/>
              <a:t>4. Из трех величин выберите обратно пропорциональные: Путь, скорость, время</a:t>
            </a:r>
          </a:p>
          <a:p>
            <a:pPr marL="514350" indent="-514350" algn="just">
              <a:buNone/>
            </a:pPr>
            <a:r>
              <a:rPr lang="ru-RU" dirty="0" smtClean="0"/>
              <a:t>5. Пешеход может пройти путь за 40 мин. За сколько времени пройдет этот путь автомобиль, скорость которого в 20 раз больше скорости пешехода?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548680"/>
            <a:ext cx="8784976" cy="5976664"/>
          </a:xfrm>
        </p:spPr>
        <p:txBody>
          <a:bodyPr/>
          <a:lstStyle/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512" y="188640"/>
          <a:ext cx="8964488" cy="6522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22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822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1 вариант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2 вариант</a:t>
                      </a:r>
                      <a:endParaRPr lang="ru-RU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885">
                <a:tc gridSpan="2"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1. Закончите составление пропорции</a:t>
                      </a:r>
                      <a:endParaRPr lang="ru-RU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7498">
                <a:tc>
                  <a:txBody>
                    <a:bodyPr/>
                    <a:lstStyle/>
                    <a:p>
                      <a:r>
                        <a:rPr lang="ru-RU" dirty="0" smtClean="0"/>
                        <a:t>Число 16 относится</a:t>
                      </a:r>
                      <a:r>
                        <a:rPr lang="ru-RU" baseline="0" dirty="0" smtClean="0"/>
                        <a:t> к числу 8, как число 12 относится к числу …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Число 21 относится</a:t>
                      </a:r>
                      <a:r>
                        <a:rPr lang="ru-RU" baseline="0" dirty="0" smtClean="0"/>
                        <a:t> к 7, как число 15 относится к числу…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7498">
                <a:tc>
                  <a:txBody>
                    <a:bodyPr/>
                    <a:lstStyle/>
                    <a:p>
                      <a:r>
                        <a:rPr lang="ru-RU" dirty="0" smtClean="0"/>
                        <a:t>2. Пропорциональны ли числа 8 и 7 числам 16 и 15. Если да, то составьте верную пропорцию.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2. Пропорциональны ли числа 16 и 24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числам 8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и 12. Если да, то составьте верную пропорцию.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861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3. Запишите пропорцию для решения задачи: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27498">
                <a:tc>
                  <a:txBody>
                    <a:bodyPr/>
                    <a:lstStyle/>
                    <a:p>
                      <a:r>
                        <a:rPr lang="ru-RU" dirty="0" smtClean="0"/>
                        <a:t>А) За 12 порций мороженого заплатили 78 рублей. Сколько надо  заплатить за 5 порций?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А) Два прямоугольных</a:t>
                      </a:r>
                      <a:r>
                        <a:rPr lang="ru-RU" baseline="0" dirty="0" smtClean="0"/>
                        <a:t> участка имеют одинаковую площадь. Ширина одного -117м, а длина – 29м. Ширина второго – 20 м. Какова длина второго?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27498">
                <a:tc>
                  <a:txBody>
                    <a:bodyPr/>
                    <a:lstStyle/>
                    <a:p>
                      <a:r>
                        <a:rPr lang="ru-RU" dirty="0" smtClean="0"/>
                        <a:t>Б) Два прямоугольника имеют одинаковую площадь. Ширина и длина одного из них 19 см и 23 см, а ширина второго –</a:t>
                      </a:r>
                      <a:r>
                        <a:rPr lang="ru-RU" baseline="0" dirty="0" smtClean="0"/>
                        <a:t> 10см. Какова длина второго прямоугольника?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Б) Станок-автомат</a:t>
                      </a:r>
                      <a:r>
                        <a:rPr lang="ru-RU" baseline="0" dirty="0" smtClean="0"/>
                        <a:t> изготавливает 12 деталей за 15 минут. Сколько деталей изготовит станок за 20 минут?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27498">
                <a:tc>
                  <a:txBody>
                    <a:bodyPr/>
                    <a:lstStyle/>
                    <a:p>
                      <a:r>
                        <a:rPr lang="ru-RU" dirty="0" smtClean="0"/>
                        <a:t>4.</a:t>
                      </a:r>
                      <a:r>
                        <a:rPr lang="ru-RU" baseline="0" dirty="0" smtClean="0"/>
                        <a:t> В первый день турист прошел 9,6 км, а во второй – 6,4 км. Во сколько раз вторая часть пути меньше, чем первая? Сколько % всего пути составляет путь, пройденный в 1 день?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4. Рулон ткани разрезали на 2 части длиной 6,3м и 7,7м. Во сколько раз первая часть рулона короче второй? Сколько % длины всего рулона составляет длина первой его части?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341</TotalTime>
  <Words>744</Words>
  <Application>Microsoft Office PowerPoint</Application>
  <PresentationFormat>Экран (4:3)</PresentationFormat>
  <Paragraphs>60</Paragraphs>
  <Slides>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Презентация PowerPoint</vt:lpstr>
      <vt:lpstr>Посмотрите на пропорции. Верно ли они составлены? Назвать крайние и средние члены.</vt:lpstr>
      <vt:lpstr>Презентация PowerPoint</vt:lpstr>
      <vt:lpstr>Презентация PowerPoint</vt:lpstr>
      <vt:lpstr>Презентация PowerPoint</vt:lpstr>
      <vt:lpstr>Дополнительная задача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дом</cp:lastModifiedBy>
  <cp:revision>41</cp:revision>
  <dcterms:created xsi:type="dcterms:W3CDTF">2015-09-14T20:20:40Z</dcterms:created>
  <dcterms:modified xsi:type="dcterms:W3CDTF">2020-01-10T19:11:14Z</dcterms:modified>
</cp:coreProperties>
</file>