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1"/>
  </p:notes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64" r:id="rId9"/>
    <p:sldId id="265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D889C6-8378-4A31-833A-BC1460C75F18}" type="datetimeFigureOut">
              <a:rPr lang="ru-RU" smtClean="0"/>
              <a:t>10.01.2020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1D62D3-DA66-4316-BEC6-4AFDE75BBC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29151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10.01.2020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10.01.2020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10.01.2020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10.01.2020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10.01.2020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10.01.2020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10.01.2020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10.01.2020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10.01.2020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10.01.2020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10.01.2020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10.01.2020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ru-RU" sz="4400" b="1" kern="1800" dirty="0" smtClean="0">
                <a:solidFill>
                  <a:srgbClr val="FF0000"/>
                </a:solidFill>
                <a:effectLst/>
                <a:latin typeface="Georgia"/>
                <a:ea typeface="Times New Roman"/>
                <a:cs typeface="Times New Roman"/>
              </a:rPr>
              <a:t>Адаптация </a:t>
            </a:r>
            <a:r>
              <a:rPr lang="ru-RU" sz="4400" b="1" kern="1800" dirty="0">
                <a:solidFill>
                  <a:srgbClr val="FF0000"/>
                </a:solidFill>
                <a:effectLst/>
                <a:latin typeface="Georgia"/>
                <a:ea typeface="Times New Roman"/>
                <a:cs typeface="Times New Roman"/>
              </a:rPr>
              <a:t>детей в детском </a:t>
            </a:r>
            <a:r>
              <a:rPr lang="ru-RU" sz="4400" b="1" kern="1800" dirty="0" smtClean="0">
                <a:solidFill>
                  <a:srgbClr val="FF0000"/>
                </a:solidFill>
                <a:effectLst/>
                <a:latin typeface="Georgia"/>
                <a:ea typeface="Times New Roman"/>
                <a:cs typeface="Times New Roman"/>
              </a:rPr>
              <a:t>саду.</a:t>
            </a: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dirty="0" smtClean="0">
                <a:solidFill>
                  <a:srgbClr val="0070C0"/>
                </a:solidFill>
              </a:rPr>
              <a:t>Что необходимо знать родителям</a:t>
            </a:r>
            <a:endParaRPr lang="ru-RU" sz="3600" dirty="0">
              <a:solidFill>
                <a:srgbClr val="0070C0"/>
              </a:solidFill>
            </a:endParaRPr>
          </a:p>
        </p:txBody>
      </p:sp>
      <p:pic>
        <p:nvPicPr>
          <p:cNvPr id="4" name="Рисунок 3" descr="E:\работа группа №4\2018-2019\проекты\Скачать-картинки-для-детского-сада-на-разные-темы-подборка-7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2896235"/>
            <a:ext cx="8100392" cy="3961765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Box 4"/>
          <p:cNvSpPr txBox="1"/>
          <p:nvPr/>
        </p:nvSpPr>
        <p:spPr>
          <a:xfrm>
            <a:off x="3347864" y="6011996"/>
            <a:ext cx="547729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Подготовила: старший воспитатель </a:t>
            </a:r>
            <a:r>
              <a:rPr lang="ru-RU" dirty="0" err="1" smtClean="0"/>
              <a:t>Кривцева</a:t>
            </a:r>
            <a:r>
              <a:rPr lang="ru-RU" dirty="0" smtClean="0"/>
              <a:t> А.В.</a:t>
            </a:r>
          </a:p>
          <a:p>
            <a:r>
              <a:rPr lang="ru-RU" smtClean="0"/>
              <a:t>                МБДОУ </a:t>
            </a:r>
            <a:r>
              <a:rPr lang="ru-RU" dirty="0" smtClean="0"/>
              <a:t>детский сад № 24 «</a:t>
            </a:r>
            <a:r>
              <a:rPr lang="ru-RU" smtClean="0"/>
              <a:t>Золотая рыбка»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26856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274320"/>
            <a:ext cx="7890080" cy="135448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>
                <a:solidFill>
                  <a:srgbClr val="FF0000"/>
                </a:solidFill>
                <a:effectLst/>
              </a:rPr>
              <a:t>Вопрос: «Когда ребенок привыкнет к детсаду и перестанет плакать». </a:t>
            </a:r>
            <a:br>
              <a:rPr lang="ru-RU" dirty="0">
                <a:solidFill>
                  <a:srgbClr val="FF0000"/>
                </a:solidFill>
                <a:effectLst/>
              </a:rPr>
            </a:b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187624" y="1412776"/>
            <a:ext cx="7704856" cy="24776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800"/>
              </a:lnSpc>
              <a:spcBef>
                <a:spcPts val="1200"/>
              </a:spcBef>
              <a:spcAft>
                <a:spcPts val="1200"/>
              </a:spcAft>
            </a:pPr>
            <a:r>
              <a:rPr lang="ru-RU" sz="2400" dirty="0" smtClean="0">
                <a:solidFill>
                  <a:srgbClr val="0070C0"/>
                </a:solidFill>
                <a:latin typeface="Georgia" pitchFamily="18" charset="0"/>
                <a:cs typeface="Times New Roman" pitchFamily="18" charset="0"/>
              </a:rPr>
              <a:t>	Дети </a:t>
            </a:r>
            <a:r>
              <a:rPr lang="ru-RU" sz="2400" dirty="0">
                <a:solidFill>
                  <a:srgbClr val="0070C0"/>
                </a:solidFill>
                <a:latin typeface="Georgia" pitchFamily="18" charset="0"/>
                <a:cs typeface="Times New Roman" pitchFamily="18" charset="0"/>
              </a:rPr>
              <a:t>привыкают к детскому саду по-разному: </a:t>
            </a:r>
            <a:r>
              <a:rPr lang="ru-RU" sz="2400" dirty="0" smtClean="0">
                <a:solidFill>
                  <a:srgbClr val="0070C0"/>
                </a:solidFill>
                <a:latin typeface="Georgia" pitchFamily="18" charset="0"/>
                <a:cs typeface="Times New Roman" pitchFamily="18" charset="0"/>
              </a:rPr>
              <a:t>кто-то </a:t>
            </a:r>
            <a:r>
              <a:rPr lang="ru-RU" sz="2400" dirty="0">
                <a:solidFill>
                  <a:srgbClr val="0070C0"/>
                </a:solidFill>
                <a:latin typeface="Georgia" pitchFamily="18" charset="0"/>
                <a:cs typeface="Times New Roman" pitchFamily="18" charset="0"/>
              </a:rPr>
              <a:t>с первых дней ходит в детсад с радостью, но, это скорее исключение из правил, а кто-то не может успокоиться целый день и родителей вечером встречает ревами. Чаще всего у 2-3-х летних малышей расставание с мамой сопровождается слезами, а потом они отвлекаются на игрушки и успокаиваются. </a:t>
            </a:r>
            <a:endParaRPr lang="ru-RU" sz="2400" dirty="0" smtClean="0">
              <a:solidFill>
                <a:srgbClr val="0070C0"/>
              </a:solidFill>
              <a:latin typeface="Georgia" pitchFamily="18" charset="0"/>
              <a:cs typeface="Times New Roman" pitchFamily="18" charset="0"/>
            </a:endParaRPr>
          </a:p>
          <a:p>
            <a:pPr algn="ctr">
              <a:lnSpc>
                <a:spcPts val="1800"/>
              </a:lnSpc>
              <a:spcBef>
                <a:spcPts val="1200"/>
              </a:spcBef>
              <a:spcAft>
                <a:spcPts val="1200"/>
              </a:spcAft>
            </a:pPr>
            <a:r>
              <a:rPr lang="ru-RU" sz="2400" dirty="0" smtClean="0">
                <a:solidFill>
                  <a:srgbClr val="0070C0"/>
                </a:solidFill>
                <a:latin typeface="Georgia" pitchFamily="18" charset="0"/>
                <a:cs typeface="Times New Roman" pitchFamily="18" charset="0"/>
              </a:rPr>
              <a:t>И </a:t>
            </a:r>
            <a:r>
              <a:rPr lang="ru-RU" sz="2400" dirty="0">
                <a:solidFill>
                  <a:srgbClr val="0070C0"/>
                </a:solidFill>
                <a:latin typeface="Georgia" pitchFamily="18" charset="0"/>
                <a:cs typeface="Times New Roman" pitchFamily="18" charset="0"/>
              </a:rPr>
              <a:t>это </a:t>
            </a:r>
            <a:r>
              <a:rPr lang="ru-RU" sz="2400" dirty="0" smtClean="0">
                <a:solidFill>
                  <a:srgbClr val="0070C0"/>
                </a:solidFill>
                <a:latin typeface="Georgia" pitchFamily="18" charset="0"/>
                <a:cs typeface="Times New Roman" pitchFamily="18" charset="0"/>
              </a:rPr>
              <a:t>нормально!</a:t>
            </a:r>
          </a:p>
        </p:txBody>
      </p:sp>
      <p:pic>
        <p:nvPicPr>
          <p:cNvPr id="1026" name="Picture 2" descr="D:\работа группа №4\2018-2019\проекты\detsad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9856" y="4149080"/>
            <a:ext cx="8100392" cy="27218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670830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260648"/>
            <a:ext cx="7992888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>
                <a:solidFill>
                  <a:srgbClr val="FF0000"/>
                </a:solidFill>
              </a:rPr>
              <a:t>3 фазы адаптационного периода: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27584" y="1052736"/>
            <a:ext cx="7992888" cy="3096344"/>
          </a:xfrm>
        </p:spPr>
        <p:txBody>
          <a:bodyPr>
            <a:normAutofit/>
          </a:bodyPr>
          <a:lstStyle/>
          <a:p>
            <a:pPr marL="0" lvl="0" indent="0" algn="ctr">
              <a:lnSpc>
                <a:spcPts val="1800"/>
              </a:lnSpc>
              <a:spcBef>
                <a:spcPts val="240"/>
              </a:spcBef>
              <a:spcAft>
                <a:spcPts val="240"/>
              </a:spcAft>
              <a:buSzPts val="1000"/>
              <a:buNone/>
              <a:tabLst>
                <a:tab pos="457200" algn="l"/>
              </a:tabLst>
            </a:pPr>
            <a:endParaRPr lang="ru-RU" dirty="0">
              <a:solidFill>
                <a:srgbClr val="0070C0"/>
              </a:solidFill>
              <a:latin typeface="Georgia"/>
              <a:ea typeface="Times New Roman"/>
              <a:cs typeface="Times New Roman"/>
            </a:endParaRPr>
          </a:p>
          <a:p>
            <a:pPr marL="342900" lvl="0" indent="-342900" algn="ctr">
              <a:lnSpc>
                <a:spcPts val="1800"/>
              </a:lnSpc>
              <a:spcBef>
                <a:spcPts val="240"/>
              </a:spcBef>
              <a:spcAft>
                <a:spcPts val="24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dirty="0" smtClean="0">
                <a:solidFill>
                  <a:srgbClr val="0070C0"/>
                </a:solidFill>
                <a:latin typeface="Georgia"/>
                <a:ea typeface="Times New Roman"/>
                <a:cs typeface="Times New Roman"/>
              </a:rPr>
              <a:t>Легкая </a:t>
            </a:r>
          </a:p>
          <a:p>
            <a:pPr marL="0" lvl="0" indent="0" algn="ctr">
              <a:lnSpc>
                <a:spcPts val="1800"/>
              </a:lnSpc>
              <a:spcBef>
                <a:spcPts val="240"/>
              </a:spcBef>
              <a:spcAft>
                <a:spcPts val="240"/>
              </a:spcAft>
              <a:buSzPts val="1000"/>
              <a:buNone/>
              <a:tabLst>
                <a:tab pos="457200" algn="l"/>
              </a:tabLst>
            </a:pPr>
            <a:r>
              <a:rPr lang="ru-RU" dirty="0" smtClean="0">
                <a:solidFill>
                  <a:srgbClr val="0070C0"/>
                </a:solidFill>
                <a:latin typeface="Georgia"/>
                <a:ea typeface="Times New Roman"/>
                <a:cs typeface="Times New Roman"/>
              </a:rPr>
              <a:t>длится </a:t>
            </a:r>
            <a:r>
              <a:rPr lang="ru-RU" dirty="0">
                <a:solidFill>
                  <a:srgbClr val="0070C0"/>
                </a:solidFill>
                <a:latin typeface="Georgia"/>
                <a:ea typeface="Times New Roman"/>
                <a:cs typeface="Times New Roman"/>
              </a:rPr>
              <a:t>от 1 до 16 дней</a:t>
            </a:r>
            <a:r>
              <a:rPr lang="ru-RU" dirty="0" smtClean="0">
                <a:solidFill>
                  <a:srgbClr val="0070C0"/>
                </a:solidFill>
                <a:latin typeface="Georgia"/>
                <a:ea typeface="Times New Roman"/>
                <a:cs typeface="Times New Roman"/>
              </a:rPr>
              <a:t>.</a:t>
            </a:r>
          </a:p>
          <a:p>
            <a:pPr marL="342900" lvl="0" indent="-342900" algn="ctr">
              <a:lnSpc>
                <a:spcPts val="1800"/>
              </a:lnSpc>
              <a:spcBef>
                <a:spcPts val="240"/>
              </a:spcBef>
              <a:spcAft>
                <a:spcPts val="24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endParaRPr lang="ru-RU" sz="1800" dirty="0">
              <a:latin typeface="Calibri"/>
              <a:ea typeface="Calibri"/>
              <a:cs typeface="Times New Roman"/>
            </a:endParaRPr>
          </a:p>
          <a:p>
            <a:pPr marL="342900" lvl="0" indent="-342900" algn="ctr">
              <a:lnSpc>
                <a:spcPts val="1800"/>
              </a:lnSpc>
              <a:spcBef>
                <a:spcPts val="240"/>
              </a:spcBef>
              <a:spcAft>
                <a:spcPts val="24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dirty="0" smtClean="0">
                <a:solidFill>
                  <a:srgbClr val="0070C0"/>
                </a:solidFill>
                <a:latin typeface="Georgia"/>
                <a:ea typeface="Times New Roman"/>
                <a:cs typeface="Times New Roman"/>
              </a:rPr>
              <a:t>Средняя </a:t>
            </a:r>
          </a:p>
          <a:p>
            <a:pPr marL="0" lvl="0" indent="0" algn="ctr">
              <a:lnSpc>
                <a:spcPts val="1800"/>
              </a:lnSpc>
              <a:spcBef>
                <a:spcPts val="240"/>
              </a:spcBef>
              <a:spcAft>
                <a:spcPts val="240"/>
              </a:spcAft>
              <a:buSzPts val="1000"/>
              <a:buNone/>
              <a:tabLst>
                <a:tab pos="457200" algn="l"/>
              </a:tabLst>
            </a:pPr>
            <a:r>
              <a:rPr lang="ru-RU" dirty="0" smtClean="0">
                <a:solidFill>
                  <a:srgbClr val="0070C0"/>
                </a:solidFill>
                <a:latin typeface="Georgia"/>
                <a:ea typeface="Times New Roman"/>
                <a:cs typeface="Times New Roman"/>
              </a:rPr>
              <a:t>длится </a:t>
            </a:r>
            <a:r>
              <a:rPr lang="ru-RU" dirty="0">
                <a:solidFill>
                  <a:srgbClr val="0070C0"/>
                </a:solidFill>
                <a:latin typeface="Georgia"/>
                <a:ea typeface="Times New Roman"/>
                <a:cs typeface="Times New Roman"/>
              </a:rPr>
              <a:t>от 16 до 32 дней</a:t>
            </a:r>
            <a:r>
              <a:rPr lang="ru-RU" dirty="0" smtClean="0">
                <a:solidFill>
                  <a:srgbClr val="0070C0"/>
                </a:solidFill>
                <a:latin typeface="Georgia"/>
                <a:ea typeface="Times New Roman"/>
                <a:cs typeface="Times New Roman"/>
              </a:rPr>
              <a:t>.</a:t>
            </a:r>
          </a:p>
          <a:p>
            <a:pPr marL="0" lvl="0" indent="0" algn="ctr">
              <a:lnSpc>
                <a:spcPts val="1800"/>
              </a:lnSpc>
              <a:spcBef>
                <a:spcPts val="240"/>
              </a:spcBef>
              <a:spcAft>
                <a:spcPts val="240"/>
              </a:spcAft>
              <a:buSzPts val="1000"/>
              <a:buNone/>
              <a:tabLst>
                <a:tab pos="457200" algn="l"/>
              </a:tabLst>
            </a:pPr>
            <a:endParaRPr lang="ru-RU" sz="1800" dirty="0">
              <a:latin typeface="Calibri"/>
              <a:ea typeface="Calibri"/>
              <a:cs typeface="Times New Roman"/>
            </a:endParaRPr>
          </a:p>
          <a:p>
            <a:pPr marL="342900" lvl="0" indent="-342900" algn="ctr">
              <a:lnSpc>
                <a:spcPts val="1800"/>
              </a:lnSpc>
              <a:spcBef>
                <a:spcPts val="240"/>
              </a:spcBef>
              <a:spcAft>
                <a:spcPts val="24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dirty="0" smtClean="0">
                <a:solidFill>
                  <a:srgbClr val="0070C0"/>
                </a:solidFill>
                <a:latin typeface="Georgia"/>
                <a:ea typeface="Times New Roman"/>
                <a:cs typeface="Times New Roman"/>
              </a:rPr>
              <a:t>Тяжелая </a:t>
            </a:r>
          </a:p>
          <a:p>
            <a:pPr marL="0" lvl="0" indent="0" algn="ctr">
              <a:lnSpc>
                <a:spcPts val="1800"/>
              </a:lnSpc>
              <a:spcBef>
                <a:spcPts val="240"/>
              </a:spcBef>
              <a:spcAft>
                <a:spcPts val="240"/>
              </a:spcAft>
              <a:buSzPts val="1000"/>
              <a:buNone/>
              <a:tabLst>
                <a:tab pos="457200" algn="l"/>
              </a:tabLst>
            </a:pPr>
            <a:r>
              <a:rPr lang="ru-RU" dirty="0" smtClean="0">
                <a:solidFill>
                  <a:srgbClr val="0070C0"/>
                </a:solidFill>
                <a:latin typeface="Georgia"/>
                <a:ea typeface="Times New Roman"/>
                <a:cs typeface="Times New Roman"/>
              </a:rPr>
              <a:t>длиться </a:t>
            </a:r>
            <a:r>
              <a:rPr lang="ru-RU" dirty="0">
                <a:solidFill>
                  <a:srgbClr val="0070C0"/>
                </a:solidFill>
                <a:latin typeface="Georgia"/>
                <a:ea typeface="Times New Roman"/>
                <a:cs typeface="Times New Roman"/>
              </a:rPr>
              <a:t>до 64 дней.</a:t>
            </a:r>
            <a:endParaRPr lang="ru-RU" sz="1800" dirty="0">
              <a:latin typeface="Calibri"/>
              <a:ea typeface="Calibri"/>
              <a:cs typeface="Times New Roman"/>
            </a:endParaRPr>
          </a:p>
          <a:p>
            <a:pPr algn="ctr"/>
            <a:endParaRPr lang="ru-RU" dirty="0"/>
          </a:p>
        </p:txBody>
      </p:sp>
      <p:pic>
        <p:nvPicPr>
          <p:cNvPr id="3074" name="Picture 2" descr="C:\Users\User\Desktop\настя\родительский клуб\detskisad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3642676"/>
            <a:ext cx="6439256" cy="32129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43509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274320"/>
            <a:ext cx="7890080" cy="142648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dirty="0">
                <a:solidFill>
                  <a:srgbClr val="FF0000"/>
                </a:solidFill>
                <a:effectLst/>
                <a:latin typeface="Georgia"/>
                <a:ea typeface="Times New Roman"/>
                <a:cs typeface="Times New Roman"/>
              </a:rPr>
              <a:t>Причины, почему ребенок не может привыкнуть к детскому саду</a:t>
            </a:r>
            <a:r>
              <a:rPr lang="ru-RU" sz="2200" dirty="0">
                <a:solidFill>
                  <a:srgbClr val="073E87">
                    <a:satMod val="130000"/>
                  </a:srgbClr>
                </a:solidFill>
                <a:effectLst/>
                <a:latin typeface="Calibri"/>
                <a:ea typeface="Calibri"/>
                <a:cs typeface="Times New Roman"/>
              </a:rPr>
              <a:t/>
            </a:r>
            <a:br>
              <a:rPr lang="ru-RU" sz="2200" dirty="0">
                <a:solidFill>
                  <a:srgbClr val="073E87">
                    <a:satMod val="130000"/>
                  </a:srgbClr>
                </a:solidFill>
                <a:effectLst/>
                <a:latin typeface="Calibri"/>
                <a:ea typeface="Calibri"/>
                <a:cs typeface="Times New Roman"/>
              </a:rPr>
            </a:b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043608" y="1268760"/>
            <a:ext cx="4248472" cy="20928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ts val="1800"/>
              </a:lnSpc>
              <a:spcBef>
                <a:spcPts val="240"/>
              </a:spcBef>
              <a:spcAft>
                <a:spcPts val="240"/>
              </a:spcAft>
              <a:buClr>
                <a:srgbClr val="31B6FD"/>
              </a:buClr>
              <a:buSzPts val="1000"/>
              <a:tabLst>
                <a:tab pos="457200" algn="l"/>
              </a:tabLst>
            </a:pPr>
            <a:r>
              <a:rPr lang="ru-RU" sz="2000" b="1" dirty="0">
                <a:solidFill>
                  <a:srgbClr val="0070C0"/>
                </a:solidFill>
                <a:latin typeface="Georgia"/>
                <a:ea typeface="Times New Roman"/>
                <a:cs typeface="Times New Roman"/>
              </a:rPr>
              <a:t>Ребенок не подготовлен к посещению детского сада</a:t>
            </a:r>
            <a:r>
              <a:rPr lang="ru-RU" sz="2000" dirty="0">
                <a:solidFill>
                  <a:srgbClr val="0070C0"/>
                </a:solidFill>
                <a:latin typeface="Georgia"/>
                <a:ea typeface="Times New Roman"/>
                <a:cs typeface="Times New Roman"/>
              </a:rPr>
              <a:t>:</a:t>
            </a:r>
            <a:endParaRPr lang="ru-RU" sz="2000" dirty="0">
              <a:solidFill>
                <a:prstClr val="black"/>
              </a:solidFill>
              <a:latin typeface="Calibri"/>
              <a:ea typeface="Times New Roman"/>
              <a:cs typeface="Times New Roman"/>
            </a:endParaRPr>
          </a:p>
          <a:p>
            <a:pPr marL="285750" lvl="0" indent="-285750">
              <a:lnSpc>
                <a:spcPts val="1800"/>
              </a:lnSpc>
              <a:spcBef>
                <a:spcPts val="240"/>
              </a:spcBef>
              <a:spcAft>
                <a:spcPts val="240"/>
              </a:spcAft>
              <a:buClr>
                <a:srgbClr val="31B6FD"/>
              </a:buClr>
              <a:buSzPts val="1000"/>
              <a:buFont typeface="Wingdings 2"/>
              <a:buChar char=""/>
              <a:tabLst>
                <a:tab pos="457200" algn="l"/>
              </a:tabLst>
            </a:pPr>
            <a:r>
              <a:rPr lang="ru-RU" dirty="0">
                <a:solidFill>
                  <a:srgbClr val="0070C0"/>
                </a:solidFill>
                <a:latin typeface="Georgia"/>
                <a:ea typeface="Times New Roman"/>
                <a:cs typeface="Times New Roman"/>
              </a:rPr>
              <a:t>не сформированы культурно-гигиенические навыки;</a:t>
            </a:r>
            <a:endParaRPr lang="ru-RU" dirty="0">
              <a:solidFill>
                <a:prstClr val="black"/>
              </a:solidFill>
              <a:latin typeface="Calibri"/>
              <a:ea typeface="Times New Roman"/>
              <a:cs typeface="Times New Roman"/>
            </a:endParaRPr>
          </a:p>
          <a:p>
            <a:pPr marL="285750" lvl="0" indent="-285750">
              <a:lnSpc>
                <a:spcPts val="1800"/>
              </a:lnSpc>
              <a:spcBef>
                <a:spcPts val="240"/>
              </a:spcBef>
              <a:spcAft>
                <a:spcPts val="240"/>
              </a:spcAft>
              <a:buClr>
                <a:srgbClr val="31B6FD"/>
              </a:buClr>
              <a:buSzPts val="1000"/>
              <a:buFont typeface="Wingdings 2"/>
              <a:buChar char=""/>
              <a:tabLst>
                <a:tab pos="457200" algn="l"/>
              </a:tabLst>
            </a:pPr>
            <a:r>
              <a:rPr lang="ru-RU" dirty="0">
                <a:solidFill>
                  <a:srgbClr val="0070C0"/>
                </a:solidFill>
                <a:latin typeface="Georgia"/>
                <a:ea typeface="Times New Roman"/>
                <a:cs typeface="Times New Roman"/>
              </a:rPr>
              <a:t>он не умеет самостоятельно играть с игрушками;</a:t>
            </a:r>
            <a:endParaRPr lang="ru-RU" dirty="0">
              <a:solidFill>
                <a:prstClr val="black"/>
              </a:solidFill>
              <a:latin typeface="Calibri"/>
              <a:ea typeface="Times New Roman"/>
              <a:cs typeface="Times New Roman"/>
            </a:endParaRPr>
          </a:p>
          <a:p>
            <a:pPr marL="285750" lvl="0" indent="-285750">
              <a:lnSpc>
                <a:spcPts val="1800"/>
              </a:lnSpc>
              <a:spcBef>
                <a:spcPts val="240"/>
              </a:spcBef>
              <a:spcAft>
                <a:spcPts val="240"/>
              </a:spcAft>
              <a:buClr>
                <a:srgbClr val="31B6FD"/>
              </a:buClr>
              <a:buSzPts val="1000"/>
              <a:buFont typeface="Wingdings 2"/>
              <a:buChar char=""/>
              <a:tabLst>
                <a:tab pos="457200" algn="l"/>
              </a:tabLst>
            </a:pPr>
            <a:r>
              <a:rPr lang="ru-RU" dirty="0">
                <a:solidFill>
                  <a:srgbClr val="0070C0"/>
                </a:solidFill>
                <a:latin typeface="Georgia"/>
                <a:ea typeface="Times New Roman"/>
                <a:cs typeface="Times New Roman"/>
              </a:rPr>
              <a:t>режим в семье не совпадает с режимом ДОУ.</a:t>
            </a:r>
            <a:endParaRPr lang="ru-RU" dirty="0">
              <a:solidFill>
                <a:prstClr val="black"/>
              </a:solidFill>
              <a:latin typeface="Calibri"/>
              <a:ea typeface="Calibri"/>
              <a:cs typeface="Times New Roman"/>
            </a:endParaRPr>
          </a:p>
        </p:txBody>
      </p:sp>
      <p:pic>
        <p:nvPicPr>
          <p:cNvPr id="4" name="Рисунок 3" descr="E:\работа группа №4\2018-2019\проекты\b381fc03db33fc6a54de14fc422aac8f.pn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5190901"/>
            <a:ext cx="3638550" cy="1628775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Box 4"/>
          <p:cNvSpPr txBox="1"/>
          <p:nvPr/>
        </p:nvSpPr>
        <p:spPr>
          <a:xfrm>
            <a:off x="1043608" y="3400241"/>
            <a:ext cx="4248472" cy="1863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lnSpc>
                <a:spcPts val="1800"/>
              </a:lnSpc>
              <a:spcBef>
                <a:spcPts val="240"/>
              </a:spcBef>
              <a:spcAft>
                <a:spcPts val="240"/>
              </a:spcAft>
              <a:buClr>
                <a:srgbClr val="31B6FD"/>
              </a:buClr>
              <a:buSzPts val="1000"/>
              <a:tabLst>
                <a:tab pos="457200" algn="l"/>
              </a:tabLst>
            </a:pPr>
            <a:r>
              <a:rPr lang="ru-RU" sz="2000" b="1" dirty="0">
                <a:solidFill>
                  <a:srgbClr val="00B050"/>
                </a:solidFill>
                <a:latin typeface="Georgia"/>
                <a:ea typeface="Times New Roman"/>
                <a:cs typeface="Times New Roman"/>
              </a:rPr>
              <a:t>Состояние здоровья. </a:t>
            </a:r>
          </a:p>
          <a:p>
            <a:pPr marL="285750" lvl="0" indent="-285750">
              <a:lnSpc>
                <a:spcPts val="1800"/>
              </a:lnSpc>
              <a:spcBef>
                <a:spcPts val="240"/>
              </a:spcBef>
              <a:spcAft>
                <a:spcPts val="240"/>
              </a:spcAft>
              <a:buClr>
                <a:srgbClr val="31B6FD"/>
              </a:buClr>
              <a:buSzPts val="1000"/>
              <a:buFont typeface="Arial" pitchFamily="34" charset="0"/>
              <a:buChar char="•"/>
              <a:tabLst>
                <a:tab pos="457200" algn="l"/>
              </a:tabLst>
            </a:pPr>
            <a:r>
              <a:rPr lang="ru-RU" dirty="0">
                <a:solidFill>
                  <a:srgbClr val="00B050"/>
                </a:solidFill>
                <a:latin typeface="Georgia"/>
                <a:ea typeface="Times New Roman"/>
                <a:cs typeface="Times New Roman"/>
              </a:rPr>
              <a:t>не сформированы культурно-гигиенические навыки;</a:t>
            </a:r>
            <a:endParaRPr lang="ru-RU" dirty="0">
              <a:solidFill>
                <a:srgbClr val="00B050"/>
              </a:solidFill>
              <a:latin typeface="Calibri"/>
              <a:ea typeface="Times New Roman"/>
              <a:cs typeface="Times New Roman"/>
            </a:endParaRPr>
          </a:p>
          <a:p>
            <a:pPr marL="285750" lvl="0" indent="-285750">
              <a:lnSpc>
                <a:spcPts val="1800"/>
              </a:lnSpc>
              <a:spcBef>
                <a:spcPts val="240"/>
              </a:spcBef>
              <a:spcAft>
                <a:spcPts val="240"/>
              </a:spcAft>
              <a:buClr>
                <a:srgbClr val="31B6FD"/>
              </a:buClr>
              <a:buSzPts val="1000"/>
              <a:buFont typeface="Wingdings 2"/>
              <a:buChar char=""/>
              <a:tabLst>
                <a:tab pos="457200" algn="l"/>
              </a:tabLst>
            </a:pPr>
            <a:r>
              <a:rPr lang="ru-RU" dirty="0">
                <a:solidFill>
                  <a:srgbClr val="00B050"/>
                </a:solidFill>
                <a:latin typeface="Georgia"/>
                <a:ea typeface="Times New Roman"/>
                <a:cs typeface="Times New Roman"/>
              </a:rPr>
              <a:t>он не умеет самостоятельно играть с игрушками;</a:t>
            </a:r>
            <a:endParaRPr lang="ru-RU" dirty="0">
              <a:solidFill>
                <a:srgbClr val="00B050"/>
              </a:solidFill>
              <a:latin typeface="Calibri"/>
              <a:ea typeface="Times New Roman"/>
              <a:cs typeface="Times New Roman"/>
            </a:endParaRPr>
          </a:p>
          <a:p>
            <a:pPr marL="285750" lvl="0" indent="-285750">
              <a:lnSpc>
                <a:spcPts val="1800"/>
              </a:lnSpc>
              <a:spcBef>
                <a:spcPts val="240"/>
              </a:spcBef>
              <a:spcAft>
                <a:spcPts val="240"/>
              </a:spcAft>
              <a:buClr>
                <a:srgbClr val="31B6FD"/>
              </a:buClr>
              <a:buSzPts val="1000"/>
              <a:buFont typeface="Wingdings 2"/>
              <a:buChar char=""/>
              <a:tabLst>
                <a:tab pos="457200" algn="l"/>
              </a:tabLst>
            </a:pPr>
            <a:r>
              <a:rPr lang="ru-RU" dirty="0">
                <a:solidFill>
                  <a:srgbClr val="00B050"/>
                </a:solidFill>
                <a:latin typeface="Georgia"/>
                <a:ea typeface="Times New Roman"/>
                <a:cs typeface="Times New Roman"/>
              </a:rPr>
              <a:t>режим в семье не совпадает с режимом ДОУ.</a:t>
            </a:r>
            <a:endParaRPr lang="ru-RU" dirty="0">
              <a:solidFill>
                <a:srgbClr val="00B050"/>
              </a:solidFill>
              <a:latin typeface="Calibri"/>
              <a:ea typeface="Calibri"/>
              <a:cs typeface="Times New Roman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292080" y="1484784"/>
            <a:ext cx="3836996" cy="17594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lnSpc>
                <a:spcPts val="1800"/>
              </a:lnSpc>
              <a:spcBef>
                <a:spcPts val="240"/>
              </a:spcBef>
              <a:spcAft>
                <a:spcPts val="240"/>
              </a:spcAft>
              <a:buSzPts val="1000"/>
              <a:tabLst>
                <a:tab pos="457200" algn="l"/>
              </a:tabLst>
            </a:pPr>
            <a:r>
              <a:rPr lang="ru-RU" sz="2000" b="1" dirty="0">
                <a:solidFill>
                  <a:srgbClr val="7030A0"/>
                </a:solidFill>
                <a:latin typeface="Georgia"/>
                <a:ea typeface="Times New Roman"/>
                <a:cs typeface="Times New Roman"/>
              </a:rPr>
              <a:t>Условия жизни в семье</a:t>
            </a:r>
            <a:r>
              <a:rPr lang="ru-RU" sz="2000" dirty="0">
                <a:solidFill>
                  <a:srgbClr val="7030A0"/>
                </a:solidFill>
                <a:latin typeface="Georgia"/>
                <a:ea typeface="Times New Roman"/>
                <a:cs typeface="Times New Roman"/>
              </a:rPr>
              <a:t>. </a:t>
            </a:r>
            <a:endParaRPr lang="ru-RU" sz="2000" dirty="0" smtClean="0">
              <a:solidFill>
                <a:srgbClr val="7030A0"/>
              </a:solidFill>
              <a:latin typeface="Georgia"/>
              <a:ea typeface="Times New Roman"/>
              <a:cs typeface="Times New Roman"/>
            </a:endParaRPr>
          </a:p>
          <a:p>
            <a:pPr lvl="0">
              <a:lnSpc>
                <a:spcPts val="1800"/>
              </a:lnSpc>
              <a:spcBef>
                <a:spcPts val="240"/>
              </a:spcBef>
              <a:spcAft>
                <a:spcPts val="240"/>
              </a:spcAft>
              <a:buSzPts val="1000"/>
              <a:tabLst>
                <a:tab pos="457200" algn="l"/>
              </a:tabLst>
            </a:pPr>
            <a:r>
              <a:rPr lang="ru-RU" dirty="0" smtClean="0">
                <a:solidFill>
                  <a:srgbClr val="7030A0"/>
                </a:solidFill>
                <a:latin typeface="Georgia"/>
                <a:ea typeface="Times New Roman"/>
                <a:cs typeface="Times New Roman"/>
              </a:rPr>
              <a:t>Если </a:t>
            </a:r>
            <a:r>
              <a:rPr lang="ru-RU" dirty="0">
                <a:solidFill>
                  <a:srgbClr val="7030A0"/>
                </a:solidFill>
                <a:latin typeface="Georgia"/>
                <a:ea typeface="Times New Roman"/>
                <a:cs typeface="Times New Roman"/>
              </a:rPr>
              <a:t>ребенка возили к родственникам, посещали с ним знакомых, брали с собой в путешествия, то он гораздо быстрее привыкнет к новой обстановке детского сада.</a:t>
            </a:r>
            <a:endParaRPr lang="ru-RU" sz="1200" dirty="0">
              <a:solidFill>
                <a:srgbClr val="7030A0"/>
              </a:solidFill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292080" y="3400241"/>
            <a:ext cx="3744416" cy="24535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lnSpc>
                <a:spcPts val="1800"/>
              </a:lnSpc>
              <a:spcBef>
                <a:spcPts val="240"/>
              </a:spcBef>
              <a:spcAft>
                <a:spcPts val="240"/>
              </a:spcAft>
              <a:buSzPts val="1000"/>
              <a:tabLst>
                <a:tab pos="457200" algn="l"/>
              </a:tabLst>
            </a:pPr>
            <a:r>
              <a:rPr lang="ru-RU" sz="2000" b="1" dirty="0">
                <a:solidFill>
                  <a:srgbClr val="0070C0"/>
                </a:solidFill>
                <a:latin typeface="Georgia"/>
                <a:ea typeface="Times New Roman"/>
                <a:cs typeface="Times New Roman"/>
              </a:rPr>
              <a:t>Ограниченное общение со сверстниками</a:t>
            </a:r>
            <a:r>
              <a:rPr lang="ru-RU" sz="2000" dirty="0">
                <a:solidFill>
                  <a:srgbClr val="0070C0"/>
                </a:solidFill>
                <a:latin typeface="Georgia"/>
                <a:ea typeface="Times New Roman"/>
                <a:cs typeface="Times New Roman"/>
              </a:rPr>
              <a:t>. </a:t>
            </a:r>
            <a:endParaRPr lang="ru-RU" sz="2000" dirty="0" smtClean="0">
              <a:solidFill>
                <a:srgbClr val="0070C0"/>
              </a:solidFill>
              <a:latin typeface="Georgia"/>
              <a:ea typeface="Times New Roman"/>
              <a:cs typeface="Times New Roman"/>
            </a:endParaRPr>
          </a:p>
          <a:p>
            <a:pPr lvl="0">
              <a:lnSpc>
                <a:spcPts val="1800"/>
              </a:lnSpc>
              <a:spcBef>
                <a:spcPts val="240"/>
              </a:spcBef>
              <a:spcAft>
                <a:spcPts val="240"/>
              </a:spcAft>
              <a:buSzPts val="1000"/>
              <a:tabLst>
                <a:tab pos="457200" algn="l"/>
              </a:tabLst>
            </a:pPr>
            <a:r>
              <a:rPr lang="ru-RU" dirty="0" smtClean="0">
                <a:solidFill>
                  <a:srgbClr val="0070C0"/>
                </a:solidFill>
                <a:latin typeface="Georgia"/>
                <a:ea typeface="Times New Roman"/>
                <a:cs typeface="Times New Roman"/>
              </a:rPr>
              <a:t>Труднее </a:t>
            </a:r>
            <a:r>
              <a:rPr lang="ru-RU" dirty="0">
                <a:solidFill>
                  <a:srgbClr val="0070C0"/>
                </a:solidFill>
                <a:latin typeface="Georgia"/>
                <a:ea typeface="Times New Roman"/>
                <a:cs typeface="Times New Roman"/>
              </a:rPr>
              <a:t>всего адаптируются дети, круг общения которых был сведен к минимуму «мама-бабушка-папа». У таких малышей большое количество детей вызывает страх, желание спрятаться куда-нибудь, чтобы побыть одному.</a:t>
            </a:r>
            <a:endParaRPr lang="ru-RU" sz="1200" dirty="0">
              <a:effectLst/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8379922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/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274320"/>
            <a:ext cx="7890080" cy="142648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dirty="0">
                <a:solidFill>
                  <a:srgbClr val="FF0000"/>
                </a:solidFill>
                <a:effectLst/>
                <a:latin typeface="Georgia"/>
                <a:ea typeface="Times New Roman"/>
                <a:cs typeface="Times New Roman"/>
              </a:rPr>
              <a:t>Причины, почему ребенок не может привыкнуть к детскому саду</a:t>
            </a:r>
            <a:r>
              <a:rPr lang="ru-RU" sz="2200" dirty="0">
                <a:solidFill>
                  <a:srgbClr val="073E87">
                    <a:satMod val="130000"/>
                  </a:srgbClr>
                </a:solidFill>
                <a:effectLst/>
                <a:latin typeface="Calibri"/>
                <a:ea typeface="Calibri"/>
                <a:cs typeface="Times New Roman"/>
              </a:rPr>
              <a:t/>
            </a:r>
            <a:br>
              <a:rPr lang="ru-RU" sz="2200" dirty="0">
                <a:solidFill>
                  <a:srgbClr val="073E87">
                    <a:satMod val="130000"/>
                  </a:srgbClr>
                </a:solidFill>
                <a:effectLst/>
                <a:latin typeface="Calibri"/>
                <a:ea typeface="Calibri"/>
                <a:cs typeface="Times New Roman"/>
              </a:rPr>
            </a:b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043608" y="1268760"/>
            <a:ext cx="4248472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ts val="1800"/>
              </a:lnSpc>
              <a:spcBef>
                <a:spcPts val="240"/>
              </a:spcBef>
              <a:spcAft>
                <a:spcPts val="240"/>
              </a:spcAft>
              <a:buSzPts val="1000"/>
              <a:tabLst>
                <a:tab pos="457200" algn="l"/>
              </a:tabLst>
            </a:pPr>
            <a:r>
              <a:rPr lang="ru-RU" b="1" dirty="0">
                <a:solidFill>
                  <a:srgbClr val="0070C0"/>
                </a:solidFill>
                <a:latin typeface="Georgia"/>
                <a:ea typeface="Times New Roman"/>
                <a:cs typeface="Times New Roman"/>
              </a:rPr>
              <a:t>Биологические </a:t>
            </a:r>
            <a:r>
              <a:rPr lang="ru-RU" b="1" dirty="0" smtClean="0">
                <a:solidFill>
                  <a:srgbClr val="0070C0"/>
                </a:solidFill>
                <a:latin typeface="Georgia"/>
                <a:ea typeface="Times New Roman"/>
                <a:cs typeface="Times New Roman"/>
              </a:rPr>
              <a:t>причины</a:t>
            </a:r>
            <a:r>
              <a:rPr lang="ru-RU" dirty="0" smtClean="0">
                <a:solidFill>
                  <a:srgbClr val="0070C0"/>
                </a:solidFill>
                <a:latin typeface="Georgia"/>
                <a:ea typeface="Times New Roman"/>
                <a:cs typeface="Times New Roman"/>
              </a:rPr>
              <a:t>:</a:t>
            </a:r>
            <a:endParaRPr lang="ru-RU" sz="1200" dirty="0" smtClean="0">
              <a:latin typeface="Calibri"/>
              <a:ea typeface="Times New Roman"/>
              <a:cs typeface="Times New Roman"/>
            </a:endParaRPr>
          </a:p>
          <a:p>
            <a:pPr marL="285750" lvl="0" indent="-285750">
              <a:lnSpc>
                <a:spcPts val="1800"/>
              </a:lnSpc>
              <a:spcBef>
                <a:spcPts val="240"/>
              </a:spcBef>
              <a:spcAft>
                <a:spcPts val="240"/>
              </a:spcAft>
              <a:buSzPts val="1000"/>
              <a:buFont typeface="Arial" pitchFamily="34" charset="0"/>
              <a:buChar char="•"/>
              <a:tabLst>
                <a:tab pos="457200" algn="l"/>
              </a:tabLst>
            </a:pPr>
            <a:r>
              <a:rPr lang="ru-RU" dirty="0" smtClean="0">
                <a:solidFill>
                  <a:srgbClr val="0070C0"/>
                </a:solidFill>
                <a:latin typeface="Georgia"/>
                <a:ea typeface="Times New Roman"/>
                <a:cs typeface="Times New Roman"/>
              </a:rPr>
              <a:t>сильный </a:t>
            </a:r>
            <a:r>
              <a:rPr lang="ru-RU" dirty="0">
                <a:solidFill>
                  <a:srgbClr val="0070C0"/>
                </a:solidFill>
                <a:latin typeface="Georgia"/>
                <a:ea typeface="Times New Roman"/>
                <a:cs typeface="Times New Roman"/>
              </a:rPr>
              <a:t>токсикоз у мамы в период </a:t>
            </a:r>
            <a:r>
              <a:rPr lang="ru-RU" dirty="0" smtClean="0">
                <a:solidFill>
                  <a:srgbClr val="0070C0"/>
                </a:solidFill>
                <a:latin typeface="Georgia"/>
                <a:ea typeface="Times New Roman"/>
                <a:cs typeface="Times New Roman"/>
              </a:rPr>
              <a:t>беременности;</a:t>
            </a:r>
            <a:endParaRPr lang="ru-RU" sz="1200" dirty="0" smtClean="0">
              <a:latin typeface="Calibri"/>
              <a:ea typeface="Times New Roman"/>
              <a:cs typeface="Times New Roman"/>
            </a:endParaRPr>
          </a:p>
          <a:p>
            <a:pPr marL="285750" lvl="0" indent="-285750">
              <a:lnSpc>
                <a:spcPts val="1800"/>
              </a:lnSpc>
              <a:spcBef>
                <a:spcPts val="240"/>
              </a:spcBef>
              <a:spcAft>
                <a:spcPts val="240"/>
              </a:spcAft>
              <a:buSzPts val="1000"/>
              <a:buFont typeface="Arial" pitchFamily="34" charset="0"/>
              <a:buChar char="•"/>
              <a:tabLst>
                <a:tab pos="457200" algn="l"/>
              </a:tabLst>
            </a:pPr>
            <a:r>
              <a:rPr lang="ru-RU" dirty="0" smtClean="0">
                <a:solidFill>
                  <a:srgbClr val="0070C0"/>
                </a:solidFill>
                <a:latin typeface="Georgia"/>
                <a:ea typeface="Times New Roman"/>
                <a:cs typeface="Times New Roman"/>
              </a:rPr>
              <a:t>осложнения </a:t>
            </a:r>
            <a:r>
              <a:rPr lang="ru-RU" dirty="0">
                <a:solidFill>
                  <a:srgbClr val="0070C0"/>
                </a:solidFill>
                <a:latin typeface="Georgia"/>
                <a:ea typeface="Times New Roman"/>
                <a:cs typeface="Times New Roman"/>
              </a:rPr>
              <a:t>при </a:t>
            </a:r>
            <a:r>
              <a:rPr lang="ru-RU" dirty="0" smtClean="0">
                <a:solidFill>
                  <a:srgbClr val="0070C0"/>
                </a:solidFill>
                <a:latin typeface="Georgia"/>
                <a:ea typeface="Times New Roman"/>
                <a:cs typeface="Times New Roman"/>
              </a:rPr>
              <a:t>родах;</a:t>
            </a:r>
            <a:endParaRPr lang="ru-RU" sz="1200" dirty="0" smtClean="0">
              <a:latin typeface="Calibri"/>
              <a:ea typeface="Times New Roman"/>
              <a:cs typeface="Times New Roman"/>
            </a:endParaRPr>
          </a:p>
          <a:p>
            <a:pPr marL="285750" lvl="0" indent="-285750">
              <a:lnSpc>
                <a:spcPts val="1800"/>
              </a:lnSpc>
              <a:spcBef>
                <a:spcPts val="240"/>
              </a:spcBef>
              <a:spcAft>
                <a:spcPts val="240"/>
              </a:spcAft>
              <a:buSzPts val="1000"/>
              <a:buFont typeface="Arial" pitchFamily="34" charset="0"/>
              <a:buChar char="•"/>
              <a:tabLst>
                <a:tab pos="457200" algn="l"/>
              </a:tabLst>
            </a:pPr>
            <a:r>
              <a:rPr lang="ru-RU" dirty="0" smtClean="0">
                <a:solidFill>
                  <a:srgbClr val="0070C0"/>
                </a:solidFill>
                <a:latin typeface="Georgia"/>
                <a:ea typeface="Times New Roman"/>
                <a:cs typeface="Times New Roman"/>
              </a:rPr>
              <a:t>болезни </a:t>
            </a:r>
            <a:r>
              <a:rPr lang="ru-RU" dirty="0">
                <a:solidFill>
                  <a:srgbClr val="0070C0"/>
                </a:solidFill>
                <a:latin typeface="Georgia"/>
                <a:ea typeface="Times New Roman"/>
                <a:cs typeface="Times New Roman"/>
              </a:rPr>
              <a:t>в первые три месяца жизни.</a:t>
            </a:r>
            <a:endParaRPr lang="ru-RU" sz="1200" dirty="0"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932040" y="2899976"/>
            <a:ext cx="3960440" cy="24519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lnSpc>
                <a:spcPts val="1800"/>
              </a:lnSpc>
              <a:spcBef>
                <a:spcPts val="240"/>
              </a:spcBef>
              <a:spcAft>
                <a:spcPts val="240"/>
              </a:spcAft>
              <a:buSzPts val="1000"/>
              <a:tabLst>
                <a:tab pos="457200" algn="l"/>
              </a:tabLst>
            </a:pPr>
            <a:r>
              <a:rPr lang="ru-RU" sz="2000" b="1" dirty="0">
                <a:solidFill>
                  <a:srgbClr val="0070C0"/>
                </a:solidFill>
                <a:latin typeface="Georgia"/>
                <a:ea typeface="Times New Roman"/>
                <a:cs typeface="Times New Roman"/>
              </a:rPr>
              <a:t>Индивидуальные причины</a:t>
            </a:r>
            <a:r>
              <a:rPr lang="ru-RU" sz="2000" dirty="0">
                <a:solidFill>
                  <a:srgbClr val="0070C0"/>
                </a:solidFill>
                <a:latin typeface="Georgia"/>
                <a:ea typeface="Times New Roman"/>
                <a:cs typeface="Times New Roman"/>
              </a:rPr>
              <a:t>. </a:t>
            </a:r>
            <a:endParaRPr lang="ru-RU" sz="2000" dirty="0" smtClean="0">
              <a:solidFill>
                <a:srgbClr val="0070C0"/>
              </a:solidFill>
              <a:latin typeface="Georgia"/>
              <a:ea typeface="Times New Roman"/>
              <a:cs typeface="Times New Roman"/>
            </a:endParaRPr>
          </a:p>
          <a:p>
            <a:pPr lvl="0">
              <a:lnSpc>
                <a:spcPts val="1800"/>
              </a:lnSpc>
              <a:spcBef>
                <a:spcPts val="240"/>
              </a:spcBef>
              <a:spcAft>
                <a:spcPts val="240"/>
              </a:spcAft>
              <a:buSzPts val="1000"/>
              <a:tabLst>
                <a:tab pos="457200" algn="l"/>
              </a:tabLst>
            </a:pPr>
            <a:r>
              <a:rPr lang="ru-RU" dirty="0" smtClean="0">
                <a:solidFill>
                  <a:srgbClr val="0070C0"/>
                </a:solidFill>
                <a:latin typeface="Georgia"/>
                <a:ea typeface="Times New Roman"/>
                <a:cs typeface="Times New Roman"/>
              </a:rPr>
              <a:t>Некоторые </a:t>
            </a:r>
            <a:r>
              <a:rPr lang="ru-RU" dirty="0">
                <a:solidFill>
                  <a:srgbClr val="0070C0"/>
                </a:solidFill>
                <a:latin typeface="Georgia"/>
                <a:ea typeface="Times New Roman"/>
                <a:cs typeface="Times New Roman"/>
              </a:rPr>
              <a:t>малыши в первый день посещения дошкольного учреждения ведут себя тихо и спокойно, а на 2-3 день начинают плакать, другие — наоборот, в первые дни устраивают истерики, а потом их поведение нормализуется.</a:t>
            </a:r>
            <a:endParaRPr lang="ru-RU" dirty="0">
              <a:effectLst/>
              <a:latin typeface="Calibri"/>
              <a:ea typeface="Calibri"/>
              <a:cs typeface="Times New Roman"/>
            </a:endParaRPr>
          </a:p>
        </p:txBody>
      </p:sp>
      <p:pic>
        <p:nvPicPr>
          <p:cNvPr id="2050" name="Picture 2" descr="C:\Users\User\Desktop\настя\родительский клуб\Скачать-картинки-для-детского-сада-на-разные-темы-подборка-2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9990" y="3068960"/>
            <a:ext cx="3548034" cy="33564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539231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0"/>
            <a:ext cx="7992888" cy="980728"/>
          </a:xfrm>
        </p:spPr>
        <p:txBody>
          <a:bodyPr>
            <a:normAutofit fontScale="90000"/>
          </a:bodyPr>
          <a:lstStyle/>
          <a:p>
            <a:pPr algn="ctr">
              <a:lnSpc>
                <a:spcPct val="115000"/>
              </a:lnSpc>
              <a:spcBef>
                <a:spcPts val="1920"/>
              </a:spcBef>
              <a:spcAft>
                <a:spcPts val="600"/>
              </a:spcAft>
            </a:pPr>
            <a:r>
              <a:rPr lang="ru-RU" sz="4400" dirty="0" smtClean="0">
                <a:solidFill>
                  <a:srgbClr val="FF0000"/>
                </a:solidFill>
                <a:effectLst/>
                <a:latin typeface="Georgia"/>
                <a:ea typeface="Times New Roman"/>
                <a:cs typeface="Times New Roman"/>
              </a:rPr>
              <a:t/>
            </a:r>
            <a:br>
              <a:rPr lang="ru-RU" sz="4400" dirty="0" smtClean="0">
                <a:solidFill>
                  <a:srgbClr val="FF0000"/>
                </a:solidFill>
                <a:effectLst/>
                <a:latin typeface="Georgia"/>
                <a:ea typeface="Times New Roman"/>
                <a:cs typeface="Times New Roman"/>
              </a:rPr>
            </a:br>
            <a:r>
              <a:rPr lang="ru-RU" sz="3600" dirty="0" smtClean="0">
                <a:solidFill>
                  <a:srgbClr val="FF0000"/>
                </a:solidFill>
                <a:effectLst/>
                <a:latin typeface="Georgia"/>
                <a:ea typeface="Times New Roman"/>
                <a:cs typeface="Times New Roman"/>
              </a:rPr>
              <a:t>Как </a:t>
            </a:r>
            <a:r>
              <a:rPr lang="ru-RU" sz="3600" dirty="0">
                <a:solidFill>
                  <a:srgbClr val="FF0000"/>
                </a:solidFill>
                <a:effectLst/>
                <a:latin typeface="Georgia"/>
                <a:ea typeface="Times New Roman"/>
                <a:cs typeface="Times New Roman"/>
              </a:rPr>
              <a:t>облегчить период привыкания </a:t>
            </a:r>
            <a:r>
              <a:rPr lang="ru-RU" sz="3600" dirty="0" smtClean="0">
                <a:solidFill>
                  <a:srgbClr val="FF0000"/>
                </a:solidFill>
                <a:effectLst/>
                <a:latin typeface="Georgia"/>
                <a:ea typeface="Times New Roman"/>
                <a:cs typeface="Times New Roman"/>
              </a:rPr>
              <a:t/>
            </a:r>
            <a:br>
              <a:rPr lang="ru-RU" sz="3600" dirty="0" smtClean="0">
                <a:solidFill>
                  <a:srgbClr val="FF0000"/>
                </a:solidFill>
                <a:effectLst/>
                <a:latin typeface="Georgia"/>
                <a:ea typeface="Times New Roman"/>
                <a:cs typeface="Times New Roman"/>
              </a:rPr>
            </a:br>
            <a:r>
              <a:rPr lang="ru-RU" sz="3600" dirty="0" smtClean="0">
                <a:solidFill>
                  <a:srgbClr val="FF0000"/>
                </a:solidFill>
                <a:effectLst/>
                <a:latin typeface="Georgia"/>
                <a:ea typeface="Times New Roman"/>
                <a:cs typeface="Times New Roman"/>
              </a:rPr>
              <a:t>к </a:t>
            </a:r>
            <a:r>
              <a:rPr lang="ru-RU" sz="3600" dirty="0">
                <a:solidFill>
                  <a:srgbClr val="FF0000"/>
                </a:solidFill>
                <a:effectLst/>
                <a:latin typeface="Georgia"/>
                <a:ea typeface="Times New Roman"/>
                <a:cs typeface="Times New Roman"/>
              </a:rPr>
              <a:t>детскому саду</a:t>
            </a:r>
            <a:r>
              <a:rPr lang="ru-RU" sz="3600" dirty="0">
                <a:effectLst/>
                <a:latin typeface="Calibri"/>
                <a:ea typeface="Calibri"/>
                <a:cs typeface="Times New Roman"/>
              </a:rPr>
              <a:t/>
            </a:r>
            <a:br>
              <a:rPr lang="ru-RU" sz="3600" dirty="0">
                <a:effectLst/>
                <a:latin typeface="Calibri"/>
                <a:ea typeface="Calibri"/>
                <a:cs typeface="Times New Roman"/>
              </a:rPr>
            </a:br>
            <a:endParaRPr lang="ru-RU" sz="3600" dirty="0"/>
          </a:p>
        </p:txBody>
      </p:sp>
      <p:sp>
        <p:nvSpPr>
          <p:cNvPr id="3" name="TextBox 2"/>
          <p:cNvSpPr txBox="1"/>
          <p:nvPr/>
        </p:nvSpPr>
        <p:spPr>
          <a:xfrm>
            <a:off x="1151620" y="1052736"/>
            <a:ext cx="770485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rgbClr val="0070C0"/>
                </a:solidFill>
                <a:latin typeface="Georgia"/>
                <a:ea typeface="Times New Roman"/>
                <a:cs typeface="Times New Roman"/>
              </a:rPr>
              <a:t>Самое </a:t>
            </a:r>
            <a:r>
              <a:rPr lang="ru-RU" sz="2400" dirty="0">
                <a:solidFill>
                  <a:srgbClr val="0070C0"/>
                </a:solidFill>
                <a:latin typeface="Georgia"/>
                <a:ea typeface="Times New Roman"/>
                <a:cs typeface="Times New Roman"/>
              </a:rPr>
              <a:t>важное правило: </a:t>
            </a:r>
            <a:endParaRPr lang="ru-RU" sz="2400" dirty="0" smtClean="0">
              <a:solidFill>
                <a:srgbClr val="0070C0"/>
              </a:solidFill>
              <a:latin typeface="Georgia"/>
              <a:ea typeface="Times New Roman"/>
              <a:cs typeface="Times New Roman"/>
            </a:endParaRPr>
          </a:p>
          <a:p>
            <a:pPr algn="ctr"/>
            <a:r>
              <a:rPr lang="ru-RU" sz="2400" dirty="0" smtClean="0">
                <a:solidFill>
                  <a:srgbClr val="0070C0"/>
                </a:solidFill>
                <a:latin typeface="Georgia"/>
                <a:ea typeface="Times New Roman"/>
                <a:cs typeface="Times New Roman"/>
              </a:rPr>
              <a:t>СПОКОЙНАЯ МАМА — СПОКОЙНЫЙ РЕБЕНОК. </a:t>
            </a:r>
            <a:endParaRPr lang="ru-RU" sz="2400" dirty="0"/>
          </a:p>
        </p:txBody>
      </p:sp>
      <p:sp>
        <p:nvSpPr>
          <p:cNvPr id="4" name="TextBox 3"/>
          <p:cNvSpPr txBox="1"/>
          <p:nvPr/>
        </p:nvSpPr>
        <p:spPr>
          <a:xfrm>
            <a:off x="1427312" y="3926040"/>
            <a:ext cx="7344816" cy="30162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ts val="1800"/>
              </a:lnSpc>
              <a:spcBef>
                <a:spcPts val="240"/>
              </a:spcBef>
              <a:spcAft>
                <a:spcPts val="240"/>
              </a:spcAft>
              <a:buSzPts val="1000"/>
              <a:tabLst>
                <a:tab pos="457200" algn="l"/>
              </a:tabLst>
            </a:pPr>
            <a:endParaRPr lang="ru-RU" sz="2400" u="sng" dirty="0" smtClean="0">
              <a:solidFill>
                <a:srgbClr val="0070C0"/>
              </a:solidFill>
              <a:latin typeface="Georgia"/>
              <a:ea typeface="Times New Roman"/>
              <a:cs typeface="Times New Roman"/>
            </a:endParaRPr>
          </a:p>
          <a:p>
            <a:pPr lvl="0">
              <a:lnSpc>
                <a:spcPts val="1800"/>
              </a:lnSpc>
              <a:spcBef>
                <a:spcPts val="240"/>
              </a:spcBef>
              <a:spcAft>
                <a:spcPts val="240"/>
              </a:spcAft>
              <a:buSzPts val="1000"/>
              <a:tabLst>
                <a:tab pos="457200" algn="l"/>
              </a:tabLst>
            </a:pPr>
            <a:r>
              <a:rPr lang="ru-RU" sz="2400" u="sng" dirty="0" smtClean="0">
                <a:solidFill>
                  <a:srgbClr val="0070C0"/>
                </a:solidFill>
                <a:latin typeface="Georgia"/>
                <a:ea typeface="Times New Roman"/>
                <a:cs typeface="Times New Roman"/>
              </a:rPr>
              <a:t>Совет</a:t>
            </a:r>
            <a:r>
              <a:rPr lang="ru-RU" sz="2400" u="sng" dirty="0">
                <a:solidFill>
                  <a:srgbClr val="0070C0"/>
                </a:solidFill>
                <a:latin typeface="Georgia"/>
                <a:ea typeface="Times New Roman"/>
                <a:cs typeface="Times New Roman"/>
              </a:rPr>
              <a:t>: </a:t>
            </a:r>
            <a:r>
              <a:rPr lang="ru-RU" sz="2400" dirty="0">
                <a:solidFill>
                  <a:srgbClr val="0070C0"/>
                </a:solidFill>
                <a:latin typeface="Georgia"/>
                <a:ea typeface="Times New Roman"/>
                <a:cs typeface="Times New Roman"/>
              </a:rPr>
              <a:t>настройте себя на расставание заранее, помните, что это неизбежно. Переодели ребенка, поцеловали, пообещали, что обязательно заберете его из детского сада и быстренько ушли — вот правильный алгоритм действий в первые дни</a:t>
            </a:r>
            <a:r>
              <a:rPr lang="ru-RU" sz="2400" dirty="0" smtClean="0">
                <a:solidFill>
                  <a:srgbClr val="0070C0"/>
                </a:solidFill>
                <a:latin typeface="Georgia"/>
                <a:ea typeface="Times New Roman"/>
                <a:cs typeface="Times New Roman"/>
              </a:rPr>
              <a:t>.</a:t>
            </a:r>
          </a:p>
          <a:p>
            <a:pPr lvl="0">
              <a:lnSpc>
                <a:spcPts val="1800"/>
              </a:lnSpc>
              <a:spcBef>
                <a:spcPts val="240"/>
              </a:spcBef>
              <a:spcAft>
                <a:spcPts val="240"/>
              </a:spcAft>
              <a:buSzPts val="1000"/>
              <a:tabLst>
                <a:tab pos="457200" algn="l"/>
              </a:tabLst>
            </a:pPr>
            <a:r>
              <a:rPr lang="ru-RU" sz="2400" dirty="0">
                <a:solidFill>
                  <a:srgbClr val="0070C0"/>
                </a:solidFill>
                <a:latin typeface="Georgia"/>
                <a:ea typeface="Times New Roman"/>
                <a:cs typeface="Times New Roman"/>
              </a:rPr>
              <a:t>Если расставание с мамой проходит тяжело, то рекомендуется приобщить папу, бабушку или кого-нибудь из родственников, чтобы они отводили малыша в детсад</a:t>
            </a:r>
            <a:endParaRPr lang="ru-RU" sz="1600" dirty="0">
              <a:latin typeface="Calibri"/>
              <a:ea typeface="Calibri"/>
              <a:cs typeface="Times New Roman"/>
            </a:endParaRPr>
          </a:p>
          <a:p>
            <a:pPr lvl="0">
              <a:lnSpc>
                <a:spcPts val="1800"/>
              </a:lnSpc>
              <a:spcBef>
                <a:spcPts val="240"/>
              </a:spcBef>
              <a:spcAft>
                <a:spcPts val="240"/>
              </a:spcAft>
              <a:buSzPts val="1000"/>
              <a:tabLst>
                <a:tab pos="457200" algn="l"/>
              </a:tabLst>
            </a:pPr>
            <a:endParaRPr lang="ru-RU" sz="2400" dirty="0">
              <a:effectLst/>
              <a:latin typeface="Calibri"/>
              <a:ea typeface="Calibri"/>
              <a:cs typeface="Times New Roman"/>
            </a:endParaRPr>
          </a:p>
        </p:txBody>
      </p:sp>
      <p:pic>
        <p:nvPicPr>
          <p:cNvPr id="4098" name="Picture 2" descr="C:\Users\User\Desktop\настя\родительский клуб\boy-990325_960_72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1849276"/>
            <a:ext cx="6048671" cy="21095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02540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259632" y="260648"/>
            <a:ext cx="31683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043608" y="159918"/>
            <a:ext cx="4248472" cy="28639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ts val="1800"/>
              </a:lnSpc>
              <a:spcBef>
                <a:spcPts val="240"/>
              </a:spcBef>
              <a:spcAft>
                <a:spcPts val="240"/>
              </a:spcAft>
              <a:buSzPts val="1000"/>
              <a:tabLst>
                <a:tab pos="457200" algn="l"/>
              </a:tabLst>
            </a:pPr>
            <a:r>
              <a:rPr lang="ru-RU" dirty="0">
                <a:solidFill>
                  <a:srgbClr val="0070C0"/>
                </a:solidFill>
                <a:latin typeface="Georgia"/>
                <a:ea typeface="Times New Roman"/>
                <a:cs typeface="Times New Roman"/>
              </a:rPr>
              <a:t>Время нахождения в детском саду увеличивайте </a:t>
            </a:r>
            <a:r>
              <a:rPr lang="ru-RU" dirty="0" smtClean="0">
                <a:solidFill>
                  <a:srgbClr val="FF0000"/>
                </a:solidFill>
                <a:latin typeface="Georgia"/>
                <a:ea typeface="Times New Roman"/>
                <a:cs typeface="Times New Roman"/>
              </a:rPr>
              <a:t>ПОСТЕПЕННО</a:t>
            </a:r>
            <a:r>
              <a:rPr lang="ru-RU" dirty="0" smtClean="0">
                <a:solidFill>
                  <a:srgbClr val="0070C0"/>
                </a:solidFill>
                <a:latin typeface="Georgia"/>
                <a:ea typeface="Times New Roman"/>
                <a:cs typeface="Times New Roman"/>
              </a:rPr>
              <a:t>. </a:t>
            </a:r>
            <a:r>
              <a:rPr lang="ru-RU" dirty="0">
                <a:solidFill>
                  <a:srgbClr val="0070C0"/>
                </a:solidFill>
                <a:latin typeface="Georgia"/>
                <a:ea typeface="Times New Roman"/>
                <a:cs typeface="Times New Roman"/>
              </a:rPr>
              <a:t>В период адаптации оставлять ребенка 2-3 лет в детском саду на целый день не рекомендуется. Начать нужно всего лишь с пары часов в день с постепенным увеличением времени пребывания. Одну-две недели малыша нужно забирать после обеда, потом после дневного сна и еще через несколько дней попытаться оставлять уже на целый день</a:t>
            </a:r>
            <a:r>
              <a:rPr lang="ru-RU" dirty="0" smtClean="0">
                <a:solidFill>
                  <a:srgbClr val="0070C0"/>
                </a:solidFill>
                <a:latin typeface="Georgia"/>
                <a:ea typeface="Times New Roman"/>
                <a:cs typeface="Times New Roman"/>
              </a:rPr>
              <a:t>.</a:t>
            </a:r>
            <a:r>
              <a:rPr lang="ru-RU" dirty="0">
                <a:solidFill>
                  <a:srgbClr val="0070C0"/>
                </a:solidFill>
                <a:latin typeface="Georgia"/>
                <a:ea typeface="Times New Roman"/>
                <a:cs typeface="Times New Roman"/>
              </a:rPr>
              <a:t> </a:t>
            </a:r>
            <a:endParaRPr lang="ru-RU" sz="1200" dirty="0"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292080" y="161909"/>
            <a:ext cx="3384376" cy="1708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ts val="1800"/>
              </a:lnSpc>
              <a:spcBef>
                <a:spcPts val="240"/>
              </a:spcBef>
              <a:spcAft>
                <a:spcPts val="240"/>
              </a:spcAft>
              <a:buSzPts val="1000"/>
              <a:tabLst>
                <a:tab pos="457200" algn="l"/>
              </a:tabLst>
            </a:pPr>
            <a:r>
              <a:rPr lang="ru-RU" dirty="0">
                <a:solidFill>
                  <a:srgbClr val="7030A0"/>
                </a:solidFill>
                <a:latin typeface="Georgia"/>
                <a:ea typeface="Times New Roman"/>
                <a:cs typeface="Times New Roman"/>
              </a:rPr>
              <a:t>Посещайте детский сад </a:t>
            </a:r>
            <a:r>
              <a:rPr lang="ru-RU" dirty="0" smtClean="0">
                <a:solidFill>
                  <a:srgbClr val="FF0000"/>
                </a:solidFill>
                <a:latin typeface="Georgia"/>
                <a:ea typeface="Times New Roman"/>
                <a:cs typeface="Times New Roman"/>
              </a:rPr>
              <a:t>РЕГУЛЯРНО. </a:t>
            </a:r>
            <a:r>
              <a:rPr lang="ru-RU" dirty="0" smtClean="0">
                <a:solidFill>
                  <a:srgbClr val="7030A0"/>
                </a:solidFill>
                <a:latin typeface="Georgia"/>
                <a:ea typeface="Times New Roman"/>
                <a:cs typeface="Times New Roman"/>
              </a:rPr>
              <a:t>Чтобы </a:t>
            </a:r>
            <a:r>
              <a:rPr lang="ru-RU" dirty="0">
                <a:solidFill>
                  <a:srgbClr val="7030A0"/>
                </a:solidFill>
                <a:latin typeface="Georgia"/>
                <a:ea typeface="Times New Roman"/>
                <a:cs typeface="Times New Roman"/>
              </a:rPr>
              <a:t>ребенок быстрее адаптировался, нужно водить его в детсад каждый день. Только болезнь может стать веской причиной непосещения ДОУ.</a:t>
            </a:r>
            <a:endParaRPr lang="ru-RU" sz="1200" dirty="0">
              <a:solidFill>
                <a:srgbClr val="7030A0"/>
              </a:solidFill>
              <a:effectLst/>
              <a:latin typeface="Calibri"/>
              <a:ea typeface="Calibri"/>
              <a:cs typeface="Times New Roman"/>
            </a:endParaRPr>
          </a:p>
        </p:txBody>
      </p:sp>
      <p:pic>
        <p:nvPicPr>
          <p:cNvPr id="6" name="Рисунок 5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6" y="4907930"/>
            <a:ext cx="2628877" cy="1803811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1382756" y="3397811"/>
            <a:ext cx="4320480" cy="14789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ts val="1800"/>
              </a:lnSpc>
              <a:spcBef>
                <a:spcPts val="240"/>
              </a:spcBef>
              <a:spcAft>
                <a:spcPts val="240"/>
              </a:spcAft>
              <a:buSzPts val="1000"/>
              <a:tabLst>
                <a:tab pos="457200" algn="l"/>
              </a:tabLst>
            </a:pPr>
            <a:r>
              <a:rPr lang="ru-RU" dirty="0">
                <a:solidFill>
                  <a:srgbClr val="00B050"/>
                </a:solidFill>
                <a:latin typeface="Georgia"/>
                <a:ea typeface="Times New Roman"/>
                <a:cs typeface="Times New Roman"/>
              </a:rPr>
              <a:t>Придумайте </a:t>
            </a:r>
            <a:r>
              <a:rPr lang="ru-RU" dirty="0" smtClean="0">
                <a:solidFill>
                  <a:srgbClr val="FF0000"/>
                </a:solidFill>
                <a:latin typeface="Georgia"/>
                <a:ea typeface="Times New Roman"/>
                <a:cs typeface="Times New Roman"/>
              </a:rPr>
              <a:t>«РИТУАЛ ПРОЩАНИЯ» </a:t>
            </a:r>
            <a:r>
              <a:rPr lang="ru-RU" dirty="0" smtClean="0">
                <a:solidFill>
                  <a:srgbClr val="00B050"/>
                </a:solidFill>
                <a:latin typeface="Georgia"/>
                <a:ea typeface="Times New Roman"/>
                <a:cs typeface="Times New Roman"/>
              </a:rPr>
              <a:t>с </a:t>
            </a:r>
            <a:r>
              <a:rPr lang="ru-RU" dirty="0">
                <a:solidFill>
                  <a:srgbClr val="00B050"/>
                </a:solidFill>
                <a:latin typeface="Georgia"/>
                <a:ea typeface="Times New Roman"/>
                <a:cs typeface="Times New Roman"/>
              </a:rPr>
              <a:t>ребенком. Долгих прощаний не устраивайте, уверенно говорите, когда заберете ребенка домой (после обеда, сна, вечером), целуете в щеку, обнимаете, машете рукой и уходите.</a:t>
            </a:r>
            <a:endParaRPr lang="ru-RU" sz="1200" dirty="0">
              <a:solidFill>
                <a:srgbClr val="00B050"/>
              </a:solidFill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043608" y="5085184"/>
            <a:ext cx="4730032" cy="17610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ts val="1800"/>
              </a:lnSpc>
              <a:spcBef>
                <a:spcPts val="240"/>
              </a:spcBef>
              <a:spcAft>
                <a:spcPts val="240"/>
              </a:spcAft>
              <a:buSzPts val="1000"/>
              <a:tabLst>
                <a:tab pos="457200" algn="l"/>
              </a:tabLst>
            </a:pPr>
            <a:r>
              <a:rPr lang="ru-RU" dirty="0">
                <a:solidFill>
                  <a:schemeClr val="accent6">
                    <a:lumMod val="75000"/>
                  </a:schemeClr>
                </a:solidFill>
                <a:latin typeface="Georgia"/>
                <a:ea typeface="Times New Roman"/>
                <a:cs typeface="Times New Roman"/>
              </a:rPr>
              <a:t>Дайте ребенку </a:t>
            </a:r>
            <a:r>
              <a:rPr lang="ru-RU" dirty="0" smtClean="0">
                <a:solidFill>
                  <a:srgbClr val="FF0000"/>
                </a:solidFill>
                <a:latin typeface="Georgia"/>
                <a:ea typeface="Times New Roman"/>
                <a:cs typeface="Times New Roman"/>
              </a:rPr>
              <a:t>«ОБЕРЕГ»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  <a:latin typeface="Georgia"/>
                <a:ea typeface="Times New Roman"/>
                <a:cs typeface="Times New Roman"/>
              </a:rPr>
              <a:t> </a:t>
            </a:r>
            <a:r>
              <a:rPr lang="ru-RU" dirty="0">
                <a:solidFill>
                  <a:schemeClr val="accent6">
                    <a:lumMod val="75000"/>
                  </a:schemeClr>
                </a:solidFill>
                <a:latin typeface="Georgia"/>
                <a:ea typeface="Times New Roman"/>
                <a:cs typeface="Times New Roman"/>
              </a:rPr>
              <a:t>— вещь, которая будет напоминать ему о доме, например, фотографию, мамин шарфик, мягкую игрушку. Можно дать «ключ от дома», без которого, пока не заберете малыша из садика, домой не попадете.</a:t>
            </a:r>
            <a:endParaRPr lang="ru-RU" sz="1200" dirty="0">
              <a:solidFill>
                <a:schemeClr val="accent6">
                  <a:lumMod val="75000"/>
                </a:schemeClr>
              </a:solidFill>
              <a:latin typeface="Calibri"/>
              <a:ea typeface="Calibri"/>
              <a:cs typeface="Times New Roman"/>
            </a:endParaRPr>
          </a:p>
          <a:p>
            <a:pPr>
              <a:lnSpc>
                <a:spcPts val="1800"/>
              </a:lnSpc>
              <a:spcBef>
                <a:spcPts val="240"/>
              </a:spcBef>
              <a:spcAft>
                <a:spcPts val="240"/>
              </a:spcAft>
            </a:pPr>
            <a:r>
              <a:rPr lang="ru-RU" dirty="0">
                <a:solidFill>
                  <a:schemeClr val="accent6">
                    <a:lumMod val="75000"/>
                  </a:schemeClr>
                </a:solidFill>
                <a:latin typeface="Georgia"/>
                <a:ea typeface="Times New Roman"/>
                <a:cs typeface="Times New Roman"/>
              </a:rPr>
              <a:t> </a:t>
            </a:r>
            <a:endParaRPr lang="ru-RU" sz="1200" dirty="0">
              <a:solidFill>
                <a:schemeClr val="accent6">
                  <a:lumMod val="75000"/>
                </a:schemeClr>
              </a:solidFill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803182" y="1918881"/>
            <a:ext cx="2952328" cy="14789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ts val="1800"/>
              </a:lnSpc>
              <a:spcBef>
                <a:spcPts val="240"/>
              </a:spcBef>
              <a:spcAft>
                <a:spcPts val="240"/>
              </a:spcAft>
              <a:buSzPts val="1000"/>
              <a:tabLst>
                <a:tab pos="457200" algn="l"/>
              </a:tabLst>
            </a:pPr>
            <a:r>
              <a:rPr lang="ru-RU" dirty="0">
                <a:solidFill>
                  <a:schemeClr val="tx2">
                    <a:lumMod val="60000"/>
                    <a:lumOff val="40000"/>
                  </a:schemeClr>
                </a:solidFill>
                <a:latin typeface="Georgia"/>
                <a:ea typeface="Times New Roman"/>
                <a:cs typeface="Times New Roman"/>
              </a:rPr>
              <a:t>Создайте </a:t>
            </a:r>
            <a:r>
              <a:rPr lang="ru-RU" dirty="0" smtClean="0">
                <a:solidFill>
                  <a:srgbClr val="FF0000"/>
                </a:solidFill>
                <a:latin typeface="Georgia"/>
                <a:ea typeface="Times New Roman"/>
                <a:cs typeface="Times New Roman"/>
              </a:rPr>
              <a:t>МОТИВАЦИЮ </a:t>
            </a:r>
            <a: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Georgia"/>
                <a:ea typeface="Times New Roman"/>
                <a:cs typeface="Times New Roman"/>
              </a:rPr>
              <a:t>для </a:t>
            </a:r>
            <a:r>
              <a:rPr lang="ru-RU" dirty="0">
                <a:solidFill>
                  <a:schemeClr val="tx2">
                    <a:lumMod val="60000"/>
                    <a:lumOff val="40000"/>
                  </a:schemeClr>
                </a:solidFill>
                <a:latin typeface="Georgia"/>
                <a:ea typeface="Times New Roman"/>
                <a:cs typeface="Times New Roman"/>
              </a:rPr>
              <a:t>посещения детского сада: нужно посмотреть, как кормят рыбок или соскучилась любимая игрушка и т.д.</a:t>
            </a:r>
            <a:endParaRPr lang="ru-RU" sz="1200" dirty="0">
              <a:solidFill>
                <a:schemeClr val="tx2">
                  <a:lumMod val="60000"/>
                  <a:lumOff val="40000"/>
                </a:schemeClr>
              </a:solidFill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940152" y="3660632"/>
            <a:ext cx="3203848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ts val="1800"/>
              </a:lnSpc>
              <a:spcBef>
                <a:spcPts val="240"/>
              </a:spcBef>
              <a:spcAft>
                <a:spcPts val="240"/>
              </a:spcAft>
              <a:buSzPts val="1000"/>
              <a:tabLst>
                <a:tab pos="457200" algn="l"/>
              </a:tabLst>
            </a:pPr>
            <a:r>
              <a:rPr lang="ru-RU" dirty="0">
                <a:solidFill>
                  <a:srgbClr val="0070C0"/>
                </a:solidFill>
                <a:latin typeface="Georgia"/>
                <a:ea typeface="Times New Roman"/>
                <a:cs typeface="Times New Roman"/>
              </a:rPr>
              <a:t>Никогда </a:t>
            </a:r>
            <a:r>
              <a:rPr lang="ru-RU" dirty="0" smtClean="0">
                <a:solidFill>
                  <a:srgbClr val="FF0000"/>
                </a:solidFill>
                <a:latin typeface="Georgia"/>
                <a:ea typeface="Times New Roman"/>
                <a:cs typeface="Times New Roman"/>
              </a:rPr>
              <a:t>НЕ ОБСУЖДАЙТЕ  </a:t>
            </a:r>
            <a:r>
              <a:rPr lang="ru-RU" dirty="0" smtClean="0">
                <a:solidFill>
                  <a:srgbClr val="0070C0"/>
                </a:solidFill>
                <a:latin typeface="Georgia"/>
                <a:ea typeface="Times New Roman"/>
                <a:cs typeface="Times New Roman"/>
              </a:rPr>
              <a:t>то</a:t>
            </a:r>
            <a:r>
              <a:rPr lang="ru-RU" dirty="0">
                <a:solidFill>
                  <a:srgbClr val="0070C0"/>
                </a:solidFill>
                <a:latin typeface="Georgia"/>
                <a:ea typeface="Times New Roman"/>
                <a:cs typeface="Times New Roman"/>
              </a:rPr>
              <a:t>, что не устраивает вас в детском саду при ребенке.</a:t>
            </a:r>
            <a:endParaRPr lang="ru-RU" sz="1200" dirty="0">
              <a:effectLst/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42801677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7" grpId="0"/>
      <p:bldP spid="8" grpId="0"/>
      <p:bldP spid="9" grpId="0"/>
      <p:bldP spid="1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115616" y="343566"/>
            <a:ext cx="7848872" cy="30162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800"/>
              </a:lnSpc>
              <a:spcBef>
                <a:spcPts val="1200"/>
              </a:spcBef>
              <a:spcAft>
                <a:spcPts val="1200"/>
              </a:spcAft>
            </a:pPr>
            <a:r>
              <a:rPr lang="ru-RU" sz="2800" dirty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В заключение еще один важный совет родителям</a:t>
            </a:r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:</a:t>
            </a:r>
          </a:p>
          <a:p>
            <a:pPr algn="ctr">
              <a:lnSpc>
                <a:spcPts val="1800"/>
              </a:lnSpc>
              <a:spcBef>
                <a:spcPts val="1200"/>
              </a:spcBef>
              <a:spcAft>
                <a:spcPts val="1200"/>
              </a:spcAft>
            </a:pP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старайтесь </a:t>
            </a:r>
            <a:r>
              <a:rPr lang="ru-RU" sz="2400" dirty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приходить за ребенком раньше, </a:t>
            </a: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чтобы </a:t>
            </a:r>
            <a:r>
              <a:rPr lang="ru-RU" sz="2400" dirty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он не </a:t>
            </a:r>
            <a:endParaRPr lang="ru-RU" sz="2400" dirty="0" smtClean="0">
              <a:solidFill>
                <a:srgbClr val="FF0000"/>
              </a:solidFill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algn="ctr">
              <a:lnSpc>
                <a:spcPts val="1800"/>
              </a:lnSpc>
              <a:spcBef>
                <a:spcPts val="1200"/>
              </a:spcBef>
              <a:spcAft>
                <a:spcPts val="1200"/>
              </a:spcAft>
            </a:pP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оставался </a:t>
            </a:r>
            <a:r>
              <a:rPr lang="ru-RU" sz="2400" dirty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одним из последних в группе, </a:t>
            </a: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поддерживайте</a:t>
            </a:r>
          </a:p>
          <a:p>
            <a:pPr algn="ctr">
              <a:lnSpc>
                <a:spcPts val="1800"/>
              </a:lnSpc>
              <a:spcBef>
                <a:spcPts val="1200"/>
              </a:spcBef>
              <a:spcAft>
                <a:spcPts val="1200"/>
              </a:spcAft>
            </a:pP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</a:t>
            </a:r>
            <a:r>
              <a:rPr lang="ru-RU" sz="2400" dirty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его во всем, хвалите за маленькие достижения, чаще </a:t>
            </a:r>
            <a:endParaRPr lang="ru-RU" sz="2400" dirty="0" smtClean="0">
              <a:solidFill>
                <a:srgbClr val="FF0000"/>
              </a:solidFill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algn="ctr">
              <a:lnSpc>
                <a:spcPts val="1800"/>
              </a:lnSpc>
              <a:spcBef>
                <a:spcPts val="1200"/>
              </a:spcBef>
              <a:spcAft>
                <a:spcPts val="1200"/>
              </a:spcAft>
            </a:pP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улыбайтесь</a:t>
            </a:r>
            <a:r>
              <a:rPr lang="ru-RU" sz="2400" dirty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, сохраняйте спокойствие и скоро вы заметите</a:t>
            </a: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,</a:t>
            </a:r>
          </a:p>
          <a:p>
            <a:pPr algn="ctr">
              <a:lnSpc>
                <a:spcPts val="1800"/>
              </a:lnSpc>
              <a:spcBef>
                <a:spcPts val="1200"/>
              </a:spcBef>
              <a:spcAft>
                <a:spcPts val="1200"/>
              </a:spcAft>
            </a:pP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</a:t>
            </a:r>
            <a:r>
              <a:rPr lang="ru-RU" sz="2400" dirty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что ребенок начал ходить в детский сад с удовольствием</a:t>
            </a: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.</a:t>
            </a:r>
            <a:endParaRPr lang="ru-RU" sz="2400" dirty="0">
              <a:effectLst/>
              <a:latin typeface="Times New Roman" pitchFamily="18" charset="0"/>
              <a:ea typeface="Calibri"/>
              <a:cs typeface="Times New Roman" pitchFamily="18" charset="0"/>
            </a:endParaRPr>
          </a:p>
        </p:txBody>
      </p:sp>
      <p:pic>
        <p:nvPicPr>
          <p:cNvPr id="4" name="Рисунок 3" descr="E:\работа группа №4\2018-2019\проекты\555be864b1ba58ffb845a47b489830104aa65d03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3479513"/>
            <a:ext cx="5275739" cy="319524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887926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User\Desktop\настя\родительский клуб\gifki-spasibo-za-vnimaniye-9-gap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9" y="0"/>
            <a:ext cx="8100392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87182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123</TotalTime>
  <Words>614</Words>
  <Application>Microsoft Office PowerPoint</Application>
  <PresentationFormat>Экран (4:3)</PresentationFormat>
  <Paragraphs>56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Солнцестояние</vt:lpstr>
      <vt:lpstr>Адаптация детей в детском саду.</vt:lpstr>
      <vt:lpstr>Вопрос: «Когда ребенок привыкнет к детсаду и перестанет плакать».  </vt:lpstr>
      <vt:lpstr>3 фазы адаптационного периода:</vt:lpstr>
      <vt:lpstr>Причины, почему ребенок не может привыкнуть к детскому саду </vt:lpstr>
      <vt:lpstr>Причины, почему ребенок не может привыкнуть к детскому саду </vt:lpstr>
      <vt:lpstr> Как облегчить период привыкания  к детскому саду 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Адаптация детей в детском саду.</dc:title>
  <dc:creator>User</dc:creator>
  <cp:lastModifiedBy>User</cp:lastModifiedBy>
  <cp:revision>15</cp:revision>
  <dcterms:created xsi:type="dcterms:W3CDTF">2019-10-10T06:58:31Z</dcterms:created>
  <dcterms:modified xsi:type="dcterms:W3CDTF">2020-01-10T11:43:06Z</dcterms:modified>
</cp:coreProperties>
</file>