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784976" cy="194421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Важнейшие ароморфозы животных и их роль в эволюционном процессе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095802"/>
            <a:ext cx="6480720" cy="445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9338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12) Процесс развития организма, начиная с зиготы, включает период эмбрионального развития, личиночной стадии, метаморфоз и взрослую особь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381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768598"/>
              </p:ext>
            </p:extLst>
          </p:nvPr>
        </p:nvGraphicFramePr>
        <p:xfrm>
          <a:off x="179388" y="188913"/>
          <a:ext cx="8785226" cy="656045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12492"/>
                <a:gridCol w="5472734"/>
              </a:tblGrid>
              <a:tr h="917324">
                <a:tc rowSpan="3"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Кишечно</a:t>
                      </a:r>
                    </a:p>
                    <a:p>
                      <a:r>
                        <a:rPr lang="ru-RU" sz="360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полостные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1) В эмбриогенезе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– стадия гаструлы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174587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2) Появление специализированных тканей</a:t>
                      </a:r>
                    </a:p>
                    <a:p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81725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3) Появление в жизненном цикле </a:t>
                      </a: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полиморфизма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(например, у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обелии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имеются особи добывающие пищу и особи, предназначенные только для бесполого размножения, либо полового размножения- свободноживущие медузы)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245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947293"/>
              </p:ext>
            </p:extLst>
          </p:nvPr>
        </p:nvGraphicFramePr>
        <p:xfrm>
          <a:off x="107950" y="188913"/>
          <a:ext cx="8928100" cy="6400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383930"/>
                <a:gridCol w="5544170"/>
              </a:tblGrid>
              <a:tr h="370840">
                <a:tc rowSpan="6"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Плоские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  <a:latin typeface="Arial Black" pitchFamily="34" charset="0"/>
                        </a:rPr>
                        <a:t> черви </a:t>
                      </a:r>
                      <a:endParaRPr lang="ru-RU" sz="3200" dirty="0">
                        <a:solidFill>
                          <a:srgbClr val="00206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1) В эмбриогенезе – мезодерма 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2) Двусторонняя симметрия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3) Формирование ЦНС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4) Формирование примитивной выделительной системы («пламенные» клетки)</a:t>
                      </a:r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5) У свободноживущей </a:t>
                      </a:r>
                      <a:r>
                        <a:rPr lang="ru-RU" sz="2400" dirty="0" err="1" smtClean="0">
                          <a:latin typeface="Arial Black" pitchFamily="34" charset="0"/>
                        </a:rPr>
                        <a:t>планарии</a:t>
                      </a:r>
                      <a:r>
                        <a:rPr lang="ru-RU" sz="2400" dirty="0" smtClean="0">
                          <a:latin typeface="Arial Black" pitchFamily="34" charset="0"/>
                        </a:rPr>
                        <a:t>, по мере</a:t>
                      </a:r>
                      <a:r>
                        <a:rPr lang="ru-RU" sz="2400" baseline="0" dirty="0" smtClean="0">
                          <a:latin typeface="Arial Black" pitchFamily="34" charset="0"/>
                        </a:rPr>
                        <a:t> продвижения по яйцеводу, </a:t>
                      </a:r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яйцо окружается желточными клетками и оболочкой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 Black" pitchFamily="34" charset="0"/>
                        </a:rPr>
                        <a:t>6) Опора тела – кожно-мускульный мешок</a:t>
                      </a:r>
                    </a:p>
                    <a:p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38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4525892"/>
              </p:ext>
            </p:extLst>
          </p:nvPr>
        </p:nvGraphicFramePr>
        <p:xfrm>
          <a:off x="179388" y="260350"/>
          <a:ext cx="8785226" cy="5394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484"/>
                <a:gridCol w="5544742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Круглые </a:t>
                      </a:r>
                    </a:p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черви 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1) Формирование анального отверстия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2) Формирование выделительной системы </a:t>
                      </a:r>
                      <a:r>
                        <a:rPr lang="ru-RU" sz="2800" dirty="0" err="1" smtClean="0">
                          <a:latin typeface="Arial Black" pitchFamily="34" charset="0"/>
                        </a:rPr>
                        <a:t>протонефридиального</a:t>
                      </a:r>
                      <a:r>
                        <a:rPr lang="ru-RU" sz="2800" dirty="0" smtClean="0">
                          <a:latin typeface="Arial Black" pitchFamily="34" charset="0"/>
                        </a:rPr>
                        <a:t> типа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3) Выраженная </a:t>
                      </a:r>
                      <a:r>
                        <a:rPr lang="ru-RU" sz="2800" dirty="0" err="1" smtClean="0">
                          <a:latin typeface="Arial Black" pitchFamily="34" charset="0"/>
                        </a:rPr>
                        <a:t>цефализация</a:t>
                      </a:r>
                      <a:endParaRPr lang="ru-RU" sz="2800" dirty="0" smtClean="0">
                        <a:latin typeface="Arial Black" pitchFamily="34" charset="0"/>
                      </a:endParaRPr>
                    </a:p>
                    <a:p>
                      <a:endParaRPr lang="ru-RU" sz="2800" dirty="0" smtClean="0">
                        <a:latin typeface="Arial Black" pitchFamily="34" charset="0"/>
                      </a:endParaRPr>
                    </a:p>
                    <a:p>
                      <a:endParaRPr lang="ru-RU" sz="2800" dirty="0" smtClean="0">
                        <a:latin typeface="Arial Black" pitchFamily="34" charset="0"/>
                      </a:endParaRPr>
                    </a:p>
                    <a:p>
                      <a:endParaRPr lang="ru-RU" sz="2800" dirty="0" smtClean="0">
                        <a:latin typeface="Arial Black" pitchFamily="34" charset="0"/>
                      </a:endParaRPr>
                    </a:p>
                    <a:p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0837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90225247"/>
                  </p:ext>
                </p:extLst>
              </p:nvPr>
            </p:nvGraphicFramePr>
            <p:xfrm>
              <a:off x="179388" y="188913"/>
              <a:ext cx="8785226" cy="62484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68476"/>
                    <a:gridCol w="5616750"/>
                  </a:tblGrid>
                  <a:tr h="370840">
                    <a:tc rowSpan="3"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Кольчатые  черви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1) Формирование вторичной полости тела - </a:t>
                          </a:r>
                          <a:r>
                            <a:rPr lang="ru-RU" sz="2800" u="sng" dirty="0" err="1" smtClean="0">
                              <a:latin typeface="Arial Black" pitchFamily="34" charset="0"/>
                            </a:rPr>
                            <a:t>целома</a:t>
                          </a:r>
                          <a:endParaRPr lang="ru-RU" sz="2800" u="sng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2) Замкнутая кровеносная система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3) Появление </a:t>
                          </a:r>
                          <a:r>
                            <a:rPr lang="ru-RU" sz="2800" u="sng" dirty="0" smtClean="0">
                              <a:latin typeface="Arial Black" pitchFamily="34" charset="0"/>
                            </a:rPr>
                            <a:t>метамерии (</a:t>
                          </a:r>
                          <a:r>
                            <a:rPr lang="ru-RU" sz="2800" u="sng" dirty="0" err="1" smtClean="0">
                              <a:latin typeface="Arial Black" pitchFamily="34" charset="0"/>
                            </a:rPr>
                            <a:t>сегментированности</a:t>
                          </a:r>
                          <a:r>
                            <a:rPr lang="ru-RU" sz="2800" u="sng" dirty="0" smtClean="0">
                              <a:latin typeface="Arial Black" pitchFamily="34" charset="0"/>
                            </a:rPr>
                            <a:t>) </a:t>
                          </a:r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в строении тела</a:t>
                          </a:r>
                          <a14:m>
                            <m:oMath xmlns:m="http://schemas.openxmlformats.org/officeDocument/2006/math">
                              <m:r>
                                <a:rPr kumimoji="0" lang="ru-RU" sz="28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=≫</m:t>
                              </m:r>
                            </m:oMath>
                          </a14:m>
                          <a:r>
                            <a:rPr lang="ru-RU" sz="2800" dirty="0" smtClean="0">
                              <a:latin typeface="Arial Black" pitchFamily="34" charset="0"/>
                            </a:rPr>
                            <a:t> </a:t>
                          </a:r>
                        </a:p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А) сегментация мышц</a:t>
                          </a:r>
                        </a:p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Б) сегментация кровеносной, выделительной и пищеварительной системы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090225247"/>
                  </p:ext>
                </p:extLst>
              </p:nvPr>
            </p:nvGraphicFramePr>
            <p:xfrm>
              <a:off x="179388" y="188913"/>
              <a:ext cx="8785226" cy="62484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168476"/>
                    <a:gridCol w="5616750"/>
                  </a:tblGrid>
                  <a:tr h="1371600">
                    <a:tc rowSpan="3"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Кольчатые  черви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1) Формирование вторичной полости тела - </a:t>
                          </a:r>
                          <a:r>
                            <a:rPr lang="ru-RU" sz="2800" u="sng" dirty="0" err="1" smtClean="0">
                              <a:latin typeface="Arial Black" pitchFamily="34" charset="0"/>
                            </a:rPr>
                            <a:t>целома</a:t>
                          </a:r>
                          <a:endParaRPr lang="ru-RU" sz="2800" u="sng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944880">
                    <a:tc vMerge="1">
                      <a:txBody>
                        <a:bodyPr/>
                        <a:lstStyle/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2) Замкнутая кровеносная система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931920">
                    <a:tc vMerge="1">
                      <a:txBody>
                        <a:bodyPr/>
                        <a:lstStyle/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56399" t="-60465" b="-4341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8377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6519032"/>
              </p:ext>
            </p:extLst>
          </p:nvPr>
        </p:nvGraphicFramePr>
        <p:xfrm>
          <a:off x="179388" y="188913"/>
          <a:ext cx="8785226" cy="591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24460"/>
                <a:gridCol w="5760766"/>
              </a:tblGrid>
              <a:tr h="370840">
                <a:tc rowSpan="4"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Моллюски 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AutoNum type="arabicParenR"/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Формирование специальных органов дыхания: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Жабры – кожные выросты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800" dirty="0" smtClean="0">
                          <a:latin typeface="Arial Black" pitchFamily="34" charset="0"/>
                        </a:rPr>
                        <a:t>Легкое – видоизмененная мантийная полость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2) Смешение сегментов в </a:t>
                      </a:r>
                      <a:r>
                        <a:rPr lang="ru-RU" sz="2800" u="sng" dirty="0" smtClean="0">
                          <a:latin typeface="Arial Black" pitchFamily="34" charset="0"/>
                        </a:rPr>
                        <a:t>отделы тела</a:t>
                      </a:r>
                      <a:endParaRPr lang="ru-RU" sz="2800" u="sng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3) 3-х камерное сердце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4) Появление пищеварительных желез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704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94421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 Black" pitchFamily="34" charset="0"/>
              </a:rPr>
              <a:t>Тип Членистоногие</a:t>
            </a:r>
            <a:br>
              <a:rPr lang="ru-RU" sz="3200" dirty="0" smtClean="0">
                <a:latin typeface="Arial Black" pitchFamily="34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Факторы, обеспечивающие процветание Членистоногих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988840"/>
                <a:ext cx="8928992" cy="4680520"/>
              </a:xfrm>
            </p:spPr>
            <p:txBody>
              <a:bodyPr>
                <a:norm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1) Появление твердого </a:t>
                </a:r>
                <a:r>
                  <a:rPr lang="ru-RU" sz="2800" dirty="0" err="1" smtClean="0">
                    <a:latin typeface="Arial Black" pitchFamily="34" charset="0"/>
                  </a:rPr>
                  <a:t>экзоскелета</a:t>
                </a:r>
                <a:r>
                  <a:rPr lang="ru-RU" sz="2800" b="1" dirty="0">
                    <a:solidFill>
                      <a:prstClr val="black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нельзя менять форму тела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появление членистых конечностей, суставов и мышц-антагонистов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2) Обособление головы, груди и брюшка (большинство)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3) Формирование мозга</a:t>
                </a:r>
                <a:endParaRPr lang="ru-RU" sz="28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  </a:t>
                </a:r>
                <a:endParaRPr lang="ru-RU" sz="2800" dirty="0"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988840"/>
                <a:ext cx="8928992" cy="4680520"/>
              </a:xfrm>
              <a:blipFill rotWithShape="1">
                <a:blip r:embed="rId2"/>
                <a:stretch>
                  <a:fillRect l="-1434" t="-13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13980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88640"/>
                <a:ext cx="8784976" cy="6480720"/>
              </a:xfrm>
            </p:spPr>
            <p:txBody>
              <a:bodyPr>
                <a:normAutofit/>
              </a:bodyPr>
              <a:lstStyle/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4) Водонепроницаемая кутикула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 освоение наземных местообитаний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8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5) Формирование </a:t>
                </a:r>
                <a:r>
                  <a:rPr lang="ru-RU" sz="2800" u="sng" dirty="0" err="1" smtClean="0">
                    <a:solidFill>
                      <a:prstClr val="black"/>
                    </a:solidFill>
                    <a:latin typeface="Arial Black" pitchFamily="34" charset="0"/>
                  </a:rPr>
                  <a:t>гемоцелия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позволяет увеличивать объем тела при линьке за счет разрыва и сбрасывания старой кутикулы</a:t>
                </a: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8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endParaRPr lang="ru-RU" sz="28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spcBef>
                    <a:spcPts val="0"/>
                  </a:spcBef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:endParaRPr lang="ru-RU" sz="28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 </a:t>
                </a:r>
                <a:endParaRPr lang="ru-RU" sz="2800" dirty="0"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88640"/>
                <a:ext cx="8784976" cy="6480720"/>
              </a:xfrm>
              <a:blipFill rotWithShape="1">
                <a:blip r:embed="rId2"/>
                <a:stretch>
                  <a:fillRect l="-1387" t="-9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947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130100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 Black" pitchFamily="34" charset="0"/>
              </a:rPr>
              <a:t>Значение метаморфоза у насекомых</a:t>
            </a:r>
            <a:endParaRPr lang="ru-RU" sz="3600" dirty="0">
              <a:latin typeface="Arial Black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412776"/>
                <a:ext cx="8928992" cy="5328592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ru-RU" sz="2400" dirty="0" smtClean="0">
                    <a:latin typeface="Arial Black" pitchFamily="34" charset="0"/>
                  </a:rPr>
                  <a:t>1) Позволяет ювенильным и взрослым формам занимать разные местообитания и использовать разные пищевые ресурсы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400" dirty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:r>
                  <a:rPr lang="ru-RU" sz="2400" dirty="0" smtClean="0">
                    <a:solidFill>
                      <a:prstClr val="black"/>
                    </a:solidFill>
                    <a:latin typeface="Arial Black" pitchFamily="34" charset="0"/>
                  </a:rPr>
                  <a:t>снижение внутривидовой конкуренции</a:t>
                </a:r>
                <a:endParaRPr lang="ru-RU" sz="24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400" dirty="0" smtClean="0">
                    <a:solidFill>
                      <a:prstClr val="black"/>
                    </a:solidFill>
                    <a:latin typeface="Arial Black" pitchFamily="34" charset="0"/>
                  </a:rPr>
                  <a:t>2) Взрослые насекомые, как правило, не растут после последней личиночной линьки </a:t>
                </a:r>
                <a14:m>
                  <m:oMath xmlns:m="http://schemas.openxmlformats.org/officeDocument/2006/math">
                    <m:r>
                      <a:rPr lang="ru-RU" sz="24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400" dirty="0" smtClean="0">
                    <a:solidFill>
                      <a:prstClr val="black"/>
                    </a:solidFill>
                    <a:latin typeface="Arial Black" pitchFamily="34" charset="0"/>
                  </a:rPr>
                  <a:t> только незрелые формы могут питаться и увеличиваться в размерах</a:t>
                </a:r>
                <a:endParaRPr lang="ru-RU" sz="2400" dirty="0">
                  <a:latin typeface="Arial Black" pitchFamily="34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412776"/>
                <a:ext cx="8928992" cy="5328592"/>
              </a:xfrm>
              <a:blipFill rotWithShape="1">
                <a:blip r:embed="rId2"/>
                <a:stretch>
                  <a:fillRect l="-1093" t="-915" r="-21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6059" y="4509120"/>
            <a:ext cx="6677025" cy="233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5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Тип Хордовые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557052"/>
              </p:ext>
            </p:extLst>
          </p:nvPr>
        </p:nvGraphicFramePr>
        <p:xfrm>
          <a:off x="179388" y="1341438"/>
          <a:ext cx="8785226" cy="5059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484"/>
                <a:gridCol w="5544742"/>
              </a:tblGrid>
              <a:tr h="370840">
                <a:tc rowSpan="4"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Надкласс Рыбы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1) Внутренний осевой скелет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2) Формирование отделов головного мозга и всей ЦНС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3) Поджелудочная железа, желчный пузырь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sz="24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4) Мочеточники + мочевой пузырь</a:t>
                      </a:r>
                    </a:p>
                    <a:p>
                      <a:endParaRPr lang="ru-RU" sz="2800" dirty="0" smtClean="0">
                        <a:latin typeface="Arial Black" pitchFamily="34" charset="0"/>
                      </a:endParaRPr>
                    </a:p>
                    <a:p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3096344" cy="3576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274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944216"/>
          </a:xfrm>
        </p:spPr>
        <p:txBody>
          <a:bodyPr>
            <a:noAutofit/>
          </a:bodyPr>
          <a:lstStyle/>
          <a:p>
            <a:pPr algn="l"/>
            <a:r>
              <a:rPr lang="ru-RU" sz="3200" u="sng" dirty="0" smtClean="0">
                <a:solidFill>
                  <a:srgbClr val="FF0000"/>
                </a:solidFill>
                <a:latin typeface="Arial Black" pitchFamily="34" charset="0"/>
              </a:rPr>
              <a:t>Ароморфоз</a:t>
            </a:r>
            <a:r>
              <a:rPr lang="ru-RU" sz="3200" u="sng" dirty="0" smtClean="0">
                <a:latin typeface="Arial Black" pitchFamily="34" charset="0"/>
              </a:rPr>
              <a:t> </a:t>
            </a:r>
            <a:r>
              <a:rPr lang="ru-RU" sz="3200" dirty="0" smtClean="0">
                <a:latin typeface="Arial Black" pitchFamily="34" charset="0"/>
              </a:rPr>
              <a:t>– это прогрессивное эволюционное изменение, приводящее к общему повышению уровня организации организмов</a:t>
            </a:r>
            <a:endParaRPr lang="ru-RU" sz="32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204864"/>
            <a:ext cx="8856984" cy="4536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Идиоадаптации</a:t>
            </a: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– это </a:t>
            </a: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  <a:ea typeface="+mj-ea"/>
                <a:cs typeface="+mj-cs"/>
              </a:rPr>
              <a:t>одно из главных направлений эволюции, при котором возникают частные изменения строения и функций органов при сохранении в целом уровня организации предковых форм.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Общая дегенерация</a:t>
            </a: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 </a:t>
            </a:r>
            <a:r>
              <a:rPr lang="ru-RU" sz="2800" dirty="0">
                <a:solidFill>
                  <a:prstClr val="black"/>
                </a:solidFill>
                <a:latin typeface="Arial Black" pitchFamily="34" charset="0"/>
              </a:rPr>
              <a:t>– это одно из </a:t>
            </a: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направлений эволюционного процесса, связанное с упрощением организации, утратой органов и их систем</a:t>
            </a: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776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1978729"/>
              </p:ext>
            </p:extLst>
          </p:nvPr>
        </p:nvGraphicFramePr>
        <p:xfrm>
          <a:off x="179388" y="188913"/>
          <a:ext cx="8856662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40484"/>
                <a:gridCol w="5616178"/>
              </a:tblGrid>
              <a:tr h="370840">
                <a:tc rowSpan="4">
                  <a:txBody>
                    <a:bodyPr/>
                    <a:lstStyle/>
                    <a:p>
                      <a:r>
                        <a:rPr lang="ru-RU" sz="2800" dirty="0" smtClean="0">
                          <a:latin typeface="Arial Black" pitchFamily="34" charset="0"/>
                        </a:rPr>
                        <a:t>Класс</a:t>
                      </a:r>
                      <a:r>
                        <a:rPr lang="ru-RU" sz="2800" baseline="0" dirty="0" smtClean="0">
                          <a:latin typeface="Arial Black" pitchFamily="34" charset="0"/>
                        </a:rPr>
                        <a:t> Земноводные</a:t>
                      </a:r>
                      <a:endParaRPr lang="ru-RU" sz="28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1) Кожные железы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2) Легочное дыхание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3) 3-х камерное сердце + 2 круга кровообращения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4) 1-й шейный позвонок</a:t>
                      </a:r>
                    </a:p>
                    <a:p>
                      <a:endParaRPr lang="ru-RU" sz="3200" dirty="0" smtClean="0">
                        <a:latin typeface="Arial Black" pitchFamily="34" charset="0"/>
                      </a:endParaRPr>
                    </a:p>
                    <a:p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012" y="2132856"/>
            <a:ext cx="3059567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542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59523737"/>
                  </p:ext>
                </p:extLst>
              </p:nvPr>
            </p:nvGraphicFramePr>
            <p:xfrm>
              <a:off x="107950" y="260350"/>
              <a:ext cx="8928100" cy="56388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608066"/>
                    <a:gridCol w="4320034"/>
                  </a:tblGrid>
                  <a:tr h="370840">
                    <a:tc rowSpan="3"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Класс Пресмыкающиеся</a:t>
                          </a:r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1) Шейный отдел</a:t>
                          </a:r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2) Мыщелок</a:t>
                          </a:r>
                          <a14:m>
                            <m:oMath xmlns:m="http://schemas.openxmlformats.org/officeDocument/2006/math">
                              <m:r>
                                <a:rPr kumimoji="0" lang="ru-RU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=≫</m:t>
                              </m:r>
                            </m:oMath>
                          </a14:m>
                          <a:r>
                            <a:rPr lang="ru-RU" sz="3200" dirty="0" smtClean="0">
                              <a:latin typeface="Arial Black" pitchFamily="34" charset="0"/>
                            </a:rPr>
                            <a:t> подвижная связь с позвоночником </a:t>
                          </a:r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3) Яйцерождение – зародыш в яйце покрыт яйцевыми и зародышевыми оболочками</a:t>
                          </a:r>
                        </a:p>
                        <a:p>
                          <a:endParaRPr lang="ru-RU" sz="3200" dirty="0" smtClean="0">
                            <a:latin typeface="Arial Black" pitchFamily="34" charset="0"/>
                          </a:endParaRPr>
                        </a:p>
                        <a:p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759523737"/>
                  </p:ext>
                </p:extLst>
              </p:nvPr>
            </p:nvGraphicFramePr>
            <p:xfrm>
              <a:off x="107950" y="260350"/>
              <a:ext cx="8928100" cy="563880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4608066"/>
                    <a:gridCol w="4320034"/>
                  </a:tblGrid>
                  <a:tr h="579120">
                    <a:tc rowSpan="3"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Класс Пресмыкающиеся</a:t>
                          </a:r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1) Шейный отдел</a:t>
                          </a:r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155448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06921" t="-42353" r="-141" b="-225490"/>
                          </a:stretch>
                        </a:blipFill>
                      </a:tcPr>
                    </a:tc>
                  </a:tr>
                  <a:tr h="350520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3200" dirty="0" smtClean="0">
                              <a:latin typeface="Arial Black" pitchFamily="34" charset="0"/>
                            </a:rPr>
                            <a:t>3) Яйцерождение – зародыш в яйце покрыт яйцевыми и зародышевыми оболочками</a:t>
                          </a:r>
                        </a:p>
                        <a:p>
                          <a:endParaRPr lang="ru-RU" sz="3200" dirty="0" smtClean="0">
                            <a:latin typeface="Arial Black" pitchFamily="34" charset="0"/>
                          </a:endParaRPr>
                        </a:p>
                        <a:p>
                          <a:endParaRPr lang="ru-RU" sz="32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72816"/>
            <a:ext cx="439248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8493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7203511"/>
              </p:ext>
            </p:extLst>
          </p:nvPr>
        </p:nvGraphicFramePr>
        <p:xfrm>
          <a:off x="179388" y="333375"/>
          <a:ext cx="8785226" cy="563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04580"/>
                <a:gridCol w="4680646"/>
              </a:tblGrid>
              <a:tr h="370840">
                <a:tc rowSpan="3"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Класс Птицы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1) </a:t>
                      </a:r>
                      <a:r>
                        <a:rPr lang="ru-RU" sz="3200" u="sng" dirty="0" smtClean="0">
                          <a:latin typeface="Arial Black" pitchFamily="34" charset="0"/>
                        </a:rPr>
                        <a:t>Экстраполяция </a:t>
                      </a:r>
                      <a:r>
                        <a:rPr lang="ru-RU" sz="3200" dirty="0" smtClean="0">
                          <a:latin typeface="Arial Black" pitchFamily="34" charset="0"/>
                        </a:rPr>
                        <a:t>– способность предвидеть события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2) </a:t>
                      </a:r>
                      <a:r>
                        <a:rPr lang="ru-RU" sz="3200" dirty="0" err="1" smtClean="0">
                          <a:latin typeface="Arial Black" pitchFamily="34" charset="0"/>
                        </a:rPr>
                        <a:t>Теплокровность</a:t>
                      </a:r>
                      <a:r>
                        <a:rPr lang="ru-RU" sz="3200" dirty="0" smtClean="0">
                          <a:latin typeface="Arial Black" pitchFamily="34" charset="0"/>
                        </a:rPr>
                        <a:t> </a:t>
                      </a:r>
                      <a:endParaRPr lang="ru-RU" sz="3200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Arial Black" pitchFamily="34" charset="0"/>
                        </a:rPr>
                        <a:t>3)</a:t>
                      </a:r>
                      <a:r>
                        <a:rPr lang="ru-RU" sz="3200" baseline="0" dirty="0" smtClean="0">
                          <a:latin typeface="Arial Black" pitchFamily="34" charset="0"/>
                        </a:rPr>
                        <a:t> 4-х камерное сердце</a:t>
                      </a:r>
                    </a:p>
                    <a:p>
                      <a:r>
                        <a:rPr lang="ru-RU" sz="3200" baseline="0" dirty="0" smtClean="0">
                          <a:latin typeface="Arial Black" pitchFamily="34" charset="0"/>
                        </a:rPr>
                        <a:t>4) Двойное дыхание</a:t>
                      </a:r>
                    </a:p>
                    <a:p>
                      <a:endParaRPr lang="ru-RU" sz="3200" baseline="0" dirty="0" smtClean="0">
                        <a:latin typeface="Arial Black" pitchFamily="34" charset="0"/>
                      </a:endParaRPr>
                    </a:p>
                    <a:p>
                      <a:endParaRPr lang="ru-RU" sz="3200" baseline="0" dirty="0" smtClean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3960440" cy="4191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529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36413157"/>
                  </p:ext>
                </p:extLst>
              </p:nvPr>
            </p:nvGraphicFramePr>
            <p:xfrm>
              <a:off x="179388" y="260350"/>
              <a:ext cx="8785226" cy="6187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00524"/>
                    <a:gridCol w="5184702"/>
                  </a:tblGrid>
                  <a:tr h="370840">
                    <a:tc rowSpan="5"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Класс Млекопитающие</a:t>
                          </a:r>
                        </a:p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1) Диафрагма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2) Шерстный покров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3) Внутриутробное развитие в матке + плацента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4) Млечные железы </a:t>
                          </a:r>
                          <a14:m>
                            <m:oMath xmlns:m="http://schemas.openxmlformats.org/officeDocument/2006/math">
                              <m:r>
                                <a:rPr kumimoji="0" lang="ru-RU" sz="2400" b="1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prstClr val="black"/>
                                  </a:solidFill>
                                  <a:effectLst/>
                                  <a:uLnTx/>
                                  <a:uFillTx/>
                                  <a:latin typeface="Cambria Math"/>
                                  <a:ea typeface="Cambria Math"/>
                                  <a:cs typeface="+mn-cs"/>
                                </a:rPr>
                                <m:t>=≫</m:t>
                              </m:r>
                            </m:oMath>
                          </a14:m>
                          <a:r>
                            <a:rPr kumimoji="0" lang="ru-RU" sz="32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 Black" pitchFamily="34" charset="0"/>
                              <a:ea typeface="+mn-ea"/>
                              <a:cs typeface="+mn-cs"/>
                            </a:rPr>
                            <a:t> вскармливание детенышей молоком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5) Дифференциация зубов</a:t>
                          </a:r>
                        </a:p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Смена</a:t>
                          </a:r>
                          <a:r>
                            <a:rPr lang="ru-RU" sz="2800" baseline="0" dirty="0" smtClean="0">
                              <a:latin typeface="Arial Black" pitchFamily="34" charset="0"/>
                            </a:rPr>
                            <a:t> молочных зубов на постоянные</a:t>
                          </a:r>
                        </a:p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36413157"/>
                  </p:ext>
                </p:extLst>
              </p:nvPr>
            </p:nvGraphicFramePr>
            <p:xfrm>
              <a:off x="179388" y="260350"/>
              <a:ext cx="8785226" cy="618744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3600524"/>
                    <a:gridCol w="5184702"/>
                  </a:tblGrid>
                  <a:tr h="518160">
                    <a:tc rowSpan="5"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Класс Млекопитающие</a:t>
                          </a:r>
                        </a:p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1) Диафрагма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51816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2) Шерстный покров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137160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3) Внутриутробное развитие в матке + плацента</a:t>
                          </a:r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  <a:tr h="155448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69448" t="-158824" b="-143137"/>
                          </a:stretch>
                        </a:blipFill>
                      </a:tcPr>
                    </a:tc>
                  </a:tr>
                  <a:tr h="2225040">
                    <a:tc vMerge="1"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5) Дифференциация зубов</a:t>
                          </a:r>
                        </a:p>
                        <a:p>
                          <a:r>
                            <a:rPr lang="ru-RU" sz="2800" dirty="0" smtClean="0">
                              <a:latin typeface="Arial Black" pitchFamily="34" charset="0"/>
                            </a:rPr>
                            <a:t>Смена</a:t>
                          </a:r>
                          <a:r>
                            <a:rPr lang="ru-RU" sz="2800" baseline="0" dirty="0" smtClean="0">
                              <a:latin typeface="Arial Black" pitchFamily="34" charset="0"/>
                            </a:rPr>
                            <a:t> молочных зубов на постоянные</a:t>
                          </a:r>
                        </a:p>
                        <a:p>
                          <a:endParaRPr lang="ru-RU" sz="2800" dirty="0">
                            <a:latin typeface="Arial Black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298827" cy="49496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662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30100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Приспособления позвоночных, обитающих на суше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328592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latin typeface="Arial Black" pitchFamily="34" charset="0"/>
              </a:rPr>
              <a:t>Для дыхания используют кислород воздуха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Arial Black" pitchFamily="34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 Black" pitchFamily="34" charset="0"/>
              </a:rPr>
              <a:t>Против высыхания – эластичные покровы с железами внешней секреции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Arial Black" pitchFamily="34" charset="0"/>
            </a:endParaRPr>
          </a:p>
          <a:p>
            <a:pPr marL="514350" indent="-514350">
              <a:buAutoNum type="arabicPeriod"/>
            </a:pPr>
            <a:r>
              <a:rPr lang="ru-RU" sz="2800" dirty="0" smtClean="0">
                <a:latin typeface="Arial Black" pitchFamily="34" charset="0"/>
              </a:rPr>
              <a:t>Возросшее воздействие силы тяжести за счет увеличения массы тела преодолевается особым строением позвоночника, конечностей и поясов конечностей</a:t>
            </a:r>
          </a:p>
          <a:p>
            <a:pPr marL="514350" indent="-514350">
              <a:buAutoNum type="arabicPeriod"/>
            </a:pPr>
            <a:endParaRPr lang="ru-RU" sz="2800" dirty="0" smtClean="0">
              <a:latin typeface="Arial Black" pitchFamily="34" charset="0"/>
            </a:endParaRPr>
          </a:p>
          <a:p>
            <a:pPr marL="514350" indent="-514350">
              <a:buAutoNum type="arabicPeriod"/>
            </a:pPr>
            <a:endParaRPr lang="ru-RU" sz="2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12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712968" cy="6264696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4. Изменение характера движения – парные конечности, хвост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5. Размножение – выработали способы  защиты зародыша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prstClr val="black"/>
                </a:solidFill>
                <a:latin typeface="Arial Black" pitchFamily="34" charset="0"/>
              </a:rPr>
              <a:t>6. Восприятие раздражения – изменение сенсорных рецепторов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18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Arial Black" pitchFamily="34" charset="0"/>
              </a:rPr>
              <a:t>Эволюция животных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8541729"/>
              </p:ext>
            </p:extLst>
          </p:nvPr>
        </p:nvGraphicFramePr>
        <p:xfrm>
          <a:off x="107950" y="836613"/>
          <a:ext cx="8928099" cy="6040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7746"/>
                <a:gridCol w="3168352"/>
                <a:gridCol w="403200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Эра/период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Представители 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Ароморфоз  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Протерозой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Губки, кишечнополостные, членистоногие 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arenR"/>
                      </a:pPr>
                      <a:r>
                        <a:rPr lang="ru-RU" dirty="0" err="1" smtClean="0">
                          <a:latin typeface="Arial Black" pitchFamily="34" charset="0"/>
                        </a:rPr>
                        <a:t>Многоклеточность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 </a:t>
                      </a:r>
                    </a:p>
                    <a:p>
                      <a:pPr marL="342900" indent="-342900">
                        <a:buAutoNum type="arabicParenR"/>
                      </a:pPr>
                      <a:r>
                        <a:rPr lang="ru-RU" dirty="0" smtClean="0">
                          <a:latin typeface="Arial Black" pitchFamily="34" charset="0"/>
                        </a:rPr>
                        <a:t>Дифференциация органов и систем органов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Кембрий</a:t>
                      </a:r>
                      <a:r>
                        <a:rPr lang="ru-RU" baseline="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 (палеозой)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Все основные типы беспозвоночных животных – кораллы, иглокожие, моллюски, членистоногие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Возникновение твердого скелета 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Далее эволюция характеризовалась лишь специализацией и совершенствованием основных типов животных</a:t>
                      </a:r>
                      <a:endParaRPr lang="ru-RU" dirty="0"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Ордовик</a:t>
                      </a:r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 (палеозой)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Появление первых позвоночных (бесчелюстные</a:t>
                      </a:r>
                      <a:r>
                        <a:rPr lang="ru-RU" baseline="0" dirty="0" smtClean="0">
                          <a:latin typeface="Arial Black" pitchFamily="34" charset="0"/>
                        </a:rPr>
                        <a:t> – в наст. время миноги и </a:t>
                      </a:r>
                      <a:r>
                        <a:rPr lang="ru-RU" baseline="0" dirty="0" err="1" smtClean="0">
                          <a:latin typeface="Arial Black" pitchFamily="34" charset="0"/>
                        </a:rPr>
                        <a:t>миксины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)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Внутренний скелет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Силур (палеозой)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Паукообразные, примитивные позвоночные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Дыхание воздухом (выход беспозвоночных на сушу)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420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48500018"/>
              </p:ext>
            </p:extLst>
          </p:nvPr>
        </p:nvGraphicFramePr>
        <p:xfrm>
          <a:off x="179388" y="115888"/>
          <a:ext cx="8785224" cy="6598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28316"/>
                <a:gridCol w="2664296"/>
                <a:gridCol w="439261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Эра/период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Представители 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Ароморфоз 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Девон (палеозой)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Двоякодышащие, кистеперые и </a:t>
                      </a:r>
                      <a:r>
                        <a:rPr lang="ru-RU" dirty="0" err="1" smtClean="0">
                          <a:latin typeface="Arial Black" pitchFamily="34" charset="0"/>
                        </a:rPr>
                        <a:t>лучеперые</a:t>
                      </a:r>
                      <a:r>
                        <a:rPr lang="ru-RU" dirty="0" smtClean="0">
                          <a:latin typeface="Arial Black" pitchFamily="34" charset="0"/>
                        </a:rPr>
                        <a:t>. Первые костистые рыбы и примитивные земноводные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Верхний девон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1) Укрепление основных несущих органов и всего тела в целом.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2) Развитие ЦНС.</a:t>
                      </a:r>
                    </a:p>
                    <a:p>
                      <a:pPr algn="l"/>
                      <a:r>
                        <a:rPr lang="ru-RU" dirty="0" smtClean="0">
                          <a:solidFill>
                            <a:srgbClr val="FF0000"/>
                          </a:solidFill>
                          <a:latin typeface="Arial Black" pitchFamily="34" charset="0"/>
                        </a:rPr>
                        <a:t>Насекомые – 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преобладание врожденных реакций над приобретенными</a:t>
                      </a:r>
                    </a:p>
                    <a:p>
                      <a:pPr algn="l"/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Позвоночные – </a:t>
                      </a:r>
                      <a:r>
                        <a:rPr kumimoji="0" lang="ru-RU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преобладание условных рефлексов над безусловными</a:t>
                      </a:r>
                      <a:endParaRPr lang="ru-RU" dirty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Карбон (палеозой)</a:t>
                      </a:r>
                      <a:endParaRPr lang="ru-RU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Появление пресмыкающихся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Arial Black" pitchFamily="34" charset="0"/>
                        </a:rPr>
                        <a:t>Формирование яйцевых оболочек</a:t>
                      </a:r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Триас (мезозой)</a:t>
                      </a:r>
                      <a:endParaRPr lang="ru-RU" sz="1600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Arial Black" pitchFamily="34" charset="0"/>
                        </a:rPr>
                        <a:t>Появление первых млекопитающих</a:t>
                      </a:r>
                      <a:endParaRPr lang="ru-RU" sz="1600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Юра</a:t>
                      </a:r>
                      <a:endParaRPr lang="ru-RU" sz="1600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Arial Black" pitchFamily="34" charset="0"/>
                        </a:rPr>
                        <a:t>Появление первых птиц</a:t>
                      </a:r>
                      <a:endParaRPr lang="ru-RU" sz="1600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latin typeface="Arial Black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Мел </a:t>
                      </a:r>
                      <a:endParaRPr lang="ru-RU" sz="1600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Arial Black" pitchFamily="34" charset="0"/>
                        </a:rPr>
                        <a:t>Сопряженная эволюция энтомофильных</a:t>
                      </a:r>
                      <a:r>
                        <a:rPr lang="ru-RU" sz="1600" baseline="0" dirty="0" smtClean="0">
                          <a:latin typeface="Arial Black" pitchFamily="34" charset="0"/>
                        </a:rPr>
                        <a:t> растений и насекомых</a:t>
                      </a:r>
                      <a:endParaRPr lang="ru-RU" sz="1600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Конец мезозоя</a:t>
                      </a:r>
                      <a:endParaRPr lang="ru-RU" sz="1600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Arial Black" pitchFamily="34" charset="0"/>
                        </a:rPr>
                        <a:t>Первые плацентарные млекопитающие</a:t>
                      </a:r>
                      <a:endParaRPr lang="ru-RU" sz="1600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C00000"/>
                          </a:solidFill>
                          <a:latin typeface="Arial Black" pitchFamily="34" charset="0"/>
                        </a:rPr>
                        <a:t>Кайнозой </a:t>
                      </a:r>
                      <a:endParaRPr lang="ru-RU" sz="1600" dirty="0">
                        <a:solidFill>
                          <a:srgbClr val="C00000"/>
                        </a:solidFill>
                        <a:latin typeface="Arial Black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Arial Black" pitchFamily="34" charset="0"/>
                        </a:rPr>
                        <a:t>Приматы, человек – развитие социальности</a:t>
                      </a:r>
                      <a:endParaRPr lang="ru-RU" sz="1600" dirty="0">
                        <a:latin typeface="Arial Black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348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Основные ароморфозы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76664"/>
          </a:xfrm>
        </p:spPr>
        <p:txBody>
          <a:bodyPr>
            <a:normAutofit fontScale="92500" lnSpcReduction="10000"/>
          </a:bodyPr>
          <a:lstStyle/>
          <a:p>
            <a:pPr marL="571500" indent="-571500">
              <a:buAutoNum type="romanUcPeriod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Простейшие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 Black" pitchFamily="34" charset="0"/>
              </a:rPr>
              <a:t>Образование половых клеток + половой процесс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Ресничные</a:t>
            </a:r>
            <a:r>
              <a:rPr lang="ru-RU" dirty="0" smtClean="0">
                <a:latin typeface="Arial Black" pitchFamily="34" charset="0"/>
              </a:rPr>
              <a:t> – </a:t>
            </a:r>
            <a:r>
              <a:rPr lang="ru-RU" dirty="0" err="1" smtClean="0">
                <a:latin typeface="Arial Black" pitchFamily="34" charset="0"/>
              </a:rPr>
              <a:t>коньюгация</a:t>
            </a:r>
            <a:r>
              <a:rPr lang="ru-RU" dirty="0" smtClean="0">
                <a:latin typeface="Arial Black" pitchFamily="34" charset="0"/>
              </a:rPr>
              <a:t>, как способ полового размножения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/не входит в жизненный цикл/</a:t>
            </a:r>
          </a:p>
          <a:p>
            <a:pPr marL="0" indent="0">
              <a:buNone/>
            </a:pPr>
            <a:endParaRPr lang="ru-RU" dirty="0" smtClean="0">
              <a:latin typeface="Arial Black" pitchFamily="34" charset="0"/>
            </a:endParaRPr>
          </a:p>
          <a:p>
            <a:pPr>
              <a:buFont typeface="Arial" charset="0"/>
              <a:buChar char="•"/>
            </a:pPr>
            <a:r>
              <a:rPr lang="ru-RU" dirty="0" smtClean="0">
                <a:solidFill>
                  <a:srgbClr val="7030A0"/>
                </a:solidFill>
                <a:latin typeface="Arial Black" pitchFamily="34" charset="0"/>
              </a:rPr>
              <a:t>Споровики</a:t>
            </a:r>
            <a:r>
              <a:rPr lang="ru-RU" dirty="0" smtClean="0">
                <a:latin typeface="Arial Black" pitchFamily="34" charset="0"/>
              </a:rPr>
              <a:t> - 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фаза полового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размножения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входит в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жизненный цикл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4317" y="2708920"/>
            <a:ext cx="1920213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149080"/>
            <a:ext cx="3672408" cy="2679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0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/>
          <a:lstStyle/>
          <a:p>
            <a:pPr marL="0" lvl="0" indent="0">
              <a:buNone/>
            </a:pPr>
            <a:r>
              <a:rPr lang="en-US" sz="3000" dirty="0" smtClean="0">
                <a:solidFill>
                  <a:srgbClr val="002060"/>
                </a:solidFill>
                <a:latin typeface="Arial Black" pitchFamily="34" charset="0"/>
              </a:rPr>
              <a:t>II</a:t>
            </a:r>
            <a:r>
              <a:rPr lang="ru-RU" sz="3000" dirty="0" smtClean="0">
                <a:solidFill>
                  <a:srgbClr val="002060"/>
                </a:solidFill>
                <a:latin typeface="Arial Black" pitchFamily="34" charset="0"/>
              </a:rPr>
              <a:t>. Губки – </a:t>
            </a:r>
            <a:r>
              <a:rPr lang="ru-RU" sz="3000" dirty="0" smtClean="0">
                <a:latin typeface="Arial Black" pitchFamily="34" charset="0"/>
              </a:rPr>
              <a:t>просто устроенные многоклеточные животные. Клетки в кокой-то степени дифференцированы, но не образуют ткани</a:t>
            </a:r>
          </a:p>
          <a:p>
            <a:pPr marL="0" lv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А </a:t>
            </a:r>
            <a:r>
              <a:rPr lang="ru-RU" sz="3000" dirty="0" smtClean="0">
                <a:latin typeface="Arial Black" pitchFamily="34" charset="0"/>
              </a:rPr>
              <a:t>- в эмбриогенезе появляется стадия бластулы</a:t>
            </a:r>
          </a:p>
          <a:p>
            <a:pPr marL="0" lvl="0" indent="0">
              <a:buNone/>
            </a:pPr>
            <a:r>
              <a:rPr lang="ru-RU" sz="3000" dirty="0" smtClean="0">
                <a:latin typeface="Arial Black" pitchFamily="34" charset="0"/>
              </a:rPr>
              <a:t> </a:t>
            </a:r>
            <a:endParaRPr lang="ru-RU" sz="3000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04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88640"/>
                <a:ext cx="8928992" cy="6552728"/>
              </a:xfrm>
            </p:spPr>
            <p:txBody>
              <a:bodyPr>
                <a:normAutofit lnSpcReduction="10000"/>
              </a:bodyPr>
              <a:lstStyle/>
              <a:p>
                <a:pPr marL="0" indent="0" algn="ctr">
                  <a:buNone/>
                </a:pPr>
                <a:r>
                  <a:rPr lang="en-US" sz="3000" dirty="0" smtClean="0">
                    <a:solidFill>
                      <a:srgbClr val="002060"/>
                    </a:solidFill>
                    <a:latin typeface="Arial Black" pitchFamily="34" charset="0"/>
                  </a:rPr>
                  <a:t>III</a:t>
                </a:r>
                <a:r>
                  <a:rPr lang="ru-RU" sz="3000" dirty="0" smtClean="0">
                    <a:solidFill>
                      <a:srgbClr val="002060"/>
                    </a:solidFill>
                    <a:latin typeface="Arial Black" pitchFamily="34" charset="0"/>
                  </a:rPr>
                  <a:t>. </a:t>
                </a:r>
                <a:r>
                  <a:rPr lang="ru-RU" sz="3000" dirty="0" err="1" smtClean="0">
                    <a:solidFill>
                      <a:srgbClr val="002060"/>
                    </a:solidFill>
                    <a:latin typeface="Arial Black" pitchFamily="34" charset="0"/>
                  </a:rPr>
                  <a:t>Подцарство</a:t>
                </a:r>
                <a:r>
                  <a:rPr lang="ru-RU" sz="3000" dirty="0" smtClean="0">
                    <a:solidFill>
                      <a:srgbClr val="002060"/>
                    </a:solidFill>
                    <a:latin typeface="Arial Black" pitchFamily="34" charset="0"/>
                  </a:rPr>
                  <a:t> многоклеточные животные</a:t>
                </a:r>
              </a:p>
              <a:p>
                <a:pPr marL="0" indent="0">
                  <a:buNone/>
                </a:pPr>
                <a:r>
                  <a:rPr lang="ru-RU" sz="3000" dirty="0" smtClean="0">
                    <a:solidFill>
                      <a:srgbClr val="C00000"/>
                    </a:solidFill>
                    <a:latin typeface="Arial Black" pitchFamily="34" charset="0"/>
                  </a:rPr>
                  <a:t>Тенденции развития </a:t>
                </a:r>
                <a:r>
                  <a:rPr lang="en-US" sz="3000" dirty="0" err="1" smtClean="0">
                    <a:solidFill>
                      <a:srgbClr val="C00000"/>
                    </a:solidFill>
                    <a:latin typeface="Arial Black" pitchFamily="34" charset="0"/>
                  </a:rPr>
                  <a:t>Metazoa</a:t>
                </a:r>
                <a:endParaRPr lang="ru-RU" sz="3000" dirty="0" smtClean="0">
                  <a:solidFill>
                    <a:srgbClr val="C00000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1) Переход к полностью гетеротрофному питанию, в основном голозойному</a:t>
                </a:r>
              </a:p>
              <a:p>
                <a:pPr marL="0" indent="0">
                  <a:buNone/>
                </a:pPr>
                <a:endParaRPr lang="ru-RU" sz="2800" dirty="0" smtClean="0"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2) Возникновение </a:t>
                </a:r>
                <a:r>
                  <a:rPr lang="ru-RU" sz="2800" u="sng" dirty="0" smtClean="0">
                    <a:latin typeface="Arial Black" pitchFamily="34" charset="0"/>
                  </a:rPr>
                  <a:t>пищеварительного канала </a:t>
                </a:r>
                <a14:m>
                  <m:oMath xmlns:m="http://schemas.openxmlformats.org/officeDocument/2006/math">
                    <m:r>
                      <a:rPr lang="ru-RU" sz="2800" b="1" i="1" smtClean="0"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 smtClean="0">
                    <a:latin typeface="Arial Black" pitchFamily="34" charset="0"/>
                  </a:rPr>
                  <a:t> возможность захватывать, заглатывать крупные пищевые частицы, переваривать, остатки выводить наружу</a:t>
                </a:r>
              </a:p>
              <a:p>
                <a:pPr marL="0" indent="0">
                  <a:buNone/>
                </a:pPr>
                <a:endParaRPr lang="ru-RU" sz="2800" dirty="0" smtClean="0"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latin typeface="Arial Black" pitchFamily="34" charset="0"/>
                  </a:rPr>
                  <a:t>3) Развитие разных типов питания – плотоядные, травоядные, всеядные</a:t>
                </a:r>
                <a:r>
                  <a:rPr lang="ru-RU" sz="2800" dirty="0">
                    <a:latin typeface="Arial Black" pitchFamily="34" charset="0"/>
                  </a:rPr>
                  <a:t>;</a:t>
                </a:r>
                <a:r>
                  <a:rPr lang="ru-RU" sz="2800" dirty="0" smtClean="0">
                    <a:latin typeface="Arial Black" pitchFamily="34" charset="0"/>
                  </a:rPr>
                  <a:t> паразитизм </a:t>
                </a:r>
              </a:p>
              <a:p>
                <a:pPr marL="0" indent="0">
                  <a:buNone/>
                </a:pPr>
                <a:endParaRPr lang="ru-RU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88640"/>
                <a:ext cx="8928992" cy="6552728"/>
              </a:xfrm>
              <a:blipFill rotWithShape="1">
                <a:blip r:embed="rId2"/>
                <a:stretch>
                  <a:fillRect l="-1639" t="-186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807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88640"/>
                <a:ext cx="8928992" cy="6552728"/>
              </a:xfrm>
            </p:spPr>
            <p:txBody>
              <a:bodyPr>
                <a:normAutofit lnSpcReduction="10000"/>
              </a:bodyPr>
              <a:lstStyle/>
              <a:p>
                <a:pPr marL="0" lv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4) Возникновение разных способов передвижения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 активный поиск пищи</a:t>
                </a:r>
              </a:p>
              <a:p>
                <a:pPr marL="0" lvl="0" indent="0"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5) Появление </a:t>
                </a:r>
                <a:r>
                  <a:rPr lang="ru-RU" sz="2800" u="sng" dirty="0" smtClean="0">
                    <a:solidFill>
                      <a:prstClr val="black"/>
                    </a:solidFill>
                    <a:latin typeface="Arial Black" pitchFamily="34" charset="0"/>
                  </a:rPr>
                  <a:t>мышечной и скелетной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 (экзо- и </a:t>
                </a:r>
                <a:r>
                  <a:rPr lang="ru-RU" sz="2800" dirty="0" err="1" smtClean="0">
                    <a:solidFill>
                      <a:prstClr val="black"/>
                    </a:solidFill>
                    <a:latin typeface="Arial Black" pitchFamily="34" charset="0"/>
                  </a:rPr>
                  <a:t>эндоскелет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) системы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u="sng" dirty="0" smtClean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поддержание формы тела, защита и опора внутренних органов, передвижение</a:t>
                </a:r>
              </a:p>
              <a:p>
                <a:pPr marL="0" lvl="0" indent="0"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6) У большинства выделяются области тела: передняя, задняя, дорсальная, вентральная, правая и левая</a:t>
                </a:r>
              </a:p>
              <a:p>
                <a:pPr marL="0" lvl="0" indent="0"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lv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7) Возникновение ЦНС, регулирующей работу всего организма </a:t>
                </a:r>
                <a:endParaRPr lang="ru-RU" sz="2800" dirty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88640"/>
                <a:ext cx="8928992" cy="6552728"/>
              </a:xfrm>
              <a:blipFill rotWithShape="1">
                <a:blip r:embed="rId2"/>
                <a:stretch>
                  <a:fillRect l="-1434" t="-1581" r="-25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7987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188640"/>
                <a:ext cx="8928992" cy="6552728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8) </a:t>
                </a:r>
                <a:r>
                  <a:rPr lang="ru-RU" sz="2800" dirty="0" err="1" smtClean="0">
                    <a:solidFill>
                      <a:prstClr val="black"/>
                    </a:solidFill>
                    <a:latin typeface="Arial Black" pitchFamily="34" charset="0"/>
                  </a:rPr>
                  <a:t>Обсобление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 области головы – </a:t>
                </a:r>
                <a:r>
                  <a:rPr lang="ru-RU" sz="2800" u="sng" dirty="0" err="1" smtClean="0">
                    <a:solidFill>
                      <a:prstClr val="black"/>
                    </a:solidFill>
                    <a:latin typeface="Arial Black" pitchFamily="34" charset="0"/>
                  </a:rPr>
                  <a:t>цефализация</a:t>
                </a:r>
                <a:endParaRPr lang="ru-RU" sz="2800" u="sng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9) Формирование </a:t>
                </a:r>
                <a:r>
                  <a:rPr lang="ru-RU" sz="2800" u="sng" dirty="0" smtClean="0">
                    <a:solidFill>
                      <a:prstClr val="black"/>
                    </a:solidFill>
                    <a:latin typeface="Arial Black" pitchFamily="34" charset="0"/>
                  </a:rPr>
                  <a:t>эндокринной системы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, совместно с нервной поддерживающей гомеостаз</a:t>
                </a:r>
              </a:p>
              <a:p>
                <a:pPr marL="0" indent="0"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10) Появление </a:t>
                </a:r>
                <a:r>
                  <a:rPr lang="ru-RU" sz="2800" u="sng" dirty="0" smtClean="0">
                    <a:solidFill>
                      <a:prstClr val="black"/>
                    </a:solidFill>
                    <a:latin typeface="Arial Black" pitchFamily="34" charset="0"/>
                  </a:rPr>
                  <a:t>транспортных систем организма и крови </a:t>
                </a:r>
                <a14:m>
                  <m:oMath xmlns:m="http://schemas.openxmlformats.org/officeDocument/2006/math">
                    <m:r>
                      <a:rPr lang="ru-RU" sz="2800" b="1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=≫</m:t>
                    </m:r>
                  </m:oMath>
                </a14:m>
                <a:r>
                  <a:rPr lang="ru-RU" sz="2800" dirty="0">
                    <a:solidFill>
                      <a:prstClr val="black"/>
                    </a:solidFill>
                    <a:latin typeface="Arial Black" pitchFamily="34" charset="0"/>
                  </a:rPr>
                  <a:t> </a:t>
                </a: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пространственно изолированные ткани и окружающая среда получают возможность взаимодействовать</a:t>
                </a:r>
              </a:p>
              <a:p>
                <a:pPr marL="0" indent="0">
                  <a:buNone/>
                </a:pPr>
                <a:endParaRPr lang="ru-RU" sz="2800" dirty="0" smtClean="0">
                  <a:solidFill>
                    <a:prstClr val="black"/>
                  </a:solidFill>
                  <a:latin typeface="Arial Black" pitchFamily="34" charset="0"/>
                </a:endParaRPr>
              </a:p>
              <a:p>
                <a:pPr marL="0" indent="0">
                  <a:buNone/>
                </a:pPr>
                <a:r>
                  <a:rPr lang="ru-RU" sz="2800" dirty="0" smtClean="0">
                    <a:solidFill>
                      <a:prstClr val="black"/>
                    </a:solidFill>
                    <a:latin typeface="Arial Black" pitchFamily="34" charset="0"/>
                  </a:rPr>
                  <a:t>11) Практически полная непроницаемость наружных покровов 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188640"/>
                <a:ext cx="8928992" cy="6552728"/>
              </a:xfrm>
              <a:blipFill rotWithShape="1">
                <a:blip r:embed="rId2"/>
                <a:stretch>
                  <a:fillRect l="-1434" t="-1581" r="-14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467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171</TotalTime>
  <Words>994</Words>
  <Application>Microsoft Office PowerPoint</Application>
  <PresentationFormat>Экран (4:3)</PresentationFormat>
  <Paragraphs>168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Важнейшие ароморфозы животных и их роль в эволюционном процессе</vt:lpstr>
      <vt:lpstr>Ароморфоз – это прогрессивное эволюционное изменение, приводящее к общему повышению уровня организации организмов</vt:lpstr>
      <vt:lpstr>Эволюция животных</vt:lpstr>
      <vt:lpstr>Презентация PowerPoint</vt:lpstr>
      <vt:lpstr>Основные ароморфозы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Тип Членистоногие Факторы, обеспечивающие процветание Членистоногих</vt:lpstr>
      <vt:lpstr>Презентация PowerPoint</vt:lpstr>
      <vt:lpstr>Значение метаморфоза у насекомых</vt:lpstr>
      <vt:lpstr>Тип Хордовые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Приспособления позвоночных, обитающих на суше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Важнейшие ароморфозы животных и их роль в эволюционном процессе</dc:title>
  <dc:creator>xDredbl4x</dc:creator>
  <cp:lastModifiedBy>777</cp:lastModifiedBy>
  <cp:revision>30</cp:revision>
  <dcterms:created xsi:type="dcterms:W3CDTF">2016-01-07T16:29:25Z</dcterms:created>
  <dcterms:modified xsi:type="dcterms:W3CDTF">2020-01-10T18:59:14Z</dcterms:modified>
</cp:coreProperties>
</file>