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3" r:id="rId17"/>
    <p:sldId id="271" r:id="rId18"/>
    <p:sldId id="272" r:id="rId19"/>
    <p:sldId id="274" r:id="rId20"/>
    <p:sldId id="275" r:id="rId21"/>
    <p:sldId id="277" r:id="rId22"/>
    <p:sldId id="278" r:id="rId23"/>
    <p:sldId id="279" r:id="rId24"/>
    <p:sldId id="276" r:id="rId25"/>
    <p:sldId id="280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3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B51775-81C1-4602-B5BE-3A3B4F1502A8}" type="datetimeFigureOut">
              <a:rPr lang="ru-RU" smtClean="0"/>
              <a:pPr/>
              <a:t>24.12.2014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276C2-EAC9-457E-831D-27E47E14A30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B51775-81C1-4602-B5BE-3A3B4F1502A8}" type="datetimeFigureOut">
              <a:rPr lang="ru-RU" smtClean="0"/>
              <a:pPr/>
              <a:t>24.12.2014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276C2-EAC9-457E-831D-27E47E14A30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B51775-81C1-4602-B5BE-3A3B4F1502A8}" type="datetimeFigureOut">
              <a:rPr lang="ru-RU" smtClean="0"/>
              <a:pPr/>
              <a:t>24.12.2014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276C2-EAC9-457E-831D-27E47E14A30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B51775-81C1-4602-B5BE-3A3B4F1502A8}" type="datetimeFigureOut">
              <a:rPr lang="ru-RU" smtClean="0"/>
              <a:pPr/>
              <a:t>24.12.2014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276C2-EAC9-457E-831D-27E47E14A30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B51775-81C1-4602-B5BE-3A3B4F1502A8}" type="datetimeFigureOut">
              <a:rPr lang="ru-RU" smtClean="0"/>
              <a:pPr/>
              <a:t>24.12.2014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276C2-EAC9-457E-831D-27E47E14A30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B51775-81C1-4602-B5BE-3A3B4F1502A8}" type="datetimeFigureOut">
              <a:rPr lang="ru-RU" smtClean="0"/>
              <a:pPr/>
              <a:t>24.12.2014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276C2-EAC9-457E-831D-27E47E14A30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B51775-81C1-4602-B5BE-3A3B4F1502A8}" type="datetimeFigureOut">
              <a:rPr lang="ru-RU" smtClean="0"/>
              <a:pPr/>
              <a:t>24.12.2014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276C2-EAC9-457E-831D-27E47E14A30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B51775-81C1-4602-B5BE-3A3B4F1502A8}" type="datetimeFigureOut">
              <a:rPr lang="ru-RU" smtClean="0"/>
              <a:pPr/>
              <a:t>24.12.2014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276C2-EAC9-457E-831D-27E47E14A30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B51775-81C1-4602-B5BE-3A3B4F1502A8}" type="datetimeFigureOut">
              <a:rPr lang="ru-RU" smtClean="0"/>
              <a:pPr/>
              <a:t>24.12.2014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276C2-EAC9-457E-831D-27E47E14A30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B51775-81C1-4602-B5BE-3A3B4F1502A8}" type="datetimeFigureOut">
              <a:rPr lang="ru-RU" smtClean="0"/>
              <a:pPr/>
              <a:t>24.12.2014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276C2-EAC9-457E-831D-27E47E14A30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B51775-81C1-4602-B5BE-3A3B4F1502A8}" type="datetimeFigureOut">
              <a:rPr lang="ru-RU" smtClean="0"/>
              <a:pPr/>
              <a:t>24.12.2014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6276C2-EAC9-457E-831D-27E47E14A30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B51775-81C1-4602-B5BE-3A3B4F1502A8}" type="datetimeFigureOut">
              <a:rPr lang="ru-RU" smtClean="0"/>
              <a:pPr/>
              <a:t>24.12.2014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6276C2-EAC9-457E-831D-27E47E14A30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8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2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5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9.jpeg"/><Relationship Id="rId4" Type="http://schemas.openxmlformats.org/officeDocument/2006/relationships/image" Target="../media/image38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7" Type="http://schemas.openxmlformats.org/officeDocument/2006/relationships/image" Target="../media/image45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4.jpeg"/><Relationship Id="rId5" Type="http://schemas.openxmlformats.org/officeDocument/2006/relationships/image" Target="../media/image43.jpeg"/><Relationship Id="rId4" Type="http://schemas.openxmlformats.org/officeDocument/2006/relationships/image" Target="../media/image42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9.jpeg"/><Relationship Id="rId4" Type="http://schemas.openxmlformats.org/officeDocument/2006/relationships/image" Target="../media/image48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2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gif"/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gi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gif"/><Relationship Id="rId2" Type="http://schemas.openxmlformats.org/officeDocument/2006/relationships/image" Target="../media/image55.gi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hyperlink" Target="http://www.russianelka.ru/" TargetMode="Externa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42" name="Picture 6" descr="http://im0-tub-ru.yandex.net/i?id=165698540-34-7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16" y="857232"/>
            <a:ext cx="1809757" cy="2618825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2844" y="2357430"/>
            <a:ext cx="7772400" cy="1470025"/>
          </a:xfrm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Что такое Новый год?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357686" y="4357694"/>
            <a:ext cx="785818" cy="928694"/>
          </a:xfrm>
        </p:spPr>
        <p:txBody>
          <a:bodyPr>
            <a:normAutofit/>
          </a:bodyPr>
          <a:lstStyle/>
          <a:p>
            <a:endParaRPr lang="ru-RU" sz="1800" dirty="0"/>
          </a:p>
        </p:txBody>
      </p:sp>
      <p:pic>
        <p:nvPicPr>
          <p:cNvPr id="14338" name="Picture 2" descr="http://priroda.inc.ru/prazdnik/anima/gif/baum0021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34" y="214290"/>
            <a:ext cx="2428892" cy="2574626"/>
          </a:xfrm>
          <a:prstGeom prst="rect">
            <a:avLst/>
          </a:prstGeom>
          <a:noFill/>
        </p:spPr>
      </p:pic>
      <p:pic>
        <p:nvPicPr>
          <p:cNvPr id="14340" name="Picture 4" descr="http://im2-tub-ru.yandex.net/i?id=70049297-62-7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357554" y="3786190"/>
            <a:ext cx="2071702" cy="252646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http://avivas.ru/img/news/201201/62145784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14480" y="2000240"/>
            <a:ext cx="5715000" cy="428625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785786" y="642918"/>
            <a:ext cx="7626062" cy="52322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Хранилище подарков  Деда Мороза – мешок.</a:t>
            </a:r>
            <a:endParaRPr lang="ru-RU" sz="2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http://www.rainharvest.co.za/wp-content/uploads/2010/11/christmas-tre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357166"/>
            <a:ext cx="4357718" cy="6143668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5357818" y="785794"/>
            <a:ext cx="3571900" cy="440120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Обязательный атрибут новогоднего праздника – ёлка. Ёлку можно купить на базаре.</a:t>
            </a:r>
            <a:endParaRPr lang="ru-RU" sz="4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http://cs11032.vkontakte.ru/u113226843/-14/x_2192ecf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25774" y="714356"/>
            <a:ext cx="3765807" cy="5334004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857224" y="714356"/>
            <a:ext cx="3239733" cy="3046988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Ёлке придают  новогодний вид </a:t>
            </a:r>
          </a:p>
          <a:p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-её украшают нитями фонариков          ( гирляндами)</a:t>
            </a:r>
            <a:endParaRPr lang="ru-RU" sz="32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http://zigzag83.com/_ld/18/9812706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361971"/>
            <a:ext cx="4214842" cy="5672101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4929190" y="285728"/>
            <a:ext cx="3929090" cy="550920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4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 старые времена на новогодней ёлке и на праздничном столе зажигали свечи.</a:t>
            </a:r>
            <a:endParaRPr lang="ru-RU" sz="4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2050" name="Picture 2" descr="http://im7-tub-ru.yandex.net/i?id=82867087-41-7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14480" y="4643446"/>
            <a:ext cx="3000360" cy="20002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im0-tub-ru.yandex.net/i?id=15154875-26-7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4414" y="571480"/>
            <a:ext cx="2286016" cy="1935495"/>
          </a:xfrm>
          <a:prstGeom prst="rect">
            <a:avLst/>
          </a:prstGeom>
          <a:noFill/>
        </p:spPr>
      </p:pic>
      <p:pic>
        <p:nvPicPr>
          <p:cNvPr id="1028" name="Picture 4" descr="http://im8-tub-ru.yandex.net/i?id=143253464-26-7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29388" y="571480"/>
            <a:ext cx="1933581" cy="2566700"/>
          </a:xfrm>
          <a:prstGeom prst="rect">
            <a:avLst/>
          </a:prstGeom>
          <a:noFill/>
        </p:spPr>
      </p:pic>
      <p:pic>
        <p:nvPicPr>
          <p:cNvPr id="1030" name="Picture 6" descr="http://go1.imgsmail.ru/imgpreview?key=http%3A//ladyplaneta.ru/wp-content/uploads/2011/11/10.jpg&amp;mb=imgdb_preview_2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57224" y="2714620"/>
            <a:ext cx="2928958" cy="3576243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4714876" y="3929066"/>
            <a:ext cx="4071966" cy="2062103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Ёлку можно украсить блестящей новогодней лентой – мишурой.</a:t>
            </a:r>
            <a:endParaRPr lang="ru-RU" sz="32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http://im2-tub-ru.yandex.net/i?id=238561400-54-7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57554" y="214290"/>
            <a:ext cx="2714644" cy="2515570"/>
          </a:xfrm>
          <a:prstGeom prst="rect">
            <a:avLst/>
          </a:prstGeom>
          <a:noFill/>
        </p:spPr>
      </p:pic>
      <p:pic>
        <p:nvPicPr>
          <p:cNvPr id="27652" name="Picture 4" descr="http://im4-tub-ru.yandex.net/i?id=82930569-26-72&amp;n=2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05477" y="714356"/>
            <a:ext cx="3238523" cy="2428892"/>
          </a:xfrm>
          <a:prstGeom prst="rect">
            <a:avLst/>
          </a:prstGeom>
          <a:noFill/>
        </p:spPr>
      </p:pic>
      <p:pic>
        <p:nvPicPr>
          <p:cNvPr id="27654" name="Picture 6" descr="http://im5-tub-ru.yandex.net/i?id=158479504-03-72&amp;n=21"/>
          <p:cNvPicPr>
            <a:picLocks noChangeAspect="1" noChangeArrowheads="1"/>
          </p:cNvPicPr>
          <p:nvPr/>
        </p:nvPicPr>
        <p:blipFill>
          <a:blip r:embed="rId4" cstate="print"/>
          <a:srcRect b="16500"/>
          <a:stretch>
            <a:fillRect/>
          </a:stretch>
        </p:blipFill>
        <p:spPr bwMode="auto">
          <a:xfrm>
            <a:off x="214282" y="857232"/>
            <a:ext cx="3429024" cy="2571768"/>
          </a:xfrm>
          <a:prstGeom prst="rect">
            <a:avLst/>
          </a:prstGeom>
          <a:noFill/>
        </p:spPr>
      </p:pic>
      <p:pic>
        <p:nvPicPr>
          <p:cNvPr id="27656" name="Picture 8" descr="http://im6-tub-ru.yandex.net/i?id=100957718-38-72&amp;n=2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929190" y="3643314"/>
            <a:ext cx="4000515" cy="3000386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357158" y="4143380"/>
            <a:ext cx="4357718" cy="224676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Длинная узкая лента из цветной бумаги, которой можно бросать в друг друга на празднике –серпантин.</a:t>
            </a:r>
            <a:endParaRPr lang="ru-RU" sz="2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http://go2.imgsmail.ru/imgpreview?key=http%3A//www.fl-ag.ru/images/slides/fire/dr%5Ffei%5F3.jpg&amp;mb=imgdb_preview_7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214290"/>
            <a:ext cx="3338591" cy="2500330"/>
          </a:xfrm>
          <a:prstGeom prst="rect">
            <a:avLst/>
          </a:prstGeom>
          <a:noFill/>
        </p:spPr>
      </p:pic>
      <p:pic>
        <p:nvPicPr>
          <p:cNvPr id="30724" name="Picture 4" descr="http://go2.imgsmail.ru/imgpreview?key=http%3A//0lik.ru/uploads/posts/2008-03/1206169595%5F0lik.ru%5Ffireworks%5F2007.jpg&amp;mb=imgdb_preview_5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57224" y="2357430"/>
            <a:ext cx="4346864" cy="2714644"/>
          </a:xfrm>
          <a:prstGeom prst="rect">
            <a:avLst/>
          </a:prstGeom>
          <a:noFill/>
        </p:spPr>
      </p:pic>
      <p:pic>
        <p:nvPicPr>
          <p:cNvPr id="30726" name="Picture 6" descr="http://go4.imgsmail.ru/imgpreview?key=http%3A//ru.best-wallpaper.net/wallpaper/1280x1024/1109/Festival-Fireworks%5F1280x1024.jpg&amp;mb=imgdb_preview_5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72066" y="3571876"/>
            <a:ext cx="3682448" cy="2942672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4143372" y="214290"/>
            <a:ext cx="4714908" cy="255454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 новогоднюю ночь мы можем увидеть взлетающие в воздух цветные декоративные         		огни.</a:t>
            </a:r>
            <a:endParaRPr lang="ru-RU" sz="32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57158" y="5072074"/>
            <a:ext cx="3429024" cy="83099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4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Фейерверк</a:t>
            </a:r>
            <a:endParaRPr lang="ru-RU" sz="4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072066" y="642918"/>
            <a:ext cx="3714776" cy="563231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 далёкие времена люди старались придать ёлке зимнюю свежесть, для этого они  заменяли снег на ёлке ватой.</a:t>
            </a:r>
            <a:endParaRPr lang="ru-RU" sz="4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28676" name="Picture 4" descr="http://59209s043.edusite.ru/images/12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90300"/>
            <a:ext cx="3929090" cy="661622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http://im0-tub-ru.yandex.net/i?id=303155802-08-72&amp;n=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285728"/>
            <a:ext cx="3619525" cy="2714644"/>
          </a:xfrm>
          <a:prstGeom prst="rect">
            <a:avLst/>
          </a:prstGeom>
          <a:noFill/>
        </p:spPr>
      </p:pic>
      <p:pic>
        <p:nvPicPr>
          <p:cNvPr id="29700" name="Picture 4" descr="http://im0-tub-ru.yandex.net/i?id=411389194-48-72&amp;n=2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28926" y="1857364"/>
            <a:ext cx="3357586" cy="2518190"/>
          </a:xfrm>
          <a:prstGeom prst="rect">
            <a:avLst/>
          </a:prstGeom>
          <a:noFill/>
        </p:spPr>
      </p:pic>
      <p:pic>
        <p:nvPicPr>
          <p:cNvPr id="29702" name="Picture 6" descr="http://im3-tub-ru.yandex.net/i?id=235846588-71-72&amp;n=2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14942" y="3714752"/>
            <a:ext cx="3714763" cy="2786072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4857752" y="142852"/>
            <a:ext cx="3687228" cy="156966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Разноцветные бумажные кружочки</a:t>
            </a:r>
            <a:endParaRPr lang="ru-RU" sz="32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14348" y="5214950"/>
            <a:ext cx="4000528" cy="1015663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6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Конфетти</a:t>
            </a:r>
            <a:endParaRPr lang="ru-RU" sz="6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http://im2-tub-ru.yandex.net/i?id=440755175-41-7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214290"/>
            <a:ext cx="3922708" cy="2928958"/>
          </a:xfrm>
          <a:prstGeom prst="rect">
            <a:avLst/>
          </a:prstGeom>
          <a:noFill/>
        </p:spPr>
      </p:pic>
      <p:pic>
        <p:nvPicPr>
          <p:cNvPr id="31748" name="Picture 4" descr="http://im0-tub-ru.yandex.net/i?id=96940507-55-7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14678" y="1643050"/>
            <a:ext cx="3143272" cy="3466844"/>
          </a:xfrm>
          <a:prstGeom prst="rect">
            <a:avLst/>
          </a:prstGeom>
          <a:noFill/>
        </p:spPr>
      </p:pic>
      <p:pic>
        <p:nvPicPr>
          <p:cNvPr id="31750" name="Picture 6" descr="http://im0-tub-ru.yandex.net/i?id=341327605-00-7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72132" y="4071942"/>
            <a:ext cx="3286148" cy="245366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4857752" y="571480"/>
            <a:ext cx="4071966" cy="120032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Новый год мы встречаем</a:t>
            </a:r>
            <a:endParaRPr lang="ru-RU" sz="3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42910" y="3429000"/>
            <a:ext cx="214314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Ночью</a:t>
            </a:r>
            <a:endParaRPr lang="ru-RU" sz="4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28596" y="5500702"/>
            <a:ext cx="5929354" cy="95410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Последний день декабря по отношению к Новому году - канун</a:t>
            </a:r>
            <a:endParaRPr lang="ru-RU" sz="2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57158" y="642918"/>
            <a:ext cx="4071966" cy="5262979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2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Наряжать елку – это предпраздничный творческий процесс, в котором, как правило, участвуют практически все члены семьи – родители, дети, бабушки и дедушки</a:t>
            </a:r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.</a:t>
            </a:r>
          </a:p>
          <a:p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ru-RU" sz="2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И, как правило, у каждого члена семьи есть любимые новогодние игрушки.</a:t>
            </a:r>
          </a:p>
        </p:txBody>
      </p:sp>
      <p:pic>
        <p:nvPicPr>
          <p:cNvPr id="13314" name="Picture 2" descr="http://www.kalitva.ru/uploads/posts/2009-10/1255331650_novogodnyaya-elochka-1024.jpg"/>
          <p:cNvPicPr>
            <a:picLocks noChangeAspect="1" noChangeArrowheads="1"/>
          </p:cNvPicPr>
          <p:nvPr/>
        </p:nvPicPr>
        <p:blipFill>
          <a:blip r:embed="rId2" cstate="print"/>
          <a:srcRect l="21835" r="20253" b="2532"/>
          <a:stretch>
            <a:fillRect/>
          </a:stretch>
        </p:blipFill>
        <p:spPr bwMode="auto">
          <a:xfrm>
            <a:off x="4429124" y="214290"/>
            <a:ext cx="4357718" cy="64294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http://go3.imgsmail.ru/imgpreview?key=http%3A//supercook.ru/decoration/images-decoration/novogod-serv-01.jpg&amp;mb=imgdb_preview_8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0"/>
            <a:ext cx="3436034" cy="2643206"/>
          </a:xfrm>
          <a:prstGeom prst="rect">
            <a:avLst/>
          </a:prstGeom>
          <a:noFill/>
        </p:spPr>
      </p:pic>
      <p:pic>
        <p:nvPicPr>
          <p:cNvPr id="33796" name="Picture 4" descr="http://go2.imgsmail.ru/imgpreview?key=http%3A//supercook.ru/decoration/images-decoration/rozhdestv-kamin-00.jpg&amp;mb=imgdb_preview_8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57290" y="2000240"/>
            <a:ext cx="3786214" cy="2835563"/>
          </a:xfrm>
          <a:prstGeom prst="rect">
            <a:avLst/>
          </a:prstGeom>
          <a:noFill/>
        </p:spPr>
      </p:pic>
      <p:pic>
        <p:nvPicPr>
          <p:cNvPr id="33800" name="Picture 8" descr="http://go2.imgsmail.ru/imgpreview?key=http%3A//donbass.ua/multimedia/images/news/original/2010/12/07/novogodniy-stol.jpg&amp;mb=imgdb_preview_2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14876" y="4286256"/>
            <a:ext cx="3143240" cy="2354028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5143504" y="428604"/>
            <a:ext cx="3786214" cy="3970318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А встречаем мы Новый год обычно за столом с близкими и родными людьми- роднёй.</a:t>
            </a:r>
            <a:endParaRPr lang="ru-RU" sz="3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33802" name="Picture 10" descr="http://go3.imgsmail.ru/imgpreview?key=http%3A//mediananny.com/content/images/original/56567.jpg&amp;mb=imgdb_preview_2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42844" y="4572009"/>
            <a:ext cx="3318818" cy="22859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 descr="http://go4.imgsmail.ru/imgpreview?key=http%3A//ropiko.ru/upload/iblock/bd7/dhcp.%2520uffnyusmplodqbiu.jpg&amp;mb=imgdb_preview_11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2114550" cy="1714500"/>
          </a:xfrm>
          <a:prstGeom prst="rect">
            <a:avLst/>
          </a:prstGeom>
          <a:noFill/>
        </p:spPr>
      </p:pic>
      <p:pic>
        <p:nvPicPr>
          <p:cNvPr id="34820" name="Picture 4" descr="http://go3.imgsmail.ru/imgpreview?key=http%3A//stranamasterov.ru/files/imagecache/orig%5Fwith%5Flogo5/i0911/IMG%5F7300.JPG&amp;mb=imgdb_preview_6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348" y="1643050"/>
            <a:ext cx="2200275" cy="1647825"/>
          </a:xfrm>
          <a:prstGeom prst="rect">
            <a:avLst/>
          </a:prstGeom>
          <a:noFill/>
        </p:spPr>
      </p:pic>
      <p:pic>
        <p:nvPicPr>
          <p:cNvPr id="34822" name="Picture 6" descr="http://go1.imgsmail.ru/imgpreview?key=http%3A//www.vyberiradio.ru/userfiles/Image/Nijniy%5FNovgorod/20371%5Fthumb.jpg&amp;mb=imgdb_preview_8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28794" y="2857496"/>
            <a:ext cx="2428892" cy="1921525"/>
          </a:xfrm>
          <a:prstGeom prst="rect">
            <a:avLst/>
          </a:prstGeom>
          <a:noFill/>
        </p:spPr>
      </p:pic>
      <p:pic>
        <p:nvPicPr>
          <p:cNvPr id="34824" name="Picture 8" descr="http://go3.imgsmail.ru/imgpreview?key=http%3A//patlah.ru/etm/etm-11/pirotehnika/hlopyshka/x-00.jpg&amp;mb=imgdb_preview_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500430" y="4000504"/>
            <a:ext cx="2714644" cy="2083608"/>
          </a:xfrm>
          <a:prstGeom prst="rect">
            <a:avLst/>
          </a:prstGeom>
          <a:noFill/>
        </p:spPr>
      </p:pic>
      <p:pic>
        <p:nvPicPr>
          <p:cNvPr id="34826" name="Picture 10" descr="http://go4.imgsmail.ru/imgpreview?key=http%3A//www.salutmag.ru/images/thumbs/id20052%5Fw500%5Fwtm.jpg&amp;mb=imgdb_preview_91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14282" y="3714752"/>
            <a:ext cx="2143140" cy="2932718"/>
          </a:xfrm>
          <a:prstGeom prst="rect">
            <a:avLst/>
          </a:prstGeom>
          <a:noFill/>
        </p:spPr>
      </p:pic>
      <p:pic>
        <p:nvPicPr>
          <p:cNvPr id="34828" name="Picture 12" descr="http://go4.imgsmail.ru/imgpreview?key=http%3A//mastera-rukodeliya.ru/images/stories/skrap/3d-hlopushka/2.jpg&amp;mb=imgdb_preview_118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000760" y="2928934"/>
            <a:ext cx="2928958" cy="3910921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3214678" y="214290"/>
            <a:ext cx="5715040" cy="255454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Новый год также встречают  и с  хлопушками, которые, разрываясь от удара, издают резкий звук и выбрасывают конфетти.</a:t>
            </a:r>
            <a:endParaRPr lang="ru-RU" sz="32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 descr="http://go1.imgsmail.ru/imgpreview?key=http%3A//italia-citta.com/wp-content/uploads/2012/01/karnaval-v-venetsii-31.jpg&amp;mb=imgdb_preview_1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214290"/>
            <a:ext cx="3000396" cy="45098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3857620" y="285728"/>
            <a:ext cx="5072098" cy="317009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Костюмированный бал в Новогоднюю ночь, на Руси принято было называть - маскарад</a:t>
            </a:r>
            <a:endParaRPr lang="ru-RU" sz="4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35844" name="Picture 4" descr="http://go4.imgsmail.ru/imgpreview?key=http%3A//dreamworlds.ru/uploads/posts/2008-08/1217865018%5F130809%5Fimg813301sb1.jpg&amp;mb=imgdb_preview_7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472" y="4571984"/>
            <a:ext cx="3436034" cy="2286016"/>
          </a:xfrm>
          <a:prstGeom prst="rect">
            <a:avLst/>
          </a:prstGeom>
          <a:noFill/>
        </p:spPr>
      </p:pic>
      <p:pic>
        <p:nvPicPr>
          <p:cNvPr id="35846" name="Picture 6" descr="http://go1.imgsmail.ru/imgpreview?key=http%3A//novinkimira.ru/411-2799-thickbox/maskaradnaja-maska.jpg&amp;mb=imgdb_preview_11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14744" y="3357562"/>
            <a:ext cx="2714644" cy="2714644"/>
          </a:xfrm>
          <a:prstGeom prst="rect">
            <a:avLst/>
          </a:prstGeom>
          <a:noFill/>
        </p:spPr>
      </p:pic>
      <p:pic>
        <p:nvPicPr>
          <p:cNvPr id="35848" name="Picture 8" descr="http://go4.imgsmail.ru/imgpreview?key=http%3A//doskinaz.ru/filestore/images/7919.big.jpg&amp;mb=imgdb_preview_11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72198" y="3605127"/>
            <a:ext cx="3071802" cy="325287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2" descr="http://go3.imgsmail.ru/imgpreview?key=http%3A//primamedia.ru/f/big/182/181614.jpg&amp;mb=imgdb_preview_6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0"/>
            <a:ext cx="4831923" cy="3214710"/>
          </a:xfrm>
          <a:prstGeom prst="rect">
            <a:avLst/>
          </a:prstGeom>
          <a:noFill/>
        </p:spPr>
      </p:pic>
      <p:pic>
        <p:nvPicPr>
          <p:cNvPr id="36868" name="Picture 4" descr="http://go4.imgsmail.ru/imgpreview?key=http%3A//golostos.ru/pic/contactcenter/article%5F2010/37/8%5Fsfera%5Fkultury/01%5Fnovogodnii%5Fprazdnik/ng%5F05%5F680px.jpg&amp;mb=imgdb_preview_9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86182" y="2857496"/>
            <a:ext cx="4429156" cy="3317074"/>
          </a:xfrm>
          <a:prstGeom prst="rect">
            <a:avLst/>
          </a:prstGeom>
          <a:noFill/>
        </p:spPr>
      </p:pic>
      <p:pic>
        <p:nvPicPr>
          <p:cNvPr id="36870" name="Picture 6" descr="http://go2.imgsmail.ru/imgpreview?key=http%3A//www.magichild.ru/foto/sunduchok%5Felka/sunduchok%5Felka%5F41%5Fm.jpg&amp;mb=imgdb_preview_7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1" y="3571876"/>
            <a:ext cx="4012653" cy="3005147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4929190" y="142852"/>
            <a:ext cx="4000528" cy="3970318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ВЗЯВШИСЬ ЗА РУКИ ДЕТЕЙ И ВЗРОСЛЫХ НА Руси принято ПЕТЬ ПЕСНИ И водить хоровод вокруг ёлки</a:t>
            </a:r>
            <a:endParaRPr lang="ru-RU" sz="3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2" name="Picture 4" descr="http://www.smartphonefanatics.com/images/christmas.jpg"/>
          <p:cNvPicPr>
            <a:picLocks noChangeAspect="1" noChangeArrowheads="1"/>
          </p:cNvPicPr>
          <p:nvPr/>
        </p:nvPicPr>
        <p:blipFill>
          <a:blip r:embed="rId2" cstate="print"/>
          <a:srcRect l="29080"/>
          <a:stretch>
            <a:fillRect/>
          </a:stretch>
        </p:blipFill>
        <p:spPr bwMode="auto">
          <a:xfrm>
            <a:off x="5500694" y="285728"/>
            <a:ext cx="3310286" cy="5072098"/>
          </a:xfrm>
          <a:prstGeom prst="rect">
            <a:avLst/>
          </a:prstGeom>
          <a:noFill/>
        </p:spPr>
      </p:pic>
      <p:pic>
        <p:nvPicPr>
          <p:cNvPr id="32770" name="Picture 2" descr="http://go4.imgsmail.ru/imgpreview?key=http%3A//other-year.narod.ru/images/logo1%5F1.gif&amp;mb=imgdb_preview_4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86050" y="214290"/>
            <a:ext cx="3458824" cy="2643206"/>
          </a:xfrm>
          <a:prstGeom prst="rect">
            <a:avLst/>
          </a:prstGeom>
          <a:noFill/>
        </p:spPr>
      </p:pic>
      <p:pic>
        <p:nvPicPr>
          <p:cNvPr id="32774" name="Picture 6" descr="http://priroda.inc.ru/prazdnik/anima/gif/baum0021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0034" y="214290"/>
            <a:ext cx="2965351" cy="3143272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571472" y="3286124"/>
            <a:ext cx="4857784" cy="2862322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А под ёлочкой дети находили подарки, которые принято было дарить и детям и взрослым.</a:t>
            </a:r>
            <a:endParaRPr lang="ru-RU" sz="3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00100" y="4714884"/>
            <a:ext cx="3571900" cy="144655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4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Вот такой он Новый год!</a:t>
            </a:r>
            <a:endParaRPr lang="ru-RU" sz="4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37890" name="Picture 2" descr="http://img-fotki.yandex.ru/get/4522/85751897.eb/0_703d4_c7063394_XL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642918"/>
            <a:ext cx="4000528" cy="3347108"/>
          </a:xfrm>
          <a:prstGeom prst="rect">
            <a:avLst/>
          </a:prstGeom>
          <a:noFill/>
        </p:spPr>
      </p:pic>
      <p:pic>
        <p:nvPicPr>
          <p:cNvPr id="37892" name="Picture 4" descr="http://img01.chitalnya.ru/upload2/299/9254695815034210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43504" y="1071546"/>
            <a:ext cx="3790947" cy="414340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4" name="Picture 4" descr="http://emo.xaaa.ru/elka08/elka-p0xy6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6248" y="500043"/>
            <a:ext cx="4570136" cy="5981502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42844" y="428604"/>
            <a:ext cx="4071966" cy="5262979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2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Самое богатое воображение у самых маленьких, поэтому дети предпочитают украшать елку игрушками с изображением сказочных героев. Таким образом, у них появляется возможность побывать в гостях у сказки.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://img-fotki.yandex.ru/get/4426/38372570.17e/0_929fa_7e4c6ad3_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311551"/>
            <a:ext cx="4186051" cy="5522495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14282" y="357166"/>
            <a:ext cx="4286280" cy="5632311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36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Молодежь предпочитает украшать елку модными шарами, оптимистично смотря в будущее и с нетерпением ожидая нового года с его новыми событиями.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5" name="Picture 7" descr="http://img-fotki.yandex.ru/get/5413/39067198.6d/0_5739a_1f3385b7_X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87307" y="952488"/>
            <a:ext cx="3956693" cy="5905512"/>
          </a:xfrm>
          <a:prstGeom prst="rect">
            <a:avLst/>
          </a:prstGeom>
          <a:noFill/>
        </p:spPr>
      </p:pic>
      <p:pic>
        <p:nvPicPr>
          <p:cNvPr id="17413" name="Picture 5" descr="http://stat16.privet.ru/lr/0b068aa9e4241acd4de4d1236d239843"/>
          <p:cNvPicPr>
            <a:picLocks noChangeAspect="1" noChangeArrowheads="1"/>
          </p:cNvPicPr>
          <p:nvPr/>
        </p:nvPicPr>
        <p:blipFill>
          <a:blip r:embed="rId3" cstate="print"/>
          <a:srcRect b="9598"/>
          <a:stretch>
            <a:fillRect/>
          </a:stretch>
        </p:blipFill>
        <p:spPr bwMode="auto">
          <a:xfrm>
            <a:off x="3929058" y="0"/>
            <a:ext cx="3500462" cy="3150418"/>
          </a:xfrm>
          <a:prstGeom prst="ellipse">
            <a:avLst/>
          </a:prstGeom>
          <a:noFill/>
        </p:spPr>
      </p:pic>
      <p:sp>
        <p:nvSpPr>
          <p:cNvPr id="17411" name="Rectangle 3"/>
          <p:cNvSpPr>
            <a:spLocks noChangeArrowheads="1"/>
          </p:cNvSpPr>
          <p:nvPr/>
        </p:nvSpPr>
        <p:spPr bwMode="auto">
          <a:xfrm>
            <a:off x="0" y="-84929"/>
            <a:ext cx="4286248" cy="67403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spc="50" normalizeH="0" baseline="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У родителей и бабушек в коробке хранятся новогодние игрушки, которые можно назвать реликвией этой семьи. Беря в руки такую игрушку, перед глазами проплывает и тот самый Новогодний праздник, и большая елка, и молодые родители, которые принесли эту игрушку, и беззаботное детство. К таким </a:t>
            </a:r>
            <a:r>
              <a:rPr kumimoji="0" lang="ru-RU" sz="2400" b="1" i="0" u="none" strike="noStrike" spc="50" normalizeH="0" baseline="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  <a:hlinkClick r:id="rId4"/>
              </a:rPr>
              <a:t>елочным игрушкам</a:t>
            </a:r>
            <a:r>
              <a:rPr kumimoji="0" lang="en-US" sz="2400" b="1" i="0" u="none" strike="noStrike" spc="50" normalizeH="0" baseline="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en-US" sz="2400" b="1" i="0" u="none" strike="noStrike" spc="50" normalizeH="0" baseline="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400" b="1" i="0" u="none" strike="noStrike" spc="50" normalizeH="0" baseline="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относятся с особой заботой – она хранит в себе тепло нескольких поколений этой семьи.</a:t>
            </a:r>
            <a:endParaRPr kumimoji="0" lang="ru-RU" sz="2400" b="1" i="0" u="none" strike="noStrike" spc="50" normalizeH="0" baseline="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282" y="357166"/>
            <a:ext cx="4071966" cy="5016758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32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 чего начинается Новый Год? Тот самый, самый главный праздник в году, когда каждого из нас поглощает водоворот веселья, подарков, общения и безмятежных выходных.</a:t>
            </a:r>
          </a:p>
        </p:txBody>
      </p:sp>
      <p:pic>
        <p:nvPicPr>
          <p:cNvPr id="18434" name="Picture 2" descr="http://img0.liveinternet.ru/images/attach/c/0/53/170/53170180_xmast003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3438" y="0"/>
            <a:ext cx="4141352" cy="3714776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4643438" y="4143380"/>
            <a:ext cx="4286280" cy="2308324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А начинается он, в </a:t>
            </a:r>
            <a:r>
              <a:rPr lang="ru-RU" sz="36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тот самый момент как в квартире появляется ёлка.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://img-fotki.yandex.ru/get/5500/tash-w.16/0_44c32_5bb72e95_XL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29057" y="285728"/>
            <a:ext cx="5000661" cy="5857916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642911" y="857232"/>
            <a:ext cx="3929090" cy="5016758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А самый главный на новогоднем празднике </a:t>
            </a:r>
          </a:p>
          <a:p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Дедушка Мороз. Есть у него прозвище Красный нос. А живёт он в резиденции в России -</a:t>
            </a:r>
          </a:p>
          <a:p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Великий Устюг.</a:t>
            </a:r>
            <a:endParaRPr lang="ru-RU" sz="32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http://www.vorle.ru/user_foto/redaktor/infoagency/200712/tury/big/ustu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57290" y="1809739"/>
            <a:ext cx="6858008" cy="4572005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928662" y="714356"/>
            <a:ext cx="6362896" cy="1077218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Есть у Деда Мороза посох  или ещё его шуточно называю –жезл.</a:t>
            </a:r>
            <a:endParaRPr lang="ru-RU" sz="32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http://colnyshko.ru/images/big/1cb6b20d82eef9ce7aab529cc294dcbf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71604" y="1319064"/>
            <a:ext cx="6072230" cy="5131462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714348" y="500042"/>
            <a:ext cx="7598555" cy="58477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Есть у Деда Мороза внучка - Снегурочка</a:t>
            </a:r>
            <a:endParaRPr lang="ru-RU" sz="32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297</TotalTime>
  <Words>454</Words>
  <Application>Microsoft Office PowerPoint</Application>
  <PresentationFormat>Экран (4:3)</PresentationFormat>
  <Paragraphs>34</Paragraphs>
  <Slides>25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Тема Office</vt:lpstr>
      <vt:lpstr>Что такое Новый год?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DNA7 X86</cp:lastModifiedBy>
  <cp:revision>36</cp:revision>
  <dcterms:created xsi:type="dcterms:W3CDTF">2012-12-25T03:31:37Z</dcterms:created>
  <dcterms:modified xsi:type="dcterms:W3CDTF">2014-12-24T20:03:53Z</dcterms:modified>
</cp:coreProperties>
</file>