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6" r:id="rId2"/>
    <p:sldId id="257" r:id="rId3"/>
    <p:sldId id="261" r:id="rId4"/>
    <p:sldId id="258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FF99"/>
    <a:srgbClr val="FFCC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037CD4-75E7-4FD2-B2E4-C9A74A17F552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B11743-6C8E-43C0-87E8-C4E422A62EB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4780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55EB-B4C1-4EE3-B79D-120B3BC62D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445CE-5096-40CF-B095-66541C36D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55EB-B4C1-4EE3-B79D-120B3BC62D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445CE-5096-40CF-B095-66541C36D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55EB-B4C1-4EE3-B79D-120B3BC62D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445CE-5096-40CF-B095-66541C36D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55EB-B4C1-4EE3-B79D-120B3BC62D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445CE-5096-40CF-B095-66541C36D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55EB-B4C1-4EE3-B79D-120B3BC62D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445CE-5096-40CF-B095-66541C36D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55EB-B4C1-4EE3-B79D-120B3BC62D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445CE-5096-40CF-B095-66541C36D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55EB-B4C1-4EE3-B79D-120B3BC62D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445CE-5096-40CF-B095-66541C36D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55EB-B4C1-4EE3-B79D-120B3BC62D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445CE-5096-40CF-B095-66541C36D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55EB-B4C1-4EE3-B79D-120B3BC62D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445CE-5096-40CF-B095-66541C36D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55EB-B4C1-4EE3-B79D-120B3BC62D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445CE-5096-40CF-B095-66541C36D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555EB-B4C1-4EE3-B79D-120B3BC62DFF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D445CE-5096-40CF-B095-66541C36D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3D445CE-5096-40CF-B095-66541C36D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12555EB-B4C1-4EE3-B79D-120B3BC62DFF}" type="datetimeFigureOut">
              <a:rPr lang="ru-RU" smtClean="0"/>
              <a:pPr/>
              <a:t>11.01.2020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0965" y="-675456"/>
            <a:ext cx="7543800" cy="2593975"/>
          </a:xfrm>
        </p:spPr>
        <p:txBody>
          <a:bodyPr/>
          <a:lstStyle/>
          <a:p>
            <a:pPr algn="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Дальневосточный леопард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1032" name="Picture 8" descr="http://www.beardsleyzoo.com/wp-content/uploads/2015/05/Leopard_frame_H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965" y="1221281"/>
            <a:ext cx="2701429" cy="40320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poletelo.ru/image/cache/data/goods/zhivotnye/1591-leopard4.svg-500x5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92696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85918" y="5572140"/>
            <a:ext cx="5072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выполнила </a:t>
            </a:r>
            <a:r>
              <a:rPr lang="ru-RU" dirty="0" err="1" smtClean="0"/>
              <a:t>Горбатюк</a:t>
            </a:r>
            <a:r>
              <a:rPr lang="ru-RU" dirty="0" smtClean="0"/>
              <a:t> Софья 4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40657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04801" y="4869160"/>
            <a:ext cx="7772400" cy="1220744"/>
          </a:xfrm>
        </p:spPr>
        <p:txBody>
          <a:bodyPr/>
          <a:lstStyle/>
          <a:p>
            <a:r>
              <a:rPr lang="ru-RU" dirty="0">
                <a:latin typeface="Arial Narrow" pitchFamily="34" charset="0"/>
              </a:rPr>
              <a:t>Дальневосточный леопард</a:t>
            </a:r>
            <a:r>
              <a:rPr lang="en-US" dirty="0">
                <a:latin typeface="Arial Narrow" pitchFamily="34" charset="0"/>
              </a:rPr>
              <a:t>— </a:t>
            </a:r>
            <a:r>
              <a:rPr lang="vi-VN" dirty="0"/>
              <a:t>хищное </a:t>
            </a:r>
            <a:r>
              <a:rPr lang="ru-RU" dirty="0">
                <a:latin typeface="Arial Narrow" pitchFamily="34" charset="0"/>
              </a:rPr>
              <a:t>млекопитающее</a:t>
            </a:r>
            <a:r>
              <a:rPr lang="vi-VN" dirty="0"/>
              <a:t> из семейства </a:t>
            </a:r>
            <a:r>
              <a:rPr lang="ru-RU" dirty="0">
                <a:latin typeface="Arial Narrow" pitchFamily="34" charset="0"/>
              </a:rPr>
              <a:t>кошачьих</a:t>
            </a:r>
            <a:r>
              <a:rPr lang="vi-VN" dirty="0"/>
              <a:t>, один из </a:t>
            </a:r>
            <a:r>
              <a:rPr lang="ru-RU" dirty="0">
                <a:latin typeface="Arial Narrow" pitchFamily="34" charset="0"/>
              </a:rPr>
              <a:t>подвидов леопарда</a:t>
            </a:r>
            <a:r>
              <a:rPr lang="vi-VN" dirty="0"/>
              <a:t>.</a:t>
            </a:r>
            <a:r>
              <a:rPr lang="ru-RU" dirty="0">
                <a:latin typeface="Arial Narrow" pitchFamily="34" charset="0"/>
              </a:rPr>
              <a:t/>
            </a:r>
            <a:br>
              <a:rPr lang="ru-RU" dirty="0">
                <a:latin typeface="Arial Narrow" pitchFamily="34" charset="0"/>
              </a:rPr>
            </a:br>
            <a:endParaRPr lang="ru-RU" dirty="0">
              <a:latin typeface="Arial Narrow" pitchFamily="34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304799" y="5805264"/>
            <a:ext cx="7772401" cy="900336"/>
          </a:xfrm>
        </p:spPr>
        <p:txBody>
          <a:bodyPr>
            <a:normAutofit/>
          </a:bodyPr>
          <a:lstStyle/>
          <a:p>
            <a:r>
              <a:rPr lang="ru-RU" dirty="0"/>
              <a:t>Длина тела составляет 107—136 см. Вес самцов — до 50 кг, самок — до 42,5 кг. Распространён в области горных хвойно-широколиственных и дубовых лесов Дальнего </a:t>
            </a:r>
            <a:r>
              <a:rPr lang="ru-RU" dirty="0" smtClean="0"/>
              <a:t>Востока.</a:t>
            </a:r>
            <a:endParaRPr lang="ru-RU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260648"/>
            <a:ext cx="7272808" cy="4680521"/>
          </a:xfrm>
        </p:spPr>
      </p:pic>
    </p:spTree>
    <p:extLst>
      <p:ext uri="{BB962C8B-B14F-4D97-AF65-F5344CB8AC3E}">
        <p14:creationId xmlns:p14="http://schemas.microsoft.com/office/powerpoint/2010/main" xmlns="" val="274047484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717032"/>
            <a:ext cx="8178702" cy="3411760"/>
          </a:xfrm>
        </p:spPr>
        <p:txBody>
          <a:bodyPr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Arial Black" pitchFamily="34" charset="0"/>
              </a:rPr>
              <a:t>У дальневосточного леопарда стройное и 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гибкое </a:t>
            </a:r>
            <a:r>
              <a:rPr lang="ru-RU" sz="2000" dirty="0">
                <a:solidFill>
                  <a:schemeClr val="tx1"/>
                </a:solidFill>
                <a:latin typeface="Arial Black" pitchFamily="34" charset="0"/>
              </a:rPr>
              <a:t>тело, мускулистое, вытянутое, несколько сжатое с боков. Хвост длинный, составляет больше половины всей длины тела. Лапы относительно короткие, но сильные. Мех мягкий, густой, 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короткий </a:t>
            </a:r>
            <a:r>
              <a:rPr lang="ru-RU" sz="2000" dirty="0">
                <a:solidFill>
                  <a:schemeClr val="tx1"/>
                </a:solidFill>
                <a:latin typeface="Arial Black" pitchFamily="34" charset="0"/>
              </a:rPr>
              <a:t>и плотно 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прилегающий.  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По </a:t>
            </a:r>
            <a:r>
              <a:rPr lang="ru-RU" sz="2000" dirty="0">
                <a:solidFill>
                  <a:schemeClr val="tx1"/>
                </a:solidFill>
                <a:latin typeface="Arial Black" pitchFamily="34" charset="0"/>
              </a:rPr>
              <a:t>общему фону разбросаны многочисленные чёрные пятна, двух типов: сплошные и в виде кольцевых фигур — «розетки». Благодаря наличию пятен, нарушается зрительное впечатление о контурах тела животного, из-за чего оно становится незаметным 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на </a:t>
            </a:r>
            <a:r>
              <a:rPr lang="ru-RU" sz="2000" dirty="0">
                <a:solidFill>
                  <a:schemeClr val="tx1"/>
                </a:solidFill>
                <a:latin typeface="Arial Black" pitchFamily="34" charset="0"/>
              </a:rPr>
              <a:t>фоне окружающей среды. Расположение пятен является уникальным у каждой особи аналогично отпечаткам пальцев у 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людей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72"/>
          <a:stretch>
            <a:fillRect/>
          </a:stretch>
        </p:blipFill>
        <p:spPr>
          <a:xfrm>
            <a:off x="5429256" y="285728"/>
            <a:ext cx="2744430" cy="1997087"/>
          </a:xfrm>
        </p:spPr>
      </p:pic>
      <p:pic>
        <p:nvPicPr>
          <p:cNvPr id="3074" name="Picture 2" descr="http://vignette4.wikia.nocookie.net/zt2downloadlibrary/images/d/d4/Amur_Leopard_%28slice%294.png/revision/latest?cb=201502020008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583" b="18750"/>
          <a:stretch>
            <a:fillRect/>
          </a:stretch>
        </p:blipFill>
        <p:spPr bwMode="auto">
          <a:xfrm>
            <a:off x="0" y="642918"/>
            <a:ext cx="3429024" cy="228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046723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789040"/>
            <a:ext cx="7772400" cy="1800200"/>
          </a:xfrm>
        </p:spPr>
        <p:txBody>
          <a:bodyPr/>
          <a:lstStyle/>
          <a:p>
            <a:pPr algn="just"/>
            <a:r>
              <a:rPr lang="ru-RU" sz="2000" dirty="0">
                <a:solidFill>
                  <a:schemeClr val="tx1"/>
                </a:solidFill>
                <a:latin typeface="Arial Black" pitchFamily="34" charset="0"/>
              </a:rPr>
              <a:t>В настоящее время дальневосточный леопард находится на грани вымирания. Это самый редкий из подвидов леопарда: по состоянию на февраль 2015 года в дикой природе сохранилось 57 особей на территории национального парка «Земля леопарда» и от 8 до 12 в Китае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04799" y="5589240"/>
            <a:ext cx="7939609" cy="1152128"/>
          </a:xfrm>
        </p:spPr>
        <p:txBody>
          <a:bodyPr>
            <a:normAutofit/>
          </a:bodyPr>
          <a:lstStyle/>
          <a:p>
            <a:r>
              <a:rPr lang="ru-RU" sz="2000" dirty="0"/>
              <a:t>В XX веке вид внесён в Красную книгу Международного союза охраны природы, Красную книгу </a:t>
            </a:r>
            <a:r>
              <a:rPr lang="ru-RU" sz="2000" dirty="0" smtClean="0"/>
              <a:t>России, а </a:t>
            </a:r>
            <a:r>
              <a:rPr lang="ru-RU" sz="2000" dirty="0"/>
              <a:t>также ряд других охранных документов. Охота на леопарда запрещена с 1956 года.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16632"/>
            <a:ext cx="5760640" cy="3599706"/>
          </a:xfrm>
        </p:spPr>
      </p:pic>
    </p:spTree>
    <p:extLst>
      <p:ext uri="{BB962C8B-B14F-4D97-AF65-F5344CB8AC3E}">
        <p14:creationId xmlns:p14="http://schemas.microsoft.com/office/powerpoint/2010/main" xmlns="" val="20285855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3068960"/>
            <a:ext cx="7772400" cy="4101064"/>
          </a:xfrm>
        </p:spPr>
        <p:txBody>
          <a:bodyPr/>
          <a:lstStyle/>
          <a:p>
            <a:pPr algn="just"/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Дальневосточный леопард наиболее активен 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за </a:t>
            </a:r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один — два часа до заката и в первую половину ночи. 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На </a:t>
            </a:r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охоту выходит всегда в одиночку, только самки охотятся вместе с подросшими котятами. Охоту ведёт  двумя основными приёмами: тихо подкравшись к добыче на 5—10 метров, он делает резкий рывок и последующую серию прыжков на 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жертву. Дальневосточный </a:t>
            </a:r>
            <a:r>
              <a:rPr lang="ru-RU" dirty="0">
                <a:solidFill>
                  <a:schemeClr val="tx1"/>
                </a:solidFill>
                <a:latin typeface="Arial Black" pitchFamily="34" charset="0"/>
              </a:rPr>
              <a:t>леопард является хищником и потребляет всё, что может добыть, независимо от размера — начиная от мелких грызунов и заканчивая крупными оленями, а в некоторых случаях, возможно, и 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медведями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14546" y="142852"/>
            <a:ext cx="4022188" cy="2637500"/>
          </a:xfrm>
        </p:spPr>
      </p:pic>
    </p:spTree>
    <p:extLst>
      <p:ext uri="{BB962C8B-B14F-4D97-AF65-F5344CB8AC3E}">
        <p14:creationId xmlns:p14="http://schemas.microsoft.com/office/powerpoint/2010/main" xmlns="" val="607234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192</TotalTime>
  <Words>318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Соседство</vt:lpstr>
      <vt:lpstr>Дальневосточный леопард </vt:lpstr>
      <vt:lpstr>Дальневосточный леопард— хищное млекопитающее из семейства кошачьих, один из подвидов леопарда. </vt:lpstr>
      <vt:lpstr>У дальневосточного леопарда стройное и гибкое тело, мускулистое, вытянутое, несколько сжатое с боков. Хвост длинный, составляет больше половины всей длины тела. Лапы относительно короткие, но сильные. Мех мягкий, густой, короткий и плотно прилегающий.  По общему фону разбросаны многочисленные чёрные пятна, двух типов: сплошные и в виде кольцевых фигур — «розетки». Благодаря наличию пятен, нарушается зрительное впечатление о контурах тела животного, из-за чего оно становится незаметным  на фоне окружающей среды. Расположение пятен является уникальным у каждой особи аналогично отпечаткам пальцев у людей </vt:lpstr>
      <vt:lpstr>В настоящее время дальневосточный леопард находится на грани вымирания. Это самый редкий из подвидов леопарда: по состоянию на февраль 2015 года в дикой природе сохранилось 57 особей на территории национального парка «Земля леопарда» и от 8 до 12 в Китае</vt:lpstr>
      <vt:lpstr>Дальневосточный леопард наиболее активен за один — два часа до заката и в первую половину ночи. На охоту выходит всегда в одиночку, только самки охотятся вместе с подросшими котятами. Охоту ведёт  двумя основными приёмами: тихо подкравшись к добыче на 5—10 метров, он делает резкий рывок и последующую серию прыжков на жертву. Дальневосточный леопард является хищником и потребляет всё, что может добыть, независимо от размера — начиная от мелких грызунов и заканчивая крупными оленями, а в некоторых случаях, возможно, и медведями 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Дальневосточный леопард</dc:title>
  <dc:creator>Admin</dc:creator>
  <cp:lastModifiedBy>Windows 7</cp:lastModifiedBy>
  <cp:revision>25</cp:revision>
  <dcterms:created xsi:type="dcterms:W3CDTF">2017-04-28T17:44:49Z</dcterms:created>
  <dcterms:modified xsi:type="dcterms:W3CDTF">2020-01-10T15:07:22Z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713101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