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7097" autoAdjust="0"/>
  </p:normalViewPr>
  <p:slideViewPr>
    <p:cSldViewPr>
      <p:cViewPr varScale="1">
        <p:scale>
          <a:sx n="74" d="100"/>
          <a:sy n="74" d="100"/>
        </p:scale>
        <p:origin x="-126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51034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24071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3392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5827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32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444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4372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35338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09475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93568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2188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DB7D4-173A-4793-B4E7-66442C3663D9}" type="datetimeFigureOut">
              <a:rPr lang="ru-RU" smtClean="0"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709041-61BC-4F4D-B819-35368B50B2C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5347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7"/>
            <a:ext cx="7558608" cy="9361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Дидактическая игра </a:t>
            </a:r>
            <a:br>
              <a:rPr lang="ru-RU" sz="32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32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«Времена года»</a:t>
            </a:r>
            <a:endParaRPr lang="ru-RU" sz="32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F:\картинки к игре\игра.jpe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768752" cy="432048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971600" y="5949280"/>
            <a:ext cx="71287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1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воспитатель  МАДОУДСКН № 5  г. Сосновоборска          Н.П. </a:t>
            </a:r>
            <a:r>
              <a:rPr lang="ru-RU" sz="1400" b="1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Луговская</a:t>
            </a:r>
            <a:r>
              <a:rPr lang="ru-RU" sz="14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</a:t>
            </a:r>
            <a:endParaRPr lang="ru-RU" sz="14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968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80920" cy="2160240"/>
          </a:xfrm>
        </p:spPr>
        <p:txBody>
          <a:bodyPr>
            <a:noAutofit/>
          </a:bodyPr>
          <a:lstStyle/>
          <a:p>
            <a:pPr algn="l"/>
            <a:r>
              <a:rPr lang="ru-RU" sz="20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2000" b="1" dirty="0">
                <a:solidFill>
                  <a:srgbClr val="002060"/>
                </a:solidFill>
                <a:latin typeface="Century Gothic" panose="020B0502020202020204" pitchFamily="34" charset="0"/>
              </a:rPr>
              <a:t/>
            </a:r>
            <a:br>
              <a:rPr lang="ru-RU" sz="2000" b="1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20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/>
            </a:r>
            <a:br>
              <a:rPr lang="ru-RU" sz="20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/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endParaRPr lang="ru-RU" sz="20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04664"/>
            <a:ext cx="7704856" cy="3240360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Цель:</a:t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- учить определять время года по его характерным признакам;</a:t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- закреплять знания детей и представления об особенностях каждого времени года;</a:t>
            </a:r>
          </a:p>
          <a:p>
            <a:pPr marL="0" indent="0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- находить</a:t>
            </a:r>
            <a: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, соответствующие данному времени года картинки;</a:t>
            </a:r>
            <a:b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- оживлять композицию фигурными карточками;</a:t>
            </a:r>
            <a:b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- развивать зрительную память, внимание, речь</a:t>
            </a: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;</a:t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- упражнять детей в составлении короткого рассказа: «Что изображено на картинке и когда это бывает ?»;</a:t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- воспитывать бережное отношение к природе;</a:t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- учить наблюдать и видеть взаимосвязь явлений в природе.</a:t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endParaRPr lang="ru-RU" sz="18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3284984"/>
            <a:ext cx="4891513" cy="3221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87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14202"/>
          </a:xfrm>
        </p:spPr>
        <p:txBody>
          <a:bodyPr>
            <a:noAutofit/>
          </a:bodyPr>
          <a:lstStyle/>
          <a:p>
            <a:pPr algn="l"/>
            <a:r>
              <a:rPr lang="ru-RU" sz="1800" b="1" u="sng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Материалы</a:t>
            </a:r>
            <a:r>
              <a:rPr lang="ru-RU" sz="1800" b="1" u="sng" dirty="0">
                <a:solidFill>
                  <a:srgbClr val="002060"/>
                </a:solidFill>
                <a:latin typeface="Century Gothic" panose="020B0502020202020204" pitchFamily="34" charset="0"/>
              </a:rPr>
              <a:t>:</a:t>
            </a:r>
            <a: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- картины, а их четыре, с изображением дерева в разное время года;</a:t>
            </a:r>
            <a:b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- фигурные карточки с изображениями характерными признаками того или иного времени года</a:t>
            </a: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.</a:t>
            </a:r>
            <a:b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r>
              <a:rPr lang="ru-RU" sz="1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-картинки с признаками времен года (одежда, изменения в природе, в поведении животных и т.д.)</a:t>
            </a:r>
            <a: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  <a:t/>
            </a:r>
            <a:br>
              <a:rPr lang="ru-RU" sz="1800" b="1" dirty="0">
                <a:solidFill>
                  <a:srgbClr val="002060"/>
                </a:solidFill>
                <a:latin typeface="Century Gothic" panose="020B0502020202020204" pitchFamily="34" charset="0"/>
              </a:rPr>
            </a:br>
            <a:endParaRPr lang="ru-RU" sz="18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26" name="Picture 2" descr="C:\Users\Сергей\Desktop\Camera\P_20191115_110738_vHDR_On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6181" y="2420888"/>
            <a:ext cx="2335305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356992"/>
            <a:ext cx="2232248" cy="30963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732" y="2961968"/>
            <a:ext cx="2107444" cy="33699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348880"/>
            <a:ext cx="2304256" cy="3240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84220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Варианты игр</a:t>
            </a:r>
            <a:endParaRPr lang="ru-RU" sz="32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1. Игра «Выбери и объясни!»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Ход игры: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На игровом поле дети выбирают одно из четырех времен  года. Ведущий показывает карточку, соответствующую  определенному времени года. Дети выбирают и называют изображение, если оно соответствует выбранному ребенком времени года. Выигрывает тот, кто безошибочно и вперед всех использует эти предложенные ведущим карточки.</a:t>
            </a:r>
          </a:p>
          <a:p>
            <a:pPr marL="0" indent="0">
              <a:buNone/>
            </a:pPr>
            <a:endParaRPr lang="ru-RU" sz="1600" b="1" dirty="0" smtClean="0">
              <a:solidFill>
                <a:srgbClr val="002060"/>
              </a:solidFill>
              <a:latin typeface="Century Gothic" panose="020B0502020202020204" pitchFamily="34" charset="0"/>
            </a:endParaRPr>
          </a:p>
          <a:p>
            <a:pPr marL="0" indent="0">
              <a:buNone/>
            </a:pPr>
            <a:r>
              <a:rPr lang="ru-RU" sz="16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2</a:t>
            </a:r>
            <a:r>
              <a:rPr lang="ru-RU" sz="1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. Игра «Что не так?»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Ход игры: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Можно разместить несколько несоответствующих картинок в разных секторах и предложить детям поставить их туда, где они должны находиться. Или устроить соревнования: одни расставляют, а другие решают, правильно или нет.</a:t>
            </a:r>
          </a:p>
          <a:p>
            <a:pPr marL="0" indent="0">
              <a:buNone/>
            </a:pPr>
            <a:r>
              <a:rPr lang="ru-RU" sz="1600" b="1" dirty="0">
                <a:solidFill>
                  <a:srgbClr val="002060"/>
                </a:solidFill>
                <a:latin typeface="Century Gothic" panose="020B0502020202020204" pitchFamily="34" charset="0"/>
              </a:rPr>
              <a:t>Для усвоения материала и более интересного поведения развивающей игры «Времена года», возможно присутствие воспитателя в игре для активизации речевой деятельности, использование загадок.</a:t>
            </a:r>
          </a:p>
          <a:p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289212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Comic Sans MS" panose="030F0702030302020204" pitchFamily="66" charset="0"/>
              </a:rPr>
              <a:t>Художественное слово</a:t>
            </a:r>
            <a:endParaRPr lang="ru-RU" sz="2800" dirty="0">
              <a:solidFill>
                <a:srgbClr val="002060"/>
              </a:solidFill>
              <a:latin typeface="Comic Sans MS" panose="030F0702030302020204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153516"/>
            <a:ext cx="38884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Отгадайте время года:</a:t>
            </a:r>
          </a:p>
          <a:p>
            <a:r>
              <a:rPr lang="ru-RU" dirty="0">
                <a:solidFill>
                  <a:srgbClr val="C00000"/>
                </a:solidFill>
              </a:rPr>
              <a:t>Жаркая стоит погода.</a:t>
            </a:r>
          </a:p>
          <a:p>
            <a:r>
              <a:rPr lang="ru-RU" dirty="0">
                <a:solidFill>
                  <a:srgbClr val="C00000"/>
                </a:solidFill>
              </a:rPr>
              <a:t>Рано солнышко встает.</a:t>
            </a:r>
          </a:p>
          <a:p>
            <a:r>
              <a:rPr lang="ru-RU" dirty="0">
                <a:solidFill>
                  <a:srgbClr val="C00000"/>
                </a:solidFill>
              </a:rPr>
              <a:t>Днем и греет, и печет,</a:t>
            </a:r>
          </a:p>
          <a:p>
            <a:r>
              <a:rPr lang="ru-RU" dirty="0">
                <a:solidFill>
                  <a:srgbClr val="C00000"/>
                </a:solidFill>
              </a:rPr>
              <a:t>Речка манит нас прохладой,</a:t>
            </a:r>
          </a:p>
          <a:p>
            <a:r>
              <a:rPr lang="ru-RU" dirty="0">
                <a:solidFill>
                  <a:srgbClr val="C00000"/>
                </a:solidFill>
              </a:rPr>
              <a:t>В лес за ягодами надо, Землянику поспевай,</a:t>
            </a:r>
          </a:p>
          <a:p>
            <a:r>
              <a:rPr lang="ru-RU" dirty="0">
                <a:solidFill>
                  <a:srgbClr val="C00000"/>
                </a:solidFill>
              </a:rPr>
              <a:t>Не ленись, до </a:t>
            </a:r>
            <a:r>
              <a:rPr lang="ru-RU" dirty="0" smtClean="0">
                <a:solidFill>
                  <a:srgbClr val="C00000"/>
                </a:solidFill>
              </a:rPr>
              <a:t>собирай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64088" y="1202269"/>
            <a:ext cx="31683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</a:rPr>
              <a:t>Расчудесная погода</a:t>
            </a:r>
          </a:p>
          <a:p>
            <a:r>
              <a:rPr lang="ru-RU" dirty="0">
                <a:solidFill>
                  <a:srgbClr val="C00000"/>
                </a:solidFill>
              </a:rPr>
              <a:t>Улыбается природа!</a:t>
            </a:r>
          </a:p>
          <a:p>
            <a:r>
              <a:rPr lang="ru-RU" dirty="0">
                <a:solidFill>
                  <a:srgbClr val="C00000"/>
                </a:solidFill>
              </a:rPr>
              <a:t>Изумрудная пора</a:t>
            </a:r>
          </a:p>
          <a:p>
            <a:r>
              <a:rPr lang="ru-RU" dirty="0">
                <a:solidFill>
                  <a:srgbClr val="C00000"/>
                </a:solidFill>
              </a:rPr>
              <a:t>Рада, рада детвора!</a:t>
            </a:r>
          </a:p>
          <a:p>
            <a:r>
              <a:rPr lang="ru-RU" dirty="0">
                <a:solidFill>
                  <a:srgbClr val="C00000"/>
                </a:solidFill>
              </a:rPr>
              <a:t>Солнышко румяное,</a:t>
            </a:r>
          </a:p>
          <a:p>
            <a:r>
              <a:rPr lang="ru-RU" dirty="0">
                <a:solidFill>
                  <a:srgbClr val="C00000"/>
                </a:solidFill>
              </a:rPr>
              <a:t>Утречко туманное.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3519403"/>
            <a:ext cx="396044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Дни стали короче,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Длинней стали ночи,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Кто скажет, кто знает,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Когда это бывает?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Ответ (осенью).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Несу я урожай, поля вновь засеваю,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Птиц к югу отправляю, деревья раздеваю,</a:t>
            </a:r>
          </a:p>
          <a:p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Но не касаюсь сосен и елочек, я.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220072" y="3068961"/>
            <a:ext cx="35283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Дел </a:t>
            </a:r>
            <a:r>
              <a:rPr lang="ru-RU" dirty="0">
                <a:solidFill>
                  <a:srgbClr val="002060"/>
                </a:solidFill>
              </a:rPr>
              <a:t>у меня немало-я белым одеялом</a:t>
            </a:r>
          </a:p>
          <a:p>
            <a:r>
              <a:rPr lang="ru-RU" dirty="0">
                <a:solidFill>
                  <a:srgbClr val="002060"/>
                </a:solidFill>
              </a:rPr>
              <a:t>Всю землю укрываю, в лед реки убираю,</a:t>
            </a:r>
          </a:p>
          <a:p>
            <a:r>
              <a:rPr lang="ru-RU" dirty="0">
                <a:solidFill>
                  <a:srgbClr val="002060"/>
                </a:solidFill>
              </a:rPr>
              <a:t>Белю поля, дома, а зовут меня.</a:t>
            </a:r>
          </a:p>
          <a:p>
            <a:r>
              <a:rPr lang="ru-RU" dirty="0">
                <a:solidFill>
                  <a:srgbClr val="002060"/>
                </a:solidFill>
              </a:rPr>
              <a:t>Ответ (зима).</a:t>
            </a:r>
          </a:p>
          <a:p>
            <a:r>
              <a:rPr lang="ru-RU" dirty="0">
                <a:solidFill>
                  <a:srgbClr val="002060"/>
                </a:solidFill>
              </a:rPr>
              <a:t>Рыхлый снег</a:t>
            </a:r>
          </a:p>
          <a:p>
            <a:r>
              <a:rPr lang="ru-RU" dirty="0">
                <a:solidFill>
                  <a:srgbClr val="002060"/>
                </a:solidFill>
              </a:rPr>
              <a:t>На солнце тает,</a:t>
            </a:r>
          </a:p>
          <a:p>
            <a:r>
              <a:rPr lang="ru-RU" dirty="0">
                <a:solidFill>
                  <a:srgbClr val="002060"/>
                </a:solidFill>
              </a:rPr>
              <a:t>Ветерок в ветвях играет,</a:t>
            </a:r>
          </a:p>
          <a:p>
            <a:r>
              <a:rPr lang="ru-RU" dirty="0">
                <a:solidFill>
                  <a:srgbClr val="002060"/>
                </a:solidFill>
              </a:rPr>
              <a:t>Звонче птичьи голоса</a:t>
            </a:r>
          </a:p>
          <a:p>
            <a:r>
              <a:rPr lang="ru-RU" dirty="0">
                <a:solidFill>
                  <a:srgbClr val="002060"/>
                </a:solidFill>
              </a:rPr>
              <a:t>Значит, к нам пришла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5660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rgbClr val="002060"/>
                </a:solidFill>
                <a:latin typeface="Century Gothic" panose="020B0502020202020204" pitchFamily="34" charset="0"/>
              </a:rPr>
              <a:t>Мнемотаблица</a:t>
            </a:r>
            <a:r>
              <a:rPr lang="ru-RU" sz="2800" b="1" dirty="0" smtClean="0">
                <a:solidFill>
                  <a:srgbClr val="002060"/>
                </a:solidFill>
                <a:latin typeface="Century Gothic" panose="020B0502020202020204" pitchFamily="34" charset="0"/>
              </a:rPr>
              <a:t> для составления рассказов</a:t>
            </a:r>
            <a:endParaRPr lang="ru-RU" sz="2800" b="1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2050" name="Picture 2" descr="F:\картинки к игре\расскажи о времени года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700808"/>
            <a:ext cx="678932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325030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307</Words>
  <Application>Microsoft Office PowerPoint</Application>
  <PresentationFormat>Экран (4:3)</PresentationFormat>
  <Paragraphs>47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Дидактическая игра  «Времена года»</vt:lpstr>
      <vt:lpstr>    </vt:lpstr>
      <vt:lpstr>Материалы: - картины, а их четыре, с изображением дерева в разное время года; - фигурные карточки с изображениями характерными признаками того или иного времени года. -картинки с признаками времен года (одежда, изменения в природе, в поведении животных и т.д.) </vt:lpstr>
      <vt:lpstr>Варианты игр</vt:lpstr>
      <vt:lpstr>Художественное слово</vt:lpstr>
      <vt:lpstr>Мнемотаблица для составления рассказов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Дидактическая игра  «Времена года»</dc:title>
  <dc:creator>Сергей</dc:creator>
  <cp:lastModifiedBy>Сергей</cp:lastModifiedBy>
  <cp:revision>15</cp:revision>
  <dcterms:created xsi:type="dcterms:W3CDTF">2020-01-07T14:51:16Z</dcterms:created>
  <dcterms:modified xsi:type="dcterms:W3CDTF">2020-01-07T16:09:37Z</dcterms:modified>
</cp:coreProperties>
</file>