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1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85" r:id="rId13"/>
    <p:sldId id="291" r:id="rId14"/>
    <p:sldId id="257" r:id="rId15"/>
    <p:sldId id="292" r:id="rId16"/>
    <p:sldId id="293" r:id="rId17"/>
    <p:sldId id="269" r:id="rId18"/>
    <p:sldId id="268" r:id="rId19"/>
    <p:sldId id="271" r:id="rId20"/>
    <p:sldId id="270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3" r:id="rId32"/>
    <p:sldId id="282" r:id="rId33"/>
    <p:sldId id="284" r:id="rId34"/>
    <p:sldId id="288" r:id="rId35"/>
    <p:sldId id="289" r:id="rId36"/>
    <p:sldId id="286" r:id="rId37"/>
    <p:sldId id="290" r:id="rId38"/>
    <p:sldId id="287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984" y="-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0328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7824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6540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605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7801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5543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1333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589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627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55046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1694A-F7A4-44A5-A482-E5D27AAC3DC2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41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1694A-F7A4-44A5-A482-E5D27AAC3DC2}" type="datetimeFigureOut">
              <a:rPr lang="ru-RU" smtClean="0"/>
              <a:t>17.02.2019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D9E0EB-4A36-4DC0-A2A4-AF6B957542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2862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836712"/>
            <a:ext cx="7772400" cy="1470025"/>
          </a:xfrm>
        </p:spPr>
        <p:txBody>
          <a:bodyPr/>
          <a:lstStyle/>
          <a:p>
            <a:r>
              <a:rPr lang="ru-RU" dirty="0" smtClean="0"/>
              <a:t>11 класс подготовка к ЕГЭ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348880"/>
            <a:ext cx="8280920" cy="175260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Задание 4</a:t>
            </a:r>
          </a:p>
          <a:p>
            <a:endParaRPr lang="ru-RU" sz="4000" b="1" i="1" dirty="0">
              <a:solidFill>
                <a:srgbClr val="FF0000"/>
              </a:solidFill>
            </a:endParaRPr>
          </a:p>
          <a:p>
            <a:r>
              <a:rPr lang="ru-RU" sz="4000" b="1" i="1" dirty="0" smtClean="0">
                <a:solidFill>
                  <a:srgbClr val="FF0000"/>
                </a:solidFill>
              </a:rPr>
              <a:t>Орфоэпические нормы (постановка ударения)</a:t>
            </a:r>
            <a:endParaRPr lang="ru-RU" sz="40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403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728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 даже функционально-стилистическую закреплённость акцентных вариантов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(</a:t>
            </a:r>
            <a:r>
              <a:rPr lang="ru-RU" dirty="0" err="1" smtClean="0">
                <a:solidFill>
                  <a:srgbClr val="FF0000"/>
                </a:solidFill>
              </a:rPr>
              <a:t>лаврОвый</a:t>
            </a:r>
            <a:r>
              <a:rPr lang="ru-RU" dirty="0" smtClean="0">
                <a:solidFill>
                  <a:srgbClr val="FF0000"/>
                </a:solidFill>
              </a:rPr>
              <a:t> лист, </a:t>
            </a:r>
            <a:r>
              <a:rPr lang="ru-RU" u="sng" dirty="0" smtClean="0">
                <a:solidFill>
                  <a:srgbClr val="FF0000"/>
                </a:solidFill>
              </a:rPr>
              <a:t>но в ботанике: </a:t>
            </a:r>
            <a:r>
              <a:rPr lang="ru-RU" dirty="0" smtClean="0">
                <a:solidFill>
                  <a:srgbClr val="FF0000"/>
                </a:solidFill>
              </a:rPr>
              <a:t>семейство </a:t>
            </a:r>
            <a:r>
              <a:rPr lang="ru-RU" dirty="0" err="1" smtClean="0">
                <a:solidFill>
                  <a:srgbClr val="FF0000"/>
                </a:solidFill>
              </a:rPr>
              <a:t>лАвровых</a:t>
            </a:r>
            <a:r>
              <a:rPr lang="ru-RU" dirty="0" smtClean="0">
                <a:solidFill>
                  <a:srgbClr val="FF0000"/>
                </a:solidFill>
              </a:rPr>
              <a:t>). 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1050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628800"/>
            <a:ext cx="8229600" cy="3384376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Как </a:t>
            </a:r>
            <a:r>
              <a:rPr lang="ru-RU" sz="4000" dirty="0" smtClean="0"/>
              <a:t>установлено учёными, большая часть слов русского языка (около 96%) отличается фиксированным ударением. Однако оставшиеся 4% и являются наиболее употребительными словами, составляющими базисную, частотную лексику языка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0550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36912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Просклонять </a:t>
            </a:r>
            <a:br>
              <a:rPr lang="ru-RU" dirty="0" smtClean="0"/>
            </a:br>
            <a:r>
              <a:rPr lang="ru-RU" dirty="0" smtClean="0"/>
              <a:t>                       </a:t>
            </a:r>
            <a:r>
              <a:rPr lang="ru-RU" dirty="0" err="1" smtClean="0"/>
              <a:t>н.вр</a:t>
            </a:r>
            <a:r>
              <a:rPr lang="ru-RU" dirty="0" smtClean="0"/>
              <a:t>      </a:t>
            </a:r>
            <a:r>
              <a:rPr lang="ru-RU" dirty="0" err="1" smtClean="0"/>
              <a:t>пр.вр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1 л. </a:t>
            </a:r>
            <a:r>
              <a:rPr lang="ru-RU" dirty="0" err="1" smtClean="0"/>
              <a:t>ед.ч</a:t>
            </a:r>
            <a:r>
              <a:rPr lang="ru-RU" dirty="0" smtClean="0"/>
              <a:t>  </a:t>
            </a:r>
            <a:r>
              <a:rPr lang="ru-RU" dirty="0" err="1" smtClean="0"/>
              <a:t>бал</a:t>
            </a:r>
            <a:r>
              <a:rPr lang="ru-RU" b="1" u="sng" dirty="0" err="1" smtClean="0">
                <a:solidFill>
                  <a:srgbClr val="C00000"/>
                </a:solidFill>
              </a:rPr>
              <a:t>У</a:t>
            </a:r>
            <a:r>
              <a:rPr lang="ru-RU" u="sng" dirty="0" err="1" smtClean="0"/>
              <a:t>ю</a:t>
            </a:r>
            <a:r>
              <a:rPr lang="ru-RU" dirty="0" smtClean="0"/>
              <a:t>, </a:t>
            </a:r>
            <a:r>
              <a:rPr lang="ru-RU" dirty="0" smtClean="0"/>
              <a:t>   балов</a:t>
            </a:r>
            <a:r>
              <a:rPr lang="ru-RU" b="1" u="sng" dirty="0" smtClean="0">
                <a:solidFill>
                  <a:srgbClr val="C00000"/>
                </a:solidFill>
              </a:rPr>
              <a:t>а</a:t>
            </a:r>
            <a:r>
              <a:rPr lang="ru-RU" u="sng" dirty="0" smtClean="0"/>
              <a:t>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2л</a:t>
            </a:r>
            <a:r>
              <a:rPr lang="ru-RU" dirty="0" smtClean="0"/>
              <a:t>. </a:t>
            </a:r>
            <a:r>
              <a:rPr lang="ru-RU" dirty="0" err="1" smtClean="0"/>
              <a:t>ед.ч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3л</a:t>
            </a:r>
            <a:r>
              <a:rPr lang="ru-RU" dirty="0"/>
              <a:t>. </a:t>
            </a:r>
            <a:r>
              <a:rPr lang="ru-RU" dirty="0" err="1" smtClean="0"/>
              <a:t>ед.ч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1л</a:t>
            </a:r>
            <a:r>
              <a:rPr lang="ru-RU" dirty="0"/>
              <a:t>. </a:t>
            </a:r>
            <a:r>
              <a:rPr lang="ru-RU" dirty="0" err="1" smtClean="0"/>
              <a:t>мн.ч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2л</a:t>
            </a:r>
            <a:r>
              <a:rPr lang="ru-RU" dirty="0"/>
              <a:t>. </a:t>
            </a:r>
            <a:r>
              <a:rPr lang="ru-RU" dirty="0" err="1" smtClean="0"/>
              <a:t>мн.ч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3л</a:t>
            </a:r>
            <a:r>
              <a:rPr lang="ru-RU" dirty="0"/>
              <a:t>. </a:t>
            </a:r>
            <a:r>
              <a:rPr lang="ru-RU" dirty="0" err="1" smtClean="0"/>
              <a:t>мн.ч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5798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98884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/>
              <a:t>Во всех формах этого глагола ударения на «ба» вы не встретите: </a:t>
            </a:r>
            <a:r>
              <a:rPr lang="ru-RU" dirty="0" err="1"/>
              <a:t>балУю</a:t>
            </a:r>
            <a:r>
              <a:rPr lang="ru-RU" dirty="0"/>
              <a:t>,  </a:t>
            </a:r>
            <a:r>
              <a:rPr lang="ru-RU" dirty="0" smtClean="0"/>
              <a:t>         </a:t>
            </a:r>
            <a:r>
              <a:rPr lang="ru-RU" dirty="0" err="1" smtClean="0"/>
              <a:t>балУешь</a:t>
            </a:r>
            <a:r>
              <a:rPr lang="ru-RU" dirty="0" smtClean="0"/>
              <a:t>            </a:t>
            </a:r>
            <a:r>
              <a:rPr lang="ru-RU" dirty="0" err="1"/>
              <a:t>балУем</a:t>
            </a:r>
            <a:r>
              <a:rPr lang="ru-RU" dirty="0"/>
              <a:t>, </a:t>
            </a:r>
            <a:r>
              <a:rPr lang="ru-RU" dirty="0" err="1"/>
              <a:t>балУют</a:t>
            </a:r>
            <a:r>
              <a:rPr lang="ru-RU" dirty="0"/>
              <a:t> </a:t>
            </a:r>
            <a:r>
              <a:rPr lang="ru-RU" dirty="0" smtClean="0"/>
              <a:t>         </a:t>
            </a:r>
            <a:r>
              <a:rPr lang="ru-RU" dirty="0" err="1" smtClean="0"/>
              <a:t>баловАл</a:t>
            </a:r>
            <a:r>
              <a:rPr lang="ru-RU" dirty="0" smtClean="0"/>
              <a:t>            </a:t>
            </a:r>
            <a:r>
              <a:rPr lang="ru-RU" dirty="0" err="1"/>
              <a:t>балУйте</a:t>
            </a:r>
            <a:r>
              <a:rPr lang="ru-RU" dirty="0"/>
              <a:t> </a:t>
            </a:r>
            <a:r>
              <a:rPr lang="ru-RU" dirty="0" err="1"/>
              <a:t>балУющий</a:t>
            </a:r>
            <a:r>
              <a:rPr lang="ru-RU" dirty="0"/>
              <a:t>, </a:t>
            </a:r>
            <a:r>
              <a:rPr lang="ru-RU" dirty="0" err="1"/>
              <a:t>баловАвшими</a:t>
            </a:r>
            <a:r>
              <a:rPr lang="ru-RU" dirty="0"/>
              <a:t>, </a:t>
            </a:r>
            <a:r>
              <a:rPr lang="ru-RU" dirty="0" smtClean="0"/>
              <a:t> </a:t>
            </a:r>
            <a:r>
              <a:rPr lang="ru-RU" dirty="0" err="1" smtClean="0"/>
              <a:t>баловАв</a:t>
            </a:r>
            <a:r>
              <a:rPr lang="ru-RU" dirty="0" smtClean="0"/>
              <a:t> </a:t>
            </a:r>
            <a:r>
              <a:rPr lang="ru-RU" dirty="0" err="1" smtClean="0"/>
              <a:t>балОванный</a:t>
            </a:r>
            <a:r>
              <a:rPr lang="ru-RU" dirty="0" smtClean="0"/>
              <a:t>                            </a:t>
            </a:r>
            <a:r>
              <a:rPr lang="ru-RU" dirty="0" err="1"/>
              <a:t>балУется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435077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06084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solidFill>
                  <a:srgbClr val="C00000"/>
                </a:solidFill>
              </a:rPr>
              <a:t>Задание: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одном из приведенных ниже слов допущена ошибка в постановке ударения: </a:t>
            </a:r>
            <a:r>
              <a:rPr lang="ru-RU" i="1" dirty="0" smtClean="0"/>
              <a:t>НЕВЕРНО выделена буква, обозначающая ударный гласный звук. Выпишите это </a:t>
            </a:r>
            <a:r>
              <a:rPr lang="ru-RU" i="1" dirty="0" smtClean="0"/>
              <a:t>слово.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145464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132856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ru-RU" sz="5400" dirty="0" err="1"/>
              <a:t>позвонИм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err="1"/>
              <a:t>бАнты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err="1"/>
              <a:t>завИдно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err="1"/>
              <a:t>рвалА</a:t>
            </a: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err="1"/>
              <a:t>бюрократИя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7556729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276872"/>
            <a:ext cx="8229600" cy="1143000"/>
          </a:xfrm>
        </p:spPr>
        <p:txBody>
          <a:bodyPr/>
          <a:lstStyle/>
          <a:p>
            <a:r>
              <a:rPr lang="ru-RU" dirty="0"/>
              <a:t>Ответ: бюрократия</a:t>
            </a:r>
          </a:p>
        </p:txBody>
      </p:sp>
    </p:spTree>
    <p:extLst>
      <p:ext uri="{BB962C8B-B14F-4D97-AF65-F5344CB8AC3E}">
        <p14:creationId xmlns:p14="http://schemas.microsoft.com/office/powerpoint/2010/main" val="15233635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4632" cy="1152127"/>
          </a:xfrm>
        </p:spPr>
        <p:txBody>
          <a:bodyPr/>
          <a:lstStyle/>
          <a:p>
            <a:r>
              <a:rPr lang="ru-RU" dirty="0" smtClean="0"/>
              <a:t>Имена существительные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844824"/>
            <a:ext cx="6400800" cy="1752600"/>
          </a:xfrm>
        </p:spPr>
        <p:txBody>
          <a:bodyPr>
            <a:noAutofit/>
          </a:bodyPr>
          <a:lstStyle/>
          <a:p>
            <a:pPr algn="l"/>
            <a:r>
              <a:rPr lang="ru-RU" sz="4400" b="1" dirty="0" smtClean="0">
                <a:solidFill>
                  <a:srgbClr val="C00000"/>
                </a:solidFill>
              </a:rPr>
              <a:t>Аэропорты, банты, бороду, бухгалтеров, вероисповедание, гражданство</a:t>
            </a:r>
            <a:br>
              <a:rPr lang="ru-RU" sz="4400" b="1" dirty="0" smtClean="0">
                <a:solidFill>
                  <a:srgbClr val="C00000"/>
                </a:solidFill>
              </a:rPr>
            </a:br>
            <a:r>
              <a:rPr lang="ru-RU" sz="4400" b="1" dirty="0" smtClean="0">
                <a:solidFill>
                  <a:srgbClr val="C00000"/>
                </a:solidFill>
              </a:rPr>
              <a:t> дефис, диспансер 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820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492896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i="1" dirty="0" err="1" smtClean="0"/>
              <a:t>аэроп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О</a:t>
            </a:r>
            <a:r>
              <a:rPr lang="ru-RU" sz="2800" b="1" i="1" dirty="0" err="1" smtClean="0"/>
              <a:t>рты</a:t>
            </a:r>
            <a:r>
              <a:rPr lang="ru-RU" sz="2800" b="1" i="1" dirty="0" smtClean="0">
                <a:solidFill>
                  <a:srgbClr val="00B050"/>
                </a:solidFill>
              </a:rPr>
              <a:t>, </a:t>
            </a:r>
            <a:r>
              <a:rPr lang="ru-RU" sz="2800" b="1" i="1" dirty="0" err="1" smtClean="0">
                <a:solidFill>
                  <a:srgbClr val="00B050"/>
                </a:solidFill>
              </a:rPr>
              <a:t>неподвижн</a:t>
            </a:r>
            <a:r>
              <a:rPr lang="ru-RU" sz="2800" b="1" i="1" dirty="0" smtClean="0">
                <a:solidFill>
                  <a:srgbClr val="00B050"/>
                </a:solidFill>
              </a:rPr>
              <a:t>. ударение на 4-ом слоге </a:t>
            </a:r>
            <a:br>
              <a:rPr lang="ru-RU" sz="2800" b="1" i="1" dirty="0" smtClean="0">
                <a:solidFill>
                  <a:srgbClr val="00B050"/>
                </a:solidFill>
              </a:rPr>
            </a:br>
            <a:r>
              <a:rPr lang="ru-RU" sz="2800" b="1" i="1" dirty="0" err="1" smtClean="0"/>
              <a:t>б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А</a:t>
            </a:r>
            <a:r>
              <a:rPr lang="ru-RU" sz="2800" b="1" i="1" dirty="0" err="1" smtClean="0"/>
              <a:t>нты</a:t>
            </a:r>
            <a:r>
              <a:rPr lang="ru-RU" sz="2800" b="1" i="1" dirty="0" smtClean="0"/>
              <a:t>, </a:t>
            </a:r>
            <a:r>
              <a:rPr lang="ru-RU" sz="2800" b="1" i="1" dirty="0" err="1" smtClean="0">
                <a:solidFill>
                  <a:srgbClr val="00B050"/>
                </a:solidFill>
              </a:rPr>
              <a:t>неподвижн</a:t>
            </a:r>
            <a:r>
              <a:rPr lang="ru-RU" sz="2800" b="1" i="1" dirty="0" smtClean="0">
                <a:solidFill>
                  <a:srgbClr val="00B050"/>
                </a:solidFill>
              </a:rPr>
              <a:t>. ударение на 1-ом слоге</a:t>
            </a:r>
            <a:br>
              <a:rPr lang="ru-RU" sz="2800" b="1" i="1" dirty="0" smtClean="0">
                <a:solidFill>
                  <a:srgbClr val="00B050"/>
                </a:solidFill>
              </a:rPr>
            </a:br>
            <a:r>
              <a:rPr lang="ru-RU" sz="2800" b="1" i="1" dirty="0" smtClean="0">
                <a:solidFill>
                  <a:srgbClr val="00B050"/>
                </a:solidFill>
              </a:rPr>
              <a:t> </a:t>
            </a:r>
            <a:r>
              <a:rPr lang="ru-RU" sz="2800" b="1" i="1" dirty="0" err="1" smtClean="0"/>
              <a:t>б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О</a:t>
            </a:r>
            <a:r>
              <a:rPr lang="ru-RU" sz="2800" b="1" i="1" dirty="0" err="1" smtClean="0"/>
              <a:t>роду</a:t>
            </a:r>
            <a:r>
              <a:rPr lang="ru-RU" sz="2800" b="1" i="1" dirty="0" smtClean="0">
                <a:solidFill>
                  <a:srgbClr val="00B050"/>
                </a:solidFill>
              </a:rPr>
              <a:t>, </a:t>
            </a:r>
            <a:r>
              <a:rPr lang="ru-RU" sz="2800" b="1" i="1" dirty="0" err="1" smtClean="0">
                <a:solidFill>
                  <a:srgbClr val="00B050"/>
                </a:solidFill>
              </a:rPr>
              <a:t>вин.п.,только</a:t>
            </a:r>
            <a:r>
              <a:rPr lang="ru-RU" sz="2800" b="1" i="1" dirty="0" smtClean="0">
                <a:solidFill>
                  <a:srgbClr val="00B050"/>
                </a:solidFill>
              </a:rPr>
              <a:t> в этой форме </a:t>
            </a:r>
            <a:r>
              <a:rPr lang="ru-RU" sz="2800" b="1" i="1" dirty="0" err="1" smtClean="0">
                <a:solidFill>
                  <a:srgbClr val="00B050"/>
                </a:solidFill>
              </a:rPr>
              <a:t>ед.ч</a:t>
            </a:r>
            <a:r>
              <a:rPr lang="ru-RU" sz="2800" b="1" i="1" dirty="0" smtClean="0">
                <a:solidFill>
                  <a:srgbClr val="00B050"/>
                </a:solidFill>
              </a:rPr>
              <a:t>. ударение на 1-ом слоге</a:t>
            </a:r>
            <a:br>
              <a:rPr lang="ru-RU" sz="2800" b="1" i="1" dirty="0" smtClean="0">
                <a:solidFill>
                  <a:srgbClr val="00B050"/>
                </a:solidFill>
              </a:rPr>
            </a:br>
            <a:r>
              <a:rPr lang="ru-RU" sz="2800" b="1" i="1" dirty="0" smtClean="0">
                <a:solidFill>
                  <a:srgbClr val="00B050"/>
                </a:solidFill>
              </a:rPr>
              <a:t> </a:t>
            </a:r>
            <a:r>
              <a:rPr lang="ru-RU" sz="2800" b="1" i="1" dirty="0" err="1" smtClean="0"/>
              <a:t>бухг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А</a:t>
            </a:r>
            <a:r>
              <a:rPr lang="ru-RU" sz="2800" b="1" i="1" dirty="0" err="1" smtClean="0"/>
              <a:t>лтеров</a:t>
            </a:r>
            <a:r>
              <a:rPr lang="ru-RU" sz="2800" b="1" i="1" dirty="0" smtClean="0">
                <a:solidFill>
                  <a:srgbClr val="00B050"/>
                </a:solidFill>
              </a:rPr>
              <a:t>, </a:t>
            </a:r>
            <a:r>
              <a:rPr lang="ru-RU" sz="2800" b="1" i="1" dirty="0" err="1" smtClean="0">
                <a:solidFill>
                  <a:srgbClr val="00B050"/>
                </a:solidFill>
              </a:rPr>
              <a:t>род.п.мн.ч</a:t>
            </a:r>
            <a:r>
              <a:rPr lang="ru-RU" sz="2800" b="1" i="1" dirty="0" smtClean="0">
                <a:solidFill>
                  <a:srgbClr val="00B050"/>
                </a:solidFill>
              </a:rPr>
              <a:t>., </a:t>
            </a:r>
            <a:r>
              <a:rPr lang="ru-RU" sz="2800" b="1" i="1" dirty="0" err="1" smtClean="0">
                <a:solidFill>
                  <a:srgbClr val="00B050"/>
                </a:solidFill>
              </a:rPr>
              <a:t>неподвижн</a:t>
            </a:r>
            <a:r>
              <a:rPr lang="ru-RU" sz="2800" b="1" i="1" dirty="0" smtClean="0">
                <a:solidFill>
                  <a:srgbClr val="00B050"/>
                </a:solidFill>
              </a:rPr>
              <a:t>. ударение на 2-ом слоге </a:t>
            </a:r>
            <a:br>
              <a:rPr lang="ru-RU" sz="2800" b="1" i="1" dirty="0" smtClean="0">
                <a:solidFill>
                  <a:srgbClr val="00B050"/>
                </a:solidFill>
              </a:rPr>
            </a:br>
            <a:r>
              <a:rPr lang="ru-RU" sz="2800" b="1" i="1" dirty="0" err="1" smtClean="0"/>
              <a:t>вероиспов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Е</a:t>
            </a:r>
            <a:r>
              <a:rPr lang="ru-RU" sz="2800" b="1" i="1" dirty="0" err="1" smtClean="0"/>
              <a:t>дание</a:t>
            </a:r>
            <a:r>
              <a:rPr lang="ru-RU" sz="2800" b="1" i="1" dirty="0" smtClean="0"/>
              <a:t>, </a:t>
            </a:r>
            <a:r>
              <a:rPr lang="ru-RU" sz="2800" b="1" i="1" dirty="0" smtClean="0">
                <a:solidFill>
                  <a:srgbClr val="00B050"/>
                </a:solidFill>
              </a:rPr>
              <a:t>от веру </a:t>
            </a:r>
            <a:r>
              <a:rPr lang="ru-RU" sz="2800" b="1" i="1" dirty="0" err="1" smtClean="0">
                <a:solidFill>
                  <a:srgbClr val="00B050"/>
                </a:solidFill>
              </a:rPr>
              <a:t>исповЕдать</a:t>
            </a:r>
            <a:r>
              <a:rPr lang="ru-RU" sz="2800" b="1" i="1" dirty="0" smtClean="0">
                <a:solidFill>
                  <a:srgbClr val="00B050"/>
                </a:solidFill>
              </a:rPr>
              <a:t>  </a:t>
            </a:r>
            <a:br>
              <a:rPr lang="ru-RU" sz="2800" b="1" i="1" dirty="0" smtClean="0">
                <a:solidFill>
                  <a:srgbClr val="00B050"/>
                </a:solidFill>
              </a:rPr>
            </a:br>
            <a:r>
              <a:rPr lang="ru-RU" sz="2800" b="1" i="1" dirty="0" err="1" smtClean="0">
                <a:solidFill>
                  <a:srgbClr val="00B050"/>
                </a:solidFill>
              </a:rPr>
              <a:t>граждАнство</a:t>
            </a:r>
            <a:r>
              <a:rPr lang="ru-RU" sz="2800" b="1" i="1" dirty="0" smtClean="0">
                <a:solidFill>
                  <a:srgbClr val="00B050"/>
                </a:solidFill>
              </a:rPr>
              <a:t/>
            </a:r>
            <a:br>
              <a:rPr lang="ru-RU" sz="2800" b="1" i="1" dirty="0" smtClean="0">
                <a:solidFill>
                  <a:srgbClr val="00B050"/>
                </a:solidFill>
              </a:rPr>
            </a:br>
            <a:r>
              <a:rPr lang="ru-RU" sz="2800" b="1" i="1" dirty="0" smtClean="0">
                <a:solidFill>
                  <a:srgbClr val="00B050"/>
                </a:solidFill>
              </a:rPr>
              <a:t> </a:t>
            </a:r>
            <a:r>
              <a:rPr lang="ru-RU" sz="2800" b="1" i="1" dirty="0" err="1" smtClean="0"/>
              <a:t>деф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И</a:t>
            </a:r>
            <a:r>
              <a:rPr lang="ru-RU" sz="2800" b="1" i="1" dirty="0" err="1" smtClean="0"/>
              <a:t>с</a:t>
            </a:r>
            <a:r>
              <a:rPr lang="ru-RU" sz="2800" b="1" i="1" dirty="0" smtClean="0"/>
              <a:t>, </a:t>
            </a:r>
            <a:r>
              <a:rPr lang="ru-RU" sz="2800" b="1" i="1" dirty="0" smtClean="0">
                <a:solidFill>
                  <a:srgbClr val="00B050"/>
                </a:solidFill>
              </a:rPr>
              <a:t>из </a:t>
            </a:r>
            <a:r>
              <a:rPr lang="ru-RU" sz="2800" b="1" i="1" dirty="0" err="1" smtClean="0">
                <a:solidFill>
                  <a:srgbClr val="00B050"/>
                </a:solidFill>
              </a:rPr>
              <a:t>нем.яз</a:t>
            </a:r>
            <a:r>
              <a:rPr lang="ru-RU" sz="2800" b="1" i="1" dirty="0" smtClean="0">
                <a:solidFill>
                  <a:srgbClr val="00B050"/>
                </a:solidFill>
              </a:rPr>
              <a:t>., где ударение на 2-ом слоге</a:t>
            </a:r>
            <a:br>
              <a:rPr lang="ru-RU" sz="2800" b="1" i="1" dirty="0" smtClean="0">
                <a:solidFill>
                  <a:srgbClr val="00B050"/>
                </a:solidFill>
              </a:rPr>
            </a:br>
            <a:r>
              <a:rPr lang="ru-RU" sz="2800" b="1" i="1" dirty="0" smtClean="0">
                <a:solidFill>
                  <a:srgbClr val="00B050"/>
                </a:solidFill>
              </a:rPr>
              <a:t> </a:t>
            </a:r>
            <a:r>
              <a:rPr lang="ru-RU" sz="2800" b="1" i="1" dirty="0" err="1" smtClean="0"/>
              <a:t>диспанс</a:t>
            </a:r>
            <a:r>
              <a:rPr lang="ru-RU" sz="2800" b="1" i="1" dirty="0" err="1" smtClean="0">
                <a:solidFill>
                  <a:srgbClr val="FF0000"/>
                </a:solidFill>
              </a:rPr>
              <a:t>Е</a:t>
            </a:r>
            <a:r>
              <a:rPr lang="ru-RU" sz="2800" b="1" i="1" dirty="0" err="1" smtClean="0"/>
              <a:t>р</a:t>
            </a:r>
            <a:r>
              <a:rPr lang="ru-RU" sz="2800" b="1" i="1" dirty="0" smtClean="0">
                <a:solidFill>
                  <a:srgbClr val="00B050"/>
                </a:solidFill>
              </a:rPr>
              <a:t>, слово пришло из англ. яз. через посредство </a:t>
            </a:r>
            <a:r>
              <a:rPr lang="ru-RU" sz="2800" b="1" i="1" dirty="0" err="1" smtClean="0">
                <a:solidFill>
                  <a:srgbClr val="00B050"/>
                </a:solidFill>
              </a:rPr>
              <a:t>франц.яз</a:t>
            </a:r>
            <a:r>
              <a:rPr lang="ru-RU" sz="2800" b="1" i="1" dirty="0" smtClean="0">
                <a:solidFill>
                  <a:srgbClr val="00B050"/>
                </a:solidFill>
              </a:rPr>
              <a:t>., где удар. всегда на последнем слоге</a:t>
            </a:r>
            <a:endParaRPr lang="ru-RU" sz="2800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16198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132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договоренность </a:t>
            </a:r>
            <a:br>
              <a:rPr lang="ru-RU" b="1" i="1" dirty="0" smtClean="0"/>
            </a:br>
            <a:r>
              <a:rPr lang="ru-RU" b="1" i="1" dirty="0" smtClean="0"/>
              <a:t>докум</a:t>
            </a:r>
            <a:r>
              <a:rPr lang="ru-RU" b="1" i="1" dirty="0"/>
              <a:t>е</a:t>
            </a:r>
            <a:r>
              <a:rPr lang="ru-RU" b="1" i="1" dirty="0" smtClean="0"/>
              <a:t>нт</a:t>
            </a:r>
            <a:br>
              <a:rPr lang="ru-RU" b="1" i="1" dirty="0" smtClean="0"/>
            </a:br>
            <a:r>
              <a:rPr lang="ru-RU" b="1" i="1" dirty="0" smtClean="0"/>
              <a:t> дос</a:t>
            </a:r>
            <a:r>
              <a:rPr lang="ru-RU" b="1" i="1" dirty="0"/>
              <a:t>у</a:t>
            </a:r>
            <a:r>
              <a:rPr lang="ru-RU" b="1" i="1" dirty="0" smtClean="0"/>
              <a:t>г</a:t>
            </a:r>
            <a:br>
              <a:rPr lang="ru-RU" b="1" i="1" dirty="0" smtClean="0"/>
            </a:br>
            <a:r>
              <a:rPr lang="ru-RU" b="1" i="1" dirty="0" smtClean="0"/>
              <a:t> еретик </a:t>
            </a:r>
            <a:br>
              <a:rPr lang="ru-RU" b="1" i="1" dirty="0" smtClean="0"/>
            </a:br>
            <a:r>
              <a:rPr lang="ru-RU" b="1" i="1" dirty="0" smtClean="0"/>
              <a:t>жалюзи, </a:t>
            </a:r>
            <a:br>
              <a:rPr lang="ru-RU" b="1" i="1" dirty="0" smtClean="0"/>
            </a:br>
            <a:r>
              <a:rPr lang="ru-RU" b="1" i="1" dirty="0" smtClean="0"/>
              <a:t>значимость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63213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2048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Русское ударение трудно поддается систематизации, поэтому изучайте нормы произношения наиболее употребительных слов (они даны в «Орфоэпическом словнике» на сайте ФИПИ)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358181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352928" cy="2952328"/>
          </a:xfrm>
        </p:spPr>
        <p:txBody>
          <a:bodyPr>
            <a:normAutofit fontScale="90000"/>
          </a:bodyPr>
          <a:lstStyle/>
          <a:p>
            <a:r>
              <a:rPr lang="ru-RU" b="1" i="1" dirty="0" err="1" smtClean="0"/>
              <a:t>договор</a:t>
            </a:r>
            <a:r>
              <a:rPr lang="ru-RU" b="1" i="1" dirty="0" err="1" smtClean="0">
                <a:solidFill>
                  <a:srgbClr val="FF0000"/>
                </a:solidFill>
              </a:rPr>
              <a:t>Ё</a:t>
            </a:r>
            <a:r>
              <a:rPr lang="ru-RU" b="1" i="1" dirty="0" err="1" smtClean="0"/>
              <a:t>нность</a:t>
            </a:r>
            <a:r>
              <a:rPr lang="ru-RU" b="1" i="1" dirty="0" smtClean="0"/>
              <a:t> </a:t>
            </a:r>
            <a:br>
              <a:rPr lang="ru-RU" b="1" i="1" dirty="0" smtClean="0"/>
            </a:br>
            <a:r>
              <a:rPr lang="ru-RU" b="1" i="1" dirty="0" err="1" smtClean="0"/>
              <a:t>докум</a:t>
            </a:r>
            <a:r>
              <a:rPr lang="ru-RU" b="1" i="1" dirty="0" err="1" smtClean="0">
                <a:solidFill>
                  <a:srgbClr val="FF0000"/>
                </a:solidFill>
              </a:rPr>
              <a:t>Е</a:t>
            </a:r>
            <a:r>
              <a:rPr lang="ru-RU" b="1" i="1" dirty="0" err="1" smtClean="0"/>
              <a:t>нт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 </a:t>
            </a:r>
            <a:r>
              <a:rPr lang="ru-RU" b="1" i="1" dirty="0" err="1" smtClean="0"/>
              <a:t>дос</a:t>
            </a:r>
            <a:r>
              <a:rPr lang="ru-RU" b="1" i="1" dirty="0" err="1" smtClean="0">
                <a:solidFill>
                  <a:srgbClr val="FF0000"/>
                </a:solidFill>
              </a:rPr>
              <a:t>У</a:t>
            </a:r>
            <a:r>
              <a:rPr lang="ru-RU" b="1" i="1" dirty="0" err="1" smtClean="0"/>
              <a:t>г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> </a:t>
            </a:r>
            <a:r>
              <a:rPr lang="ru-RU" b="1" i="1" dirty="0" err="1" smtClean="0"/>
              <a:t>ерет</a:t>
            </a:r>
            <a:r>
              <a:rPr lang="ru-RU" b="1" i="1" dirty="0" err="1" smtClean="0">
                <a:solidFill>
                  <a:srgbClr val="FF0000"/>
                </a:solidFill>
              </a:rPr>
              <a:t>И</a:t>
            </a:r>
            <a:r>
              <a:rPr lang="ru-RU" b="1" i="1" dirty="0" err="1" smtClean="0"/>
              <a:t>к</a:t>
            </a:r>
            <a:r>
              <a:rPr lang="ru-RU" b="1" i="1" dirty="0" smtClean="0"/>
              <a:t> </a:t>
            </a:r>
            <a:br>
              <a:rPr lang="ru-RU" b="1" i="1" dirty="0" smtClean="0"/>
            </a:br>
            <a:r>
              <a:rPr lang="ru-RU" b="1" i="1" dirty="0" err="1" smtClean="0"/>
              <a:t>жалюз</a:t>
            </a:r>
            <a:r>
              <a:rPr lang="ru-RU" b="1" i="1" dirty="0" err="1" smtClean="0">
                <a:solidFill>
                  <a:srgbClr val="FF0000"/>
                </a:solidFill>
              </a:rPr>
              <a:t>И</a:t>
            </a:r>
            <a:r>
              <a:rPr lang="ru-RU" b="1" i="1" dirty="0" smtClean="0"/>
              <a:t>, </a:t>
            </a:r>
            <a:r>
              <a:rPr lang="ru-RU" b="1" i="1" dirty="0" smtClean="0">
                <a:solidFill>
                  <a:srgbClr val="00B050"/>
                </a:solidFill>
              </a:rPr>
              <a:t>из франц. яз., где удар. всегда на последнем слоге </a:t>
            </a:r>
            <a:r>
              <a:rPr lang="ru-RU" b="1" i="1" dirty="0" err="1" smtClean="0"/>
              <a:t>зн</a:t>
            </a:r>
            <a:r>
              <a:rPr lang="ru-RU" b="1" i="1" dirty="0" err="1" smtClean="0">
                <a:solidFill>
                  <a:srgbClr val="FF0000"/>
                </a:solidFill>
              </a:rPr>
              <a:t>А</a:t>
            </a:r>
            <a:r>
              <a:rPr lang="ru-RU" b="1" i="1" dirty="0" err="1" smtClean="0"/>
              <a:t>чимость</a:t>
            </a:r>
            <a:r>
              <a:rPr lang="ru-RU" b="1" i="1" dirty="0" smtClean="0"/>
              <a:t>, </a:t>
            </a:r>
            <a:r>
              <a:rPr lang="ru-RU" b="1" i="1" dirty="0" smtClean="0">
                <a:solidFill>
                  <a:srgbClr val="00B050"/>
                </a:solidFill>
              </a:rPr>
              <a:t>от прил. </a:t>
            </a:r>
            <a:r>
              <a:rPr lang="ru-RU" b="1" i="1" dirty="0" err="1" smtClean="0">
                <a:solidFill>
                  <a:srgbClr val="00B050"/>
                </a:solidFill>
              </a:rPr>
              <a:t>знАчимый</a:t>
            </a:r>
            <a:endParaRPr lang="ru-RU" b="1" i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691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44824"/>
            <a:ext cx="8229600" cy="388843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и</a:t>
            </a:r>
            <a:r>
              <a:rPr lang="ru-RU" b="1" dirty="0" smtClean="0"/>
              <a:t>ксы</a:t>
            </a:r>
            <a:br>
              <a:rPr lang="ru-RU" b="1" dirty="0" smtClean="0"/>
            </a:br>
            <a:r>
              <a:rPr lang="ru-RU" b="1" dirty="0" smtClean="0"/>
              <a:t>каталог</a:t>
            </a:r>
            <a:br>
              <a:rPr lang="ru-RU" b="1" dirty="0" smtClean="0"/>
            </a:br>
            <a:r>
              <a:rPr lang="ru-RU" b="1" dirty="0" smtClean="0"/>
              <a:t>квартал</a:t>
            </a:r>
            <a:br>
              <a:rPr lang="ru-RU" b="1" dirty="0" smtClean="0"/>
            </a:br>
            <a:r>
              <a:rPr lang="ru-RU" b="1" dirty="0" smtClean="0"/>
              <a:t> километр, </a:t>
            </a:r>
            <a:br>
              <a:rPr lang="ru-RU" b="1" dirty="0" smtClean="0"/>
            </a:br>
            <a:r>
              <a:rPr lang="ru-RU" b="1" dirty="0" smtClean="0"/>
              <a:t>конусы, </a:t>
            </a:r>
            <a:br>
              <a:rPr lang="ru-RU" b="1" dirty="0" smtClean="0"/>
            </a:br>
            <a:r>
              <a:rPr lang="ru-RU" b="1" dirty="0" smtClean="0"/>
              <a:t>корысть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9663479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852936"/>
            <a:ext cx="8661648" cy="1143000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И</a:t>
            </a:r>
            <a:r>
              <a:rPr lang="ru-RU" sz="3600" dirty="0" smtClean="0"/>
              <a:t>ксы, </a:t>
            </a:r>
            <a:r>
              <a:rPr lang="ru-RU" sz="3600" dirty="0" err="1" smtClean="0">
                <a:solidFill>
                  <a:srgbClr val="00B050"/>
                </a:solidFill>
              </a:rPr>
              <a:t>им.п</a:t>
            </a:r>
            <a:r>
              <a:rPr lang="ru-RU" sz="3600" dirty="0" smtClean="0">
                <a:solidFill>
                  <a:srgbClr val="00B050"/>
                </a:solidFill>
              </a:rPr>
              <a:t>. </a:t>
            </a:r>
            <a:r>
              <a:rPr lang="ru-RU" sz="3600" dirty="0" err="1" smtClean="0">
                <a:solidFill>
                  <a:srgbClr val="00B050"/>
                </a:solidFill>
              </a:rPr>
              <a:t>мн.ч</a:t>
            </a:r>
            <a:r>
              <a:rPr lang="ru-RU" sz="3600" dirty="0" smtClean="0">
                <a:solidFill>
                  <a:srgbClr val="00B050"/>
                </a:solidFill>
              </a:rPr>
              <a:t>., </a:t>
            </a:r>
            <a:r>
              <a:rPr lang="ru-RU" sz="3600" dirty="0" err="1" smtClean="0">
                <a:solidFill>
                  <a:srgbClr val="00B050"/>
                </a:solidFill>
              </a:rPr>
              <a:t>неподвижн</a:t>
            </a:r>
            <a:r>
              <a:rPr lang="ru-RU" sz="3600" dirty="0" smtClean="0">
                <a:solidFill>
                  <a:srgbClr val="00B050"/>
                </a:solidFill>
              </a:rPr>
              <a:t>. ударение</a:t>
            </a:r>
            <a:r>
              <a:rPr lang="ru-RU" sz="3600" dirty="0" smtClean="0"/>
              <a:t> </a:t>
            </a:r>
            <a:r>
              <a:rPr lang="ru-RU" sz="3600" dirty="0" err="1" smtClean="0"/>
              <a:t>катал</a:t>
            </a:r>
            <a:r>
              <a:rPr lang="ru-RU" sz="3600" dirty="0" err="1" smtClean="0">
                <a:solidFill>
                  <a:srgbClr val="FF0000"/>
                </a:solidFill>
              </a:rPr>
              <a:t>О</a:t>
            </a:r>
            <a:r>
              <a:rPr lang="ru-RU" sz="3600" dirty="0" err="1" smtClean="0"/>
              <a:t>г</a:t>
            </a:r>
            <a:r>
              <a:rPr lang="ru-RU" sz="3600" dirty="0" smtClean="0"/>
              <a:t>, </a:t>
            </a:r>
            <a:r>
              <a:rPr lang="ru-RU" sz="3600" dirty="0" smtClean="0">
                <a:solidFill>
                  <a:srgbClr val="00B050"/>
                </a:solidFill>
              </a:rPr>
              <a:t>в одном ряду со словами </a:t>
            </a:r>
            <a:r>
              <a:rPr lang="ru-RU" sz="3600" dirty="0" err="1" smtClean="0">
                <a:solidFill>
                  <a:srgbClr val="00B050"/>
                </a:solidFill>
              </a:rPr>
              <a:t>диал</a:t>
            </a:r>
            <a:r>
              <a:rPr lang="ru-RU" sz="3600" dirty="0" err="1" smtClean="0">
                <a:solidFill>
                  <a:srgbClr val="FF0000"/>
                </a:solidFill>
              </a:rPr>
              <a:t>О</a:t>
            </a:r>
            <a:r>
              <a:rPr lang="ru-RU" sz="3600" dirty="0" err="1" smtClean="0">
                <a:solidFill>
                  <a:srgbClr val="00B050"/>
                </a:solidFill>
              </a:rPr>
              <a:t>г</a:t>
            </a:r>
            <a:r>
              <a:rPr lang="ru-RU" sz="3600" dirty="0" smtClean="0">
                <a:solidFill>
                  <a:srgbClr val="00B050"/>
                </a:solidFill>
              </a:rPr>
              <a:t>, </a:t>
            </a:r>
            <a:r>
              <a:rPr lang="ru-RU" sz="3600" dirty="0" err="1" smtClean="0">
                <a:solidFill>
                  <a:srgbClr val="00B050"/>
                </a:solidFill>
              </a:rPr>
              <a:t>монол</a:t>
            </a:r>
            <a:r>
              <a:rPr lang="ru-RU" sz="3600" dirty="0" err="1" smtClean="0">
                <a:solidFill>
                  <a:srgbClr val="FF0000"/>
                </a:solidFill>
              </a:rPr>
              <a:t>О</a:t>
            </a:r>
            <a:r>
              <a:rPr lang="ru-RU" sz="3600" dirty="0" err="1" smtClean="0">
                <a:solidFill>
                  <a:srgbClr val="00B050"/>
                </a:solidFill>
              </a:rPr>
              <a:t>г</a:t>
            </a:r>
            <a:r>
              <a:rPr lang="ru-RU" sz="3600" dirty="0" smtClean="0">
                <a:solidFill>
                  <a:srgbClr val="00B050"/>
                </a:solidFill>
              </a:rPr>
              <a:t>, </a:t>
            </a:r>
            <a:r>
              <a:rPr lang="ru-RU" sz="3600" dirty="0" err="1" smtClean="0">
                <a:solidFill>
                  <a:srgbClr val="00B050"/>
                </a:solidFill>
              </a:rPr>
              <a:t>некрол</a:t>
            </a:r>
            <a:r>
              <a:rPr lang="ru-RU" sz="3600" dirty="0" err="1" smtClean="0">
                <a:solidFill>
                  <a:srgbClr val="FF0000"/>
                </a:solidFill>
              </a:rPr>
              <a:t>О</a:t>
            </a:r>
            <a:r>
              <a:rPr lang="ru-RU" sz="3600" dirty="0" err="1" smtClean="0">
                <a:solidFill>
                  <a:srgbClr val="00B050"/>
                </a:solidFill>
              </a:rPr>
              <a:t>г</a:t>
            </a:r>
            <a:r>
              <a:rPr lang="ru-RU" sz="3600" dirty="0" smtClean="0">
                <a:solidFill>
                  <a:srgbClr val="00B050"/>
                </a:solidFill>
              </a:rPr>
              <a:t> т.п. </a:t>
            </a:r>
            <a:br>
              <a:rPr lang="ru-RU" sz="3600" dirty="0" smtClean="0">
                <a:solidFill>
                  <a:srgbClr val="00B050"/>
                </a:solidFill>
              </a:rPr>
            </a:br>
            <a:r>
              <a:rPr lang="ru-RU" sz="3600" dirty="0" err="1" smtClean="0"/>
              <a:t>кварт</a:t>
            </a:r>
            <a:r>
              <a:rPr lang="ru-RU" sz="3600" dirty="0" err="1" smtClean="0">
                <a:solidFill>
                  <a:srgbClr val="FF0000"/>
                </a:solidFill>
              </a:rPr>
              <a:t>А</a:t>
            </a:r>
            <a:r>
              <a:rPr lang="ru-RU" sz="3600" dirty="0" err="1" smtClean="0"/>
              <a:t>л</a:t>
            </a:r>
            <a:r>
              <a:rPr lang="ru-RU" sz="3600" dirty="0" smtClean="0"/>
              <a:t>, </a:t>
            </a:r>
            <a:r>
              <a:rPr lang="ru-RU" sz="3600" dirty="0" smtClean="0">
                <a:solidFill>
                  <a:srgbClr val="92D050"/>
                </a:solidFill>
              </a:rPr>
              <a:t>из нем. яз., где ударение на 2-ом слоге</a:t>
            </a:r>
            <a:br>
              <a:rPr lang="ru-RU" sz="3600" dirty="0" smtClean="0">
                <a:solidFill>
                  <a:srgbClr val="92D050"/>
                </a:solidFill>
              </a:rPr>
            </a:br>
            <a:r>
              <a:rPr lang="ru-RU" sz="3600" dirty="0" smtClean="0"/>
              <a:t> </a:t>
            </a:r>
            <a:r>
              <a:rPr lang="ru-RU" sz="3600" dirty="0" err="1" smtClean="0"/>
              <a:t>килом</a:t>
            </a:r>
            <a:r>
              <a:rPr lang="ru-RU" sz="3600" dirty="0" err="1" smtClean="0">
                <a:solidFill>
                  <a:srgbClr val="FF0000"/>
                </a:solidFill>
              </a:rPr>
              <a:t>Е</a:t>
            </a:r>
            <a:r>
              <a:rPr lang="ru-RU" sz="3600" dirty="0" err="1" smtClean="0"/>
              <a:t>тр</a:t>
            </a:r>
            <a:r>
              <a:rPr lang="ru-RU" sz="3600" dirty="0" smtClean="0">
                <a:solidFill>
                  <a:srgbClr val="92D050"/>
                </a:solidFill>
              </a:rPr>
              <a:t>, в одном ряду со словами </a:t>
            </a:r>
            <a:r>
              <a:rPr lang="ru-RU" sz="3600" dirty="0" err="1" smtClean="0">
                <a:solidFill>
                  <a:srgbClr val="92D050"/>
                </a:solidFill>
              </a:rPr>
              <a:t>сантим</a:t>
            </a:r>
            <a:r>
              <a:rPr lang="ru-RU" sz="3600" dirty="0" err="1" smtClean="0">
                <a:solidFill>
                  <a:srgbClr val="FF0000"/>
                </a:solidFill>
              </a:rPr>
              <a:t>Е</a:t>
            </a:r>
            <a:r>
              <a:rPr lang="ru-RU" sz="3600" dirty="0" err="1" smtClean="0">
                <a:solidFill>
                  <a:srgbClr val="92D050"/>
                </a:solidFill>
              </a:rPr>
              <a:t>тр</a:t>
            </a:r>
            <a:r>
              <a:rPr lang="ru-RU" sz="3600" dirty="0" smtClean="0">
                <a:solidFill>
                  <a:srgbClr val="92D050"/>
                </a:solidFill>
              </a:rPr>
              <a:t>, </a:t>
            </a:r>
            <a:r>
              <a:rPr lang="ru-RU" sz="3600" dirty="0" err="1" smtClean="0">
                <a:solidFill>
                  <a:srgbClr val="92D050"/>
                </a:solidFill>
              </a:rPr>
              <a:t>децим</a:t>
            </a:r>
            <a:r>
              <a:rPr lang="ru-RU" sz="3600" dirty="0" err="1" smtClean="0">
                <a:solidFill>
                  <a:srgbClr val="FF0000"/>
                </a:solidFill>
              </a:rPr>
              <a:t>Е</a:t>
            </a:r>
            <a:r>
              <a:rPr lang="ru-RU" sz="3600" dirty="0" err="1" smtClean="0">
                <a:solidFill>
                  <a:srgbClr val="92D050"/>
                </a:solidFill>
              </a:rPr>
              <a:t>тр</a:t>
            </a:r>
            <a:r>
              <a:rPr lang="ru-RU" sz="3600" dirty="0" smtClean="0">
                <a:solidFill>
                  <a:srgbClr val="92D050"/>
                </a:solidFill>
              </a:rPr>
              <a:t>, </a:t>
            </a:r>
            <a:r>
              <a:rPr lang="ru-RU" sz="3600" dirty="0" err="1" smtClean="0">
                <a:solidFill>
                  <a:srgbClr val="92D050"/>
                </a:solidFill>
              </a:rPr>
              <a:t>миллим</a:t>
            </a:r>
            <a:r>
              <a:rPr lang="ru-RU" sz="3600" dirty="0" err="1" smtClean="0">
                <a:solidFill>
                  <a:srgbClr val="FF0000"/>
                </a:solidFill>
              </a:rPr>
              <a:t>Е</a:t>
            </a:r>
            <a:r>
              <a:rPr lang="ru-RU" sz="3600" dirty="0" err="1" smtClean="0">
                <a:solidFill>
                  <a:srgbClr val="92D050"/>
                </a:solidFill>
              </a:rPr>
              <a:t>тр</a:t>
            </a:r>
            <a:r>
              <a:rPr lang="ru-RU" sz="3600" dirty="0" smtClean="0">
                <a:solidFill>
                  <a:srgbClr val="92D050"/>
                </a:solidFill>
              </a:rPr>
              <a:t>… </a:t>
            </a:r>
            <a:r>
              <a:rPr lang="ru-RU" sz="3600" dirty="0" err="1" smtClean="0"/>
              <a:t>к</a:t>
            </a:r>
            <a:r>
              <a:rPr lang="ru-RU" sz="3600" dirty="0" err="1" smtClean="0">
                <a:solidFill>
                  <a:srgbClr val="FF0000"/>
                </a:solidFill>
              </a:rPr>
              <a:t>О</a:t>
            </a:r>
            <a:r>
              <a:rPr lang="ru-RU" sz="3600" dirty="0" err="1" smtClean="0"/>
              <a:t>нусы</a:t>
            </a:r>
            <a:r>
              <a:rPr lang="ru-RU" sz="3600" dirty="0" smtClean="0"/>
              <a:t>, </a:t>
            </a:r>
            <a:r>
              <a:rPr lang="ru-RU" sz="3600" dirty="0" err="1" smtClean="0"/>
              <a:t>к</a:t>
            </a:r>
            <a:r>
              <a:rPr lang="ru-RU" sz="3600" dirty="0" err="1" smtClean="0">
                <a:solidFill>
                  <a:srgbClr val="FF0000"/>
                </a:solidFill>
              </a:rPr>
              <a:t>О</a:t>
            </a:r>
            <a:r>
              <a:rPr lang="ru-RU" sz="3600" dirty="0" err="1" smtClean="0"/>
              <a:t>нусов</a:t>
            </a:r>
            <a:r>
              <a:rPr lang="ru-RU" sz="3600" dirty="0" smtClean="0"/>
              <a:t>, </a:t>
            </a:r>
            <a:r>
              <a:rPr lang="ru-RU" sz="3600" dirty="0" err="1" smtClean="0">
                <a:solidFill>
                  <a:srgbClr val="00B050"/>
                </a:solidFill>
              </a:rPr>
              <a:t>неподвиж</a:t>
            </a:r>
            <a:r>
              <a:rPr lang="ru-RU" sz="3600" dirty="0" smtClean="0">
                <a:solidFill>
                  <a:srgbClr val="00B050"/>
                </a:solidFill>
              </a:rPr>
              <a:t>. ударение на 1-м слоге во всех падежах в ед. и мн. ч. </a:t>
            </a:r>
            <a:r>
              <a:rPr lang="ru-RU" sz="3600" dirty="0" err="1" smtClean="0"/>
              <a:t>кор</a:t>
            </a:r>
            <a:r>
              <a:rPr lang="ru-RU" sz="3600" dirty="0" err="1" smtClean="0">
                <a:solidFill>
                  <a:srgbClr val="FF0000"/>
                </a:solidFill>
              </a:rPr>
              <a:t>Ы</a:t>
            </a:r>
            <a:r>
              <a:rPr lang="ru-RU" sz="3600" dirty="0" err="1" smtClean="0"/>
              <a:t>сть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00613666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768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краны, </a:t>
            </a:r>
            <a:br>
              <a:rPr lang="ru-RU" dirty="0" smtClean="0"/>
            </a:br>
            <a:r>
              <a:rPr lang="ru-RU" dirty="0" smtClean="0"/>
              <a:t>кремень, кремня, </a:t>
            </a:r>
            <a:br>
              <a:rPr lang="ru-RU" dirty="0" smtClean="0"/>
            </a:br>
            <a:r>
              <a:rPr lang="ru-RU" dirty="0" smtClean="0"/>
              <a:t>лекторы, лекторов, </a:t>
            </a:r>
            <a:br>
              <a:rPr lang="ru-RU" dirty="0" smtClean="0"/>
            </a:br>
            <a:r>
              <a:rPr lang="ru-RU" dirty="0" smtClean="0"/>
              <a:t>лыжня,</a:t>
            </a:r>
            <a:br>
              <a:rPr lang="ru-RU" dirty="0" smtClean="0"/>
            </a:br>
            <a:r>
              <a:rPr lang="ru-RU" dirty="0" smtClean="0"/>
              <a:t> местностей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02740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16832"/>
            <a:ext cx="8373616" cy="18002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кр</a:t>
            </a:r>
            <a:r>
              <a:rPr lang="ru-RU" dirty="0" err="1" smtClean="0">
                <a:solidFill>
                  <a:srgbClr val="FF0000"/>
                </a:solidFill>
              </a:rPr>
              <a:t>А</a:t>
            </a:r>
            <a:r>
              <a:rPr lang="ru-RU" dirty="0" err="1" smtClean="0"/>
              <a:t>ны</a:t>
            </a:r>
            <a:r>
              <a:rPr lang="ru-RU" dirty="0" smtClean="0"/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неподвижн</a:t>
            </a:r>
            <a:r>
              <a:rPr lang="ru-RU" dirty="0" smtClean="0">
                <a:solidFill>
                  <a:srgbClr val="00B050"/>
                </a:solidFill>
              </a:rPr>
              <a:t>. ударение на 1-ом слоге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err="1" smtClean="0"/>
              <a:t>крем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нь</a:t>
            </a:r>
            <a:r>
              <a:rPr lang="ru-RU" dirty="0" smtClean="0"/>
              <a:t>, </a:t>
            </a:r>
            <a:r>
              <a:rPr lang="ru-RU" dirty="0" err="1" smtClean="0"/>
              <a:t>кремн</a:t>
            </a:r>
            <a:r>
              <a:rPr lang="ru-RU" dirty="0" err="1" smtClean="0">
                <a:solidFill>
                  <a:srgbClr val="FF0000"/>
                </a:solidFill>
              </a:rPr>
              <a:t>Я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B050"/>
                </a:solidFill>
              </a:rPr>
              <a:t>удар. во всех формах на последнем слоге, как и в слове </a:t>
            </a:r>
            <a:r>
              <a:rPr lang="ru-RU" dirty="0" err="1" smtClean="0">
                <a:solidFill>
                  <a:srgbClr val="00B050"/>
                </a:solidFill>
              </a:rPr>
              <a:t>огОнь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л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кторы</a:t>
            </a:r>
            <a:r>
              <a:rPr lang="ru-RU" dirty="0" smtClean="0"/>
              <a:t>, </a:t>
            </a:r>
            <a:r>
              <a:rPr lang="ru-RU" dirty="0" err="1" smtClean="0"/>
              <a:t>л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кторов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B050"/>
                </a:solidFill>
              </a:rPr>
              <a:t>см. слово бант(ы)</a:t>
            </a:r>
            <a:r>
              <a:rPr lang="ru-RU" dirty="0" smtClean="0"/>
              <a:t> </a:t>
            </a:r>
            <a:r>
              <a:rPr lang="ru-RU" dirty="0" err="1" smtClean="0"/>
              <a:t>лыжн</a:t>
            </a:r>
            <a:r>
              <a:rPr lang="ru-RU" dirty="0" err="1" smtClean="0">
                <a:solidFill>
                  <a:srgbClr val="FF0000"/>
                </a:solidFill>
              </a:rPr>
              <a:t>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м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стностей</a:t>
            </a:r>
            <a:r>
              <a:rPr lang="ru-RU" dirty="0" smtClean="0"/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род.п.мн.ч</a:t>
            </a:r>
            <a:r>
              <a:rPr lang="ru-RU" dirty="0" smtClean="0">
                <a:solidFill>
                  <a:srgbClr val="00B050"/>
                </a:solidFill>
              </a:rPr>
              <a:t>., в одном ряду со словоформой </a:t>
            </a:r>
            <a:r>
              <a:rPr lang="ru-RU" dirty="0" err="1" smtClean="0">
                <a:solidFill>
                  <a:srgbClr val="00B050"/>
                </a:solidFill>
              </a:rPr>
              <a:t>п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>
                <a:solidFill>
                  <a:srgbClr val="00B050"/>
                </a:solidFill>
              </a:rPr>
              <a:t>честей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ч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>
                <a:solidFill>
                  <a:srgbClr val="00B050"/>
                </a:solidFill>
              </a:rPr>
              <a:t>люстей</a:t>
            </a:r>
            <a:r>
              <a:rPr lang="ru-RU" dirty="0" smtClean="0">
                <a:solidFill>
                  <a:srgbClr val="00B050"/>
                </a:solidFill>
              </a:rPr>
              <a:t>…, но </a:t>
            </a:r>
            <a:r>
              <a:rPr lang="ru-RU" dirty="0" err="1" smtClean="0">
                <a:solidFill>
                  <a:srgbClr val="00B050"/>
                </a:solidFill>
              </a:rPr>
              <a:t>новост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>
                <a:solidFill>
                  <a:srgbClr val="00B050"/>
                </a:solidFill>
              </a:rPr>
              <a:t>й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11706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мусоропровод, </a:t>
            </a:r>
            <a:br>
              <a:rPr lang="ru-RU" dirty="0" smtClean="0"/>
            </a:br>
            <a:r>
              <a:rPr lang="ru-RU" dirty="0" smtClean="0"/>
              <a:t>намерение</a:t>
            </a:r>
            <a:br>
              <a:rPr lang="ru-RU" dirty="0" smtClean="0"/>
            </a:br>
            <a:r>
              <a:rPr lang="ru-RU" dirty="0" smtClean="0"/>
              <a:t> нарост </a:t>
            </a:r>
            <a:br>
              <a:rPr lang="ru-RU" dirty="0" smtClean="0"/>
            </a:br>
            <a:r>
              <a:rPr lang="ru-RU" dirty="0" smtClean="0"/>
              <a:t>недруг</a:t>
            </a:r>
            <a:br>
              <a:rPr lang="ru-RU" dirty="0" smtClean="0"/>
            </a:br>
            <a:r>
              <a:rPr lang="ru-RU" dirty="0" smtClean="0"/>
              <a:t> недуг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926743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564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мусоропров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д</a:t>
            </a:r>
            <a:r>
              <a:rPr lang="ru-RU" dirty="0" smtClean="0">
                <a:solidFill>
                  <a:srgbClr val="00B050"/>
                </a:solidFill>
              </a:rPr>
              <a:t>, в одном ряду со словами </a:t>
            </a:r>
            <a:r>
              <a:rPr lang="ru-RU" dirty="0" err="1" smtClean="0">
                <a:solidFill>
                  <a:srgbClr val="00B050"/>
                </a:solidFill>
              </a:rPr>
              <a:t>газопров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>
                <a:solidFill>
                  <a:srgbClr val="00B050"/>
                </a:solidFill>
              </a:rPr>
              <a:t>д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нефтепров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>
                <a:solidFill>
                  <a:srgbClr val="00B050"/>
                </a:solidFill>
              </a:rPr>
              <a:t>д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водопров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>
                <a:solidFill>
                  <a:srgbClr val="00B050"/>
                </a:solidFill>
              </a:rPr>
              <a:t>д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err="1" smtClean="0"/>
              <a:t>нам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рение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нар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ст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н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друг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нед</a:t>
            </a:r>
            <a:r>
              <a:rPr lang="ru-RU" dirty="0" err="1" smtClean="0">
                <a:solidFill>
                  <a:srgbClr val="FF0000"/>
                </a:solidFill>
              </a:rPr>
              <a:t>У</a:t>
            </a:r>
            <a:r>
              <a:rPr lang="ru-RU" dirty="0" err="1" smtClean="0"/>
              <a:t>г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79870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0608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приданое </a:t>
            </a:r>
            <a:br>
              <a:rPr lang="ru-RU" dirty="0" smtClean="0"/>
            </a:br>
            <a:r>
              <a:rPr lang="ru-RU" dirty="0" smtClean="0"/>
              <a:t>призыв, </a:t>
            </a:r>
            <a:br>
              <a:rPr lang="ru-RU" dirty="0" smtClean="0"/>
            </a:br>
            <a:r>
              <a:rPr lang="ru-RU" dirty="0" smtClean="0"/>
              <a:t>свекла</a:t>
            </a:r>
            <a:br>
              <a:rPr lang="ru-RU" dirty="0" smtClean="0"/>
            </a:br>
            <a:r>
              <a:rPr lang="ru-RU" dirty="0" smtClean="0"/>
              <a:t> сироты, </a:t>
            </a:r>
            <a:br>
              <a:rPr lang="ru-RU" dirty="0" smtClean="0"/>
            </a:br>
            <a:r>
              <a:rPr lang="ru-RU" dirty="0" smtClean="0"/>
              <a:t>средства, </a:t>
            </a:r>
            <a:br>
              <a:rPr lang="ru-RU" dirty="0" smtClean="0"/>
            </a:br>
            <a:r>
              <a:rPr lang="ru-RU" dirty="0" smtClean="0"/>
              <a:t>созыв, </a:t>
            </a:r>
            <a:br>
              <a:rPr lang="ru-RU" dirty="0" smtClean="0"/>
            </a:br>
            <a:r>
              <a:rPr lang="ru-RU" dirty="0" smtClean="0"/>
              <a:t>статуя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963473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88840"/>
            <a:ext cx="8517632" cy="252028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прид</a:t>
            </a:r>
            <a:r>
              <a:rPr lang="ru-RU" dirty="0" err="1" smtClean="0">
                <a:solidFill>
                  <a:srgbClr val="FF0000"/>
                </a:solidFill>
              </a:rPr>
              <a:t>А</a:t>
            </a:r>
            <a:r>
              <a:rPr lang="ru-RU" dirty="0" err="1" smtClean="0"/>
              <a:t>ное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приз</a:t>
            </a:r>
            <a:r>
              <a:rPr lang="ru-RU" dirty="0" err="1" smtClean="0">
                <a:solidFill>
                  <a:srgbClr val="FF0000"/>
                </a:solidFill>
              </a:rPr>
              <a:t>Ы</a:t>
            </a:r>
            <a:r>
              <a:rPr lang="ru-RU" dirty="0" err="1" smtClean="0"/>
              <a:t>в</a:t>
            </a:r>
            <a:r>
              <a:rPr lang="ru-RU" dirty="0" smtClean="0">
                <a:solidFill>
                  <a:srgbClr val="00B050"/>
                </a:solidFill>
              </a:rPr>
              <a:t>, в одном ряду со словами </a:t>
            </a:r>
            <a:r>
              <a:rPr lang="ru-RU" dirty="0" err="1" smtClean="0">
                <a:solidFill>
                  <a:srgbClr val="00B050"/>
                </a:solidFill>
              </a:rPr>
              <a:t>поз</a:t>
            </a:r>
            <a:r>
              <a:rPr lang="ru-RU" dirty="0" err="1" smtClean="0">
                <a:solidFill>
                  <a:srgbClr val="FF0000"/>
                </a:solidFill>
              </a:rPr>
              <a:t>Ы</a:t>
            </a:r>
            <a:r>
              <a:rPr lang="ru-RU" dirty="0" err="1" smtClean="0">
                <a:solidFill>
                  <a:srgbClr val="00B050"/>
                </a:solidFill>
              </a:rPr>
              <a:t>в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отз</a:t>
            </a:r>
            <a:r>
              <a:rPr lang="ru-RU" dirty="0" err="1" smtClean="0">
                <a:solidFill>
                  <a:srgbClr val="FF0000"/>
                </a:solidFill>
              </a:rPr>
              <a:t>Ы</a:t>
            </a:r>
            <a:r>
              <a:rPr lang="ru-RU" dirty="0" err="1" smtClean="0">
                <a:solidFill>
                  <a:srgbClr val="00B050"/>
                </a:solidFill>
              </a:rPr>
              <a:t>в</a:t>
            </a:r>
            <a:r>
              <a:rPr lang="ru-RU" dirty="0" smtClean="0">
                <a:solidFill>
                  <a:srgbClr val="00B050"/>
                </a:solidFill>
              </a:rPr>
              <a:t> (посла), </a:t>
            </a:r>
            <a:r>
              <a:rPr lang="ru-RU" dirty="0" err="1" smtClean="0">
                <a:solidFill>
                  <a:srgbClr val="00B050"/>
                </a:solidFill>
              </a:rPr>
              <a:t>соз</a:t>
            </a:r>
            <a:r>
              <a:rPr lang="ru-RU" dirty="0" err="1" smtClean="0">
                <a:solidFill>
                  <a:srgbClr val="FF0000"/>
                </a:solidFill>
              </a:rPr>
              <a:t>Ы</a:t>
            </a:r>
            <a:r>
              <a:rPr lang="ru-RU" dirty="0" err="1" smtClean="0">
                <a:solidFill>
                  <a:srgbClr val="00B050"/>
                </a:solidFill>
              </a:rPr>
              <a:t>в</a:t>
            </a:r>
            <a:r>
              <a:rPr lang="ru-RU" dirty="0" smtClean="0">
                <a:solidFill>
                  <a:srgbClr val="00B050"/>
                </a:solidFill>
              </a:rPr>
              <a:t>, но: Отзыв (на публикацию)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err="1" smtClean="0"/>
              <a:t>св</a:t>
            </a:r>
            <a:r>
              <a:rPr lang="ru-RU" dirty="0" err="1" smtClean="0">
                <a:solidFill>
                  <a:srgbClr val="FF0000"/>
                </a:solidFill>
              </a:rPr>
              <a:t>Ё</a:t>
            </a:r>
            <a:r>
              <a:rPr lang="ru-RU" dirty="0" err="1" smtClean="0"/>
              <a:t>кла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сир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ты</a:t>
            </a:r>
            <a:r>
              <a:rPr lang="ru-RU" dirty="0" smtClean="0"/>
              <a:t>, </a:t>
            </a:r>
            <a:r>
              <a:rPr lang="ru-RU" dirty="0" err="1" smtClean="0"/>
              <a:t>им.п.мн.ч</a:t>
            </a:r>
            <a:r>
              <a:rPr lang="ru-RU" dirty="0" smtClean="0"/>
              <a:t>., ударение во всех формах </a:t>
            </a:r>
            <a:r>
              <a:rPr lang="ru-RU" dirty="0" err="1" smtClean="0"/>
              <a:t>мн.ч</a:t>
            </a:r>
            <a:r>
              <a:rPr lang="ru-RU" dirty="0" smtClean="0"/>
              <a:t>. только на 2-ом слоге </a:t>
            </a:r>
            <a:br>
              <a:rPr lang="ru-RU" dirty="0" smtClean="0"/>
            </a:br>
            <a:r>
              <a:rPr lang="ru-RU" dirty="0" err="1" smtClean="0"/>
              <a:t>ср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дства</a:t>
            </a:r>
            <a:r>
              <a:rPr lang="ru-RU" dirty="0" smtClean="0"/>
              <a:t>, </a:t>
            </a:r>
            <a:r>
              <a:rPr lang="ru-RU" dirty="0" err="1" smtClean="0"/>
              <a:t>им.п.мн.ч</a:t>
            </a:r>
            <a:r>
              <a:rPr lang="ru-RU" dirty="0" smtClean="0"/>
              <a:t>. </a:t>
            </a:r>
            <a:br>
              <a:rPr lang="ru-RU" dirty="0" smtClean="0"/>
            </a:br>
            <a:r>
              <a:rPr lang="ru-RU" dirty="0" err="1" smtClean="0"/>
              <a:t>соз</a:t>
            </a:r>
            <a:r>
              <a:rPr lang="ru-RU" dirty="0" err="1" smtClean="0">
                <a:solidFill>
                  <a:srgbClr val="FF0000"/>
                </a:solidFill>
              </a:rPr>
              <a:t>Ы</a:t>
            </a:r>
            <a:r>
              <a:rPr lang="ru-RU" dirty="0" err="1" smtClean="0"/>
              <a:t>в</a:t>
            </a:r>
            <a:r>
              <a:rPr lang="ru-RU" dirty="0" smtClean="0"/>
              <a:t>, см. </a:t>
            </a:r>
            <a:r>
              <a:rPr lang="ru-RU" dirty="0" err="1" smtClean="0"/>
              <a:t>приз</a:t>
            </a:r>
            <a:r>
              <a:rPr lang="ru-RU" dirty="0" err="1" smtClean="0">
                <a:solidFill>
                  <a:srgbClr val="FF0000"/>
                </a:solidFill>
              </a:rPr>
              <a:t>Ы</a:t>
            </a:r>
            <a:r>
              <a:rPr lang="ru-RU" dirty="0" err="1" smtClean="0"/>
              <a:t>в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ст</a:t>
            </a:r>
            <a:r>
              <a:rPr lang="ru-RU" dirty="0" err="1" smtClean="0">
                <a:solidFill>
                  <a:srgbClr val="FF0000"/>
                </a:solidFill>
              </a:rPr>
              <a:t>А</a:t>
            </a:r>
            <a:r>
              <a:rPr lang="ru-RU" dirty="0" err="1" smtClean="0"/>
              <a:t>туя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572405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9888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столяр, </a:t>
            </a:r>
            <a:br>
              <a:rPr lang="ru-RU" dirty="0" smtClean="0"/>
            </a:br>
            <a:r>
              <a:rPr lang="ru-RU" dirty="0" smtClean="0"/>
              <a:t>таможня </a:t>
            </a:r>
            <a:br>
              <a:rPr lang="ru-RU" dirty="0" smtClean="0"/>
            </a:br>
            <a:r>
              <a:rPr lang="ru-RU" dirty="0" smtClean="0"/>
              <a:t>торты, тортов </a:t>
            </a:r>
            <a:br>
              <a:rPr lang="ru-RU" dirty="0" smtClean="0"/>
            </a:br>
            <a:r>
              <a:rPr lang="ru-RU" dirty="0" smtClean="0"/>
              <a:t>цемент </a:t>
            </a:r>
            <a:br>
              <a:rPr lang="ru-RU" dirty="0" smtClean="0"/>
            </a:br>
            <a:r>
              <a:rPr lang="ru-RU" dirty="0" smtClean="0"/>
              <a:t>центнер </a:t>
            </a:r>
            <a:br>
              <a:rPr lang="ru-RU" dirty="0" smtClean="0"/>
            </a:br>
            <a:r>
              <a:rPr lang="ru-RU" dirty="0" smtClean="0"/>
              <a:t>цепочка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3614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20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Отличительные особенности русского ударения — его </a:t>
            </a:r>
            <a:r>
              <a:rPr lang="ru-RU" dirty="0" err="1" smtClean="0"/>
              <a:t>разноместность</a:t>
            </a:r>
            <a:r>
              <a:rPr lang="ru-RU" dirty="0" smtClean="0"/>
              <a:t> и подвижность.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486043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0608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стол</a:t>
            </a:r>
            <a:r>
              <a:rPr lang="ru-RU" dirty="0" err="1" smtClean="0">
                <a:solidFill>
                  <a:srgbClr val="FF0000"/>
                </a:solidFill>
              </a:rPr>
              <a:t>Я</a:t>
            </a:r>
            <a:r>
              <a:rPr lang="ru-RU" dirty="0" err="1" smtClean="0"/>
              <a:t>р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B050"/>
                </a:solidFill>
              </a:rPr>
              <a:t>в одном ряду со словами </a:t>
            </a:r>
            <a:r>
              <a:rPr lang="ru-RU" dirty="0" err="1" smtClean="0">
                <a:solidFill>
                  <a:srgbClr val="00B050"/>
                </a:solidFill>
              </a:rPr>
              <a:t>мал</a:t>
            </a:r>
            <a:r>
              <a:rPr lang="ru-RU" dirty="0" err="1" smtClean="0">
                <a:solidFill>
                  <a:srgbClr val="FF0000"/>
                </a:solidFill>
              </a:rPr>
              <a:t>Я</a:t>
            </a:r>
            <a:r>
              <a:rPr lang="ru-RU" dirty="0" err="1" smtClean="0">
                <a:solidFill>
                  <a:srgbClr val="00B050"/>
                </a:solidFill>
              </a:rPr>
              <a:t>р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до</a:t>
            </a:r>
            <a:r>
              <a:rPr lang="ru-RU" dirty="0" err="1" smtClean="0">
                <a:solidFill>
                  <a:srgbClr val="FF0000"/>
                </a:solidFill>
              </a:rPr>
              <a:t>Я</a:t>
            </a:r>
            <a:r>
              <a:rPr lang="ru-RU" dirty="0" err="1" smtClean="0">
                <a:solidFill>
                  <a:srgbClr val="00B050"/>
                </a:solidFill>
              </a:rPr>
              <a:t>р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школ</a:t>
            </a:r>
            <a:r>
              <a:rPr lang="ru-RU" dirty="0" err="1" smtClean="0">
                <a:solidFill>
                  <a:srgbClr val="FF0000"/>
                </a:solidFill>
              </a:rPr>
              <a:t>Я</a:t>
            </a:r>
            <a:r>
              <a:rPr lang="ru-RU" dirty="0" err="1" smtClean="0">
                <a:solidFill>
                  <a:srgbClr val="00B050"/>
                </a:solidFill>
              </a:rPr>
              <a:t>р</a:t>
            </a:r>
            <a:r>
              <a:rPr lang="ru-RU" dirty="0" smtClean="0">
                <a:solidFill>
                  <a:srgbClr val="00B050"/>
                </a:solidFill>
              </a:rPr>
              <a:t>…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/>
              <a:t>там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жня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dirty="0" err="1" smtClean="0"/>
              <a:t>т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рты</a:t>
            </a:r>
            <a:r>
              <a:rPr lang="ru-RU" dirty="0" smtClean="0"/>
              <a:t>, </a:t>
            </a:r>
            <a:r>
              <a:rPr lang="ru-RU" dirty="0" err="1" smtClean="0"/>
              <a:t>т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ртов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цем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нт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ц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нтнер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цеп</a:t>
            </a:r>
            <a:r>
              <a:rPr lang="ru-RU" dirty="0" err="1" smtClean="0">
                <a:solidFill>
                  <a:srgbClr val="FF0000"/>
                </a:solidFill>
              </a:rPr>
              <a:t>О</a:t>
            </a:r>
            <a:r>
              <a:rPr lang="ru-RU" dirty="0" err="1" smtClean="0"/>
              <a:t>чка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24450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2048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шарфы</a:t>
            </a:r>
            <a:br>
              <a:rPr lang="ru-RU" dirty="0" smtClean="0"/>
            </a:br>
            <a:r>
              <a:rPr lang="ru-RU" dirty="0" smtClean="0"/>
              <a:t>шофер</a:t>
            </a:r>
            <a:br>
              <a:rPr lang="ru-RU" dirty="0" smtClean="0"/>
            </a:br>
            <a:r>
              <a:rPr lang="ru-RU" dirty="0" smtClean="0"/>
              <a:t>эксперт,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436885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77281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ш</a:t>
            </a:r>
            <a:r>
              <a:rPr lang="ru-RU" dirty="0" err="1" smtClean="0">
                <a:solidFill>
                  <a:srgbClr val="FF0000"/>
                </a:solidFill>
              </a:rPr>
              <a:t>А</a:t>
            </a:r>
            <a:r>
              <a:rPr lang="ru-RU" dirty="0" err="1" smtClean="0"/>
              <a:t>рфы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B050"/>
                </a:solidFill>
              </a:rPr>
              <a:t>см. </a:t>
            </a:r>
            <a:r>
              <a:rPr lang="ru-RU" dirty="0" err="1" smtClean="0">
                <a:solidFill>
                  <a:srgbClr val="00B050"/>
                </a:solidFill>
              </a:rPr>
              <a:t>б</a:t>
            </a:r>
            <a:r>
              <a:rPr lang="ru-RU" dirty="0" err="1" smtClean="0">
                <a:solidFill>
                  <a:srgbClr val="FF0000"/>
                </a:solidFill>
              </a:rPr>
              <a:t>А</a:t>
            </a:r>
            <a:r>
              <a:rPr lang="ru-RU" dirty="0" err="1" smtClean="0">
                <a:solidFill>
                  <a:srgbClr val="00B050"/>
                </a:solidFill>
              </a:rPr>
              <a:t>нты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err="1" smtClean="0"/>
              <a:t>шоф</a:t>
            </a:r>
            <a:r>
              <a:rPr lang="ru-RU" dirty="0" err="1" smtClean="0">
                <a:solidFill>
                  <a:srgbClr val="FF0000"/>
                </a:solidFill>
              </a:rPr>
              <a:t>Ё</a:t>
            </a:r>
            <a:r>
              <a:rPr lang="ru-RU" dirty="0" err="1" smtClean="0"/>
              <a:t>р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B050"/>
                </a:solidFill>
              </a:rPr>
              <a:t>в одном ряду со словами </a:t>
            </a:r>
            <a:r>
              <a:rPr lang="ru-RU" dirty="0" err="1" smtClean="0">
                <a:solidFill>
                  <a:srgbClr val="00B050"/>
                </a:solidFill>
              </a:rPr>
              <a:t>киоск</a:t>
            </a:r>
            <a:r>
              <a:rPr lang="ru-RU" dirty="0" err="1" smtClean="0">
                <a:solidFill>
                  <a:srgbClr val="FF0000"/>
                </a:solidFill>
              </a:rPr>
              <a:t>Ё</a:t>
            </a:r>
            <a:r>
              <a:rPr lang="ru-RU" dirty="0" err="1" smtClean="0">
                <a:solidFill>
                  <a:srgbClr val="00B050"/>
                </a:solidFill>
              </a:rPr>
              <a:t>р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контрол</a:t>
            </a:r>
            <a:r>
              <a:rPr lang="ru-RU" dirty="0" err="1" smtClean="0">
                <a:solidFill>
                  <a:srgbClr val="FF0000"/>
                </a:solidFill>
              </a:rPr>
              <a:t>Ё</a:t>
            </a:r>
            <a:r>
              <a:rPr lang="ru-RU" dirty="0" err="1" smtClean="0">
                <a:solidFill>
                  <a:srgbClr val="00B050"/>
                </a:solidFill>
              </a:rPr>
              <a:t>р</a:t>
            </a:r>
            <a:r>
              <a:rPr lang="ru-RU" dirty="0" smtClean="0">
                <a:solidFill>
                  <a:srgbClr val="00B050"/>
                </a:solidFill>
              </a:rPr>
              <a:t>… 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err="1" smtClean="0"/>
              <a:t>эксп</a:t>
            </a:r>
            <a:r>
              <a:rPr lang="ru-RU" dirty="0" err="1" smtClean="0">
                <a:solidFill>
                  <a:srgbClr val="FF0000"/>
                </a:solidFill>
              </a:rPr>
              <a:t>Е</a:t>
            </a:r>
            <a:r>
              <a:rPr lang="ru-RU" dirty="0" err="1" smtClean="0"/>
              <a:t>рт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B050"/>
                </a:solidFill>
              </a:rPr>
              <a:t>из франц. яз., где ударение всегда на последнем слоге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59972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0892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i="1" dirty="0"/>
              <a:t>Балованный</a:t>
            </a:r>
            <a:br>
              <a:rPr lang="ru-RU" i="1" dirty="0"/>
            </a:br>
            <a:r>
              <a:rPr lang="ru-RU" i="1" dirty="0" smtClean="0"/>
              <a:t>Баловать</a:t>
            </a:r>
            <a:br>
              <a:rPr lang="ru-RU" i="1" dirty="0" smtClean="0"/>
            </a:br>
            <a:r>
              <a:rPr lang="ru-RU" i="1" dirty="0"/>
              <a:t>Включишь, включит, </a:t>
            </a:r>
            <a:r>
              <a:rPr lang="ru-RU" i="1" dirty="0" smtClean="0"/>
              <a:t>включат</a:t>
            </a:r>
            <a:br>
              <a:rPr lang="ru-RU" i="1" dirty="0" smtClean="0"/>
            </a:br>
            <a:r>
              <a:rPr lang="ru-RU" i="1" dirty="0" smtClean="0"/>
              <a:t>Гофрированный</a:t>
            </a:r>
            <a:br>
              <a:rPr lang="ru-RU" i="1" dirty="0" smtClean="0"/>
            </a:br>
            <a:r>
              <a:rPr lang="ru-RU" i="1" dirty="0" smtClean="0"/>
              <a:t>Гравированный</a:t>
            </a:r>
            <a:br>
              <a:rPr lang="ru-RU" i="1" dirty="0" smtClean="0"/>
            </a:br>
            <a:r>
              <a:rPr lang="ru-RU" i="1" dirty="0"/>
              <a:t>Граффити 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856303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4482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Бал</a:t>
            </a:r>
            <a:r>
              <a:rPr lang="ru-RU" b="1" i="1" dirty="0">
                <a:solidFill>
                  <a:srgbClr val="C00000"/>
                </a:solidFill>
              </a:rPr>
              <a:t>о</a:t>
            </a:r>
            <a:r>
              <a:rPr lang="ru-RU" dirty="0"/>
              <a:t>ванный</a:t>
            </a:r>
            <a:br>
              <a:rPr lang="ru-RU" dirty="0"/>
            </a:br>
            <a:r>
              <a:rPr lang="ru-RU" dirty="0"/>
              <a:t>Балов</a:t>
            </a:r>
            <a:r>
              <a:rPr lang="ru-RU" b="1" i="1" dirty="0">
                <a:solidFill>
                  <a:srgbClr val="C00000"/>
                </a:solidFill>
              </a:rPr>
              <a:t>а</a:t>
            </a:r>
            <a:r>
              <a:rPr lang="ru-RU" dirty="0"/>
              <a:t>ть</a:t>
            </a:r>
            <a:br>
              <a:rPr lang="ru-RU" dirty="0"/>
            </a:br>
            <a:r>
              <a:rPr lang="ru-RU" dirty="0"/>
              <a:t>Включ</a:t>
            </a:r>
            <a:r>
              <a:rPr lang="ru-RU" b="1" i="1" dirty="0">
                <a:solidFill>
                  <a:srgbClr val="C00000"/>
                </a:solidFill>
              </a:rPr>
              <a:t>и</a:t>
            </a:r>
            <a:r>
              <a:rPr lang="ru-RU" dirty="0"/>
              <a:t>шь, включ</a:t>
            </a:r>
            <a:r>
              <a:rPr lang="ru-RU" b="1" i="1" dirty="0">
                <a:solidFill>
                  <a:srgbClr val="C00000"/>
                </a:solidFill>
              </a:rPr>
              <a:t>и</a:t>
            </a:r>
            <a:r>
              <a:rPr lang="ru-RU" dirty="0"/>
              <a:t>т, включ</a:t>
            </a:r>
            <a:r>
              <a:rPr lang="ru-RU" b="1" i="1" dirty="0">
                <a:solidFill>
                  <a:srgbClr val="C00000"/>
                </a:solidFill>
              </a:rPr>
              <a:t>а</a:t>
            </a:r>
            <a:r>
              <a:rPr lang="ru-RU" dirty="0"/>
              <a:t>т</a:t>
            </a:r>
            <a:br>
              <a:rPr lang="ru-RU" dirty="0"/>
            </a:br>
            <a:r>
              <a:rPr lang="ru-RU" dirty="0"/>
              <a:t>Гофрир</a:t>
            </a:r>
            <a:r>
              <a:rPr lang="ru-RU" b="1" i="1" dirty="0">
                <a:solidFill>
                  <a:srgbClr val="C00000"/>
                </a:solidFill>
              </a:rPr>
              <a:t>о</a:t>
            </a:r>
            <a:r>
              <a:rPr lang="ru-RU" dirty="0"/>
              <a:t>ванный</a:t>
            </a:r>
            <a:br>
              <a:rPr lang="ru-RU" dirty="0"/>
            </a:br>
            <a:r>
              <a:rPr lang="ru-RU" dirty="0"/>
              <a:t>Гравир</a:t>
            </a:r>
            <a:r>
              <a:rPr lang="ru-RU" b="1" i="1" dirty="0">
                <a:solidFill>
                  <a:srgbClr val="C00000"/>
                </a:solidFill>
              </a:rPr>
              <a:t>о</a:t>
            </a:r>
            <a:r>
              <a:rPr lang="ru-RU" dirty="0"/>
              <a:t>ванный</a:t>
            </a:r>
            <a:br>
              <a:rPr lang="ru-RU" dirty="0"/>
            </a:br>
            <a:r>
              <a:rPr lang="ru-RU" dirty="0"/>
              <a:t>Графф</a:t>
            </a:r>
            <a:r>
              <a:rPr lang="ru-RU" b="1" i="1" dirty="0">
                <a:solidFill>
                  <a:srgbClr val="C00000"/>
                </a:solidFill>
              </a:rPr>
              <a:t>и</a:t>
            </a:r>
            <a:r>
              <a:rPr lang="ru-RU" dirty="0"/>
              <a:t>ти 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287257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9969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/>
              <a:t>Духовник</a:t>
            </a:r>
            <a:br>
              <a:rPr lang="ru-RU" b="1" i="1" dirty="0"/>
            </a:br>
            <a:r>
              <a:rPr lang="ru-RU" b="1" i="1" dirty="0"/>
              <a:t>Жерло</a:t>
            </a:r>
            <a:br>
              <a:rPr lang="ru-RU" b="1" i="1" dirty="0"/>
            </a:br>
            <a:r>
              <a:rPr lang="ru-RU" b="1" i="1" dirty="0"/>
              <a:t>Жёлоб</a:t>
            </a:r>
            <a:br>
              <a:rPr lang="ru-RU" b="1" i="1" dirty="0"/>
            </a:br>
            <a:r>
              <a:rPr lang="ru-RU" b="1" i="1" dirty="0"/>
              <a:t>Заговор</a:t>
            </a:r>
            <a:br>
              <a:rPr lang="ru-RU" b="1" i="1" dirty="0"/>
            </a:br>
            <a:r>
              <a:rPr lang="ru-RU" b="1" i="1" dirty="0"/>
              <a:t>Заплесневеть</a:t>
            </a:r>
            <a:br>
              <a:rPr lang="ru-RU" b="1" i="1" dirty="0"/>
            </a:br>
            <a:r>
              <a:rPr lang="ru-RU" b="1" i="1" dirty="0" smtClean="0"/>
              <a:t>Засоренный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 smtClean="0"/>
              <a:t>Заторможенный</a:t>
            </a:r>
            <a:r>
              <a:rPr lang="ru-RU" b="1" i="1" dirty="0"/>
              <a:t/>
            </a:r>
            <a:br>
              <a:rPr lang="ru-RU" b="1" i="1" dirty="0"/>
            </a:br>
            <a:r>
              <a:rPr lang="ru-RU" b="1" i="1" dirty="0"/>
              <a:t>Знахарка</a:t>
            </a:r>
            <a:br>
              <a:rPr lang="ru-RU" b="1" i="1" dirty="0"/>
            </a:br>
            <a:r>
              <a:rPr lang="ru-RU" b="1" i="1" dirty="0"/>
              <a:t>Зубчатый</a:t>
            </a:r>
          </a:p>
        </p:txBody>
      </p:sp>
    </p:spTree>
    <p:extLst>
      <p:ext uri="{BB962C8B-B14F-4D97-AF65-F5344CB8AC3E}">
        <p14:creationId xmlns:p14="http://schemas.microsoft.com/office/powerpoint/2010/main" val="4012558955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5649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Духовн</a:t>
            </a:r>
            <a:r>
              <a:rPr lang="ru-RU" b="1" i="1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к</a:t>
            </a:r>
            <a:br>
              <a:rPr lang="ru-RU" dirty="0" smtClean="0"/>
            </a:br>
            <a:r>
              <a:rPr lang="ru-RU" dirty="0" smtClean="0"/>
              <a:t>Жерл</a:t>
            </a:r>
            <a:r>
              <a:rPr lang="ru-RU" b="1" i="1" dirty="0" smtClean="0">
                <a:solidFill>
                  <a:srgbClr val="C00000"/>
                </a:solidFill>
              </a:rPr>
              <a:t>о</a:t>
            </a: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dirty="0" smtClean="0"/>
              <a:t>Ж</a:t>
            </a:r>
            <a:r>
              <a:rPr lang="ru-RU" dirty="0" smtClean="0">
                <a:solidFill>
                  <a:srgbClr val="C00000"/>
                </a:solidFill>
              </a:rPr>
              <a:t>ё</a:t>
            </a:r>
            <a:r>
              <a:rPr lang="ru-RU" dirty="0" smtClean="0"/>
              <a:t>лоб</a:t>
            </a:r>
            <a:br>
              <a:rPr lang="ru-RU" dirty="0" smtClean="0"/>
            </a:br>
            <a:r>
              <a:rPr lang="ru-RU" dirty="0" smtClean="0"/>
              <a:t>З</a:t>
            </a:r>
            <a:r>
              <a:rPr lang="ru-RU" b="1" i="1" dirty="0" smtClean="0">
                <a:solidFill>
                  <a:srgbClr val="C00000"/>
                </a:solidFill>
              </a:rPr>
              <a:t>а</a:t>
            </a:r>
            <a:r>
              <a:rPr lang="ru-RU" dirty="0" smtClean="0"/>
              <a:t>говор</a:t>
            </a:r>
            <a:br>
              <a:rPr lang="ru-RU" dirty="0" smtClean="0"/>
            </a:br>
            <a:r>
              <a:rPr lang="ru-RU" dirty="0" smtClean="0"/>
              <a:t>Запл</a:t>
            </a:r>
            <a:r>
              <a:rPr lang="ru-RU" b="1" i="1" dirty="0" smtClean="0">
                <a:solidFill>
                  <a:srgbClr val="C00000"/>
                </a:solidFill>
              </a:rPr>
              <a:t>е</a:t>
            </a:r>
            <a:r>
              <a:rPr lang="ru-RU" dirty="0"/>
              <a:t>сневеть</a:t>
            </a:r>
            <a:br>
              <a:rPr lang="ru-RU" dirty="0"/>
            </a:br>
            <a:r>
              <a:rPr lang="ru-RU" dirty="0"/>
              <a:t>Засор</a:t>
            </a:r>
            <a:r>
              <a:rPr lang="ru-RU" dirty="0">
                <a:solidFill>
                  <a:srgbClr val="C00000"/>
                </a:solidFill>
              </a:rPr>
              <a:t>ё</a:t>
            </a:r>
            <a:r>
              <a:rPr lang="ru-RU" dirty="0"/>
              <a:t>нный</a:t>
            </a:r>
            <a:br>
              <a:rPr lang="ru-RU" dirty="0"/>
            </a:br>
            <a:r>
              <a:rPr lang="ru-RU" dirty="0"/>
              <a:t>Затормож</a:t>
            </a:r>
            <a:r>
              <a:rPr lang="ru-RU" dirty="0">
                <a:solidFill>
                  <a:srgbClr val="C00000"/>
                </a:solidFill>
              </a:rPr>
              <a:t>ё</a:t>
            </a:r>
            <a:r>
              <a:rPr lang="ru-RU" dirty="0"/>
              <a:t>нный</a:t>
            </a:r>
            <a:br>
              <a:rPr lang="ru-RU" dirty="0"/>
            </a:br>
            <a:r>
              <a:rPr lang="ru-RU" dirty="0"/>
              <a:t>Зн</a:t>
            </a:r>
            <a:r>
              <a:rPr lang="ru-RU" dirty="0">
                <a:solidFill>
                  <a:srgbClr val="C00000"/>
                </a:solidFill>
              </a:rPr>
              <a:t>а</a:t>
            </a:r>
            <a:r>
              <a:rPr lang="ru-RU" dirty="0"/>
              <a:t>харка</a:t>
            </a:r>
            <a:br>
              <a:rPr lang="ru-RU" dirty="0"/>
            </a:br>
            <a:r>
              <a:rPr lang="ru-RU" dirty="0"/>
              <a:t>Зубч</a:t>
            </a:r>
            <a:r>
              <a:rPr lang="ru-RU" dirty="0">
                <a:solidFill>
                  <a:srgbClr val="C00000"/>
                </a:solidFill>
              </a:rPr>
              <a:t>а</a:t>
            </a:r>
            <a:r>
              <a:rPr lang="ru-RU" dirty="0"/>
              <a:t>тый</a:t>
            </a:r>
          </a:p>
        </p:txBody>
      </p:sp>
    </p:spTree>
    <p:extLst>
      <p:ext uri="{BB962C8B-B14F-4D97-AF65-F5344CB8AC3E}">
        <p14:creationId xmlns:p14="http://schemas.microsoft.com/office/powerpoint/2010/main" val="2766200968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809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Искра</a:t>
            </a:r>
            <a:br>
              <a:rPr lang="ru-RU" dirty="0"/>
            </a:br>
            <a:r>
              <a:rPr lang="ru-RU" dirty="0"/>
              <a:t>Искриться</a:t>
            </a:r>
            <a:br>
              <a:rPr lang="ru-RU" dirty="0"/>
            </a:br>
            <a:r>
              <a:rPr lang="ru-RU" dirty="0"/>
              <a:t>Исчерпать</a:t>
            </a:r>
            <a:br>
              <a:rPr lang="ru-RU" dirty="0"/>
            </a:br>
            <a:r>
              <a:rPr lang="ru-RU" dirty="0"/>
              <a:t>Килограммовый</a:t>
            </a:r>
            <a:br>
              <a:rPr lang="ru-RU" dirty="0"/>
            </a:br>
            <a:r>
              <a:rPr lang="ru-RU" dirty="0" smtClean="0"/>
              <a:t>обнял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Умерший </a:t>
            </a:r>
            <a:br>
              <a:rPr lang="ru-RU" dirty="0"/>
            </a:br>
            <a:r>
              <a:rPr lang="ru-RU" dirty="0"/>
              <a:t>Украинский</a:t>
            </a:r>
            <a:br>
              <a:rPr lang="ru-RU" dirty="0"/>
            </a:br>
            <a:r>
              <a:rPr lang="ru-RU" dirty="0"/>
              <a:t>Щавель</a:t>
            </a:r>
            <a:br>
              <a:rPr lang="ru-RU" dirty="0"/>
            </a:br>
            <a:r>
              <a:rPr lang="ru-RU" dirty="0"/>
              <a:t>Эллин </a:t>
            </a:r>
            <a:br>
              <a:rPr lang="ru-RU" dirty="0"/>
            </a:br>
            <a:r>
              <a:rPr lang="ru-RU" dirty="0"/>
              <a:t>Ягодицы</a:t>
            </a:r>
          </a:p>
        </p:txBody>
      </p:sp>
    </p:spTree>
    <p:extLst>
      <p:ext uri="{BB962C8B-B14F-4D97-AF65-F5344CB8AC3E}">
        <p14:creationId xmlns:p14="http://schemas.microsoft.com/office/powerpoint/2010/main" val="319238627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420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скра</a:t>
            </a:r>
            <a:br>
              <a:rPr lang="ru-RU" dirty="0" smtClean="0"/>
            </a:br>
            <a:r>
              <a:rPr lang="ru-RU" dirty="0" smtClean="0"/>
              <a:t>Искр</a:t>
            </a:r>
            <a:r>
              <a:rPr lang="ru-RU" b="1" i="1" dirty="0" smtClean="0">
                <a:solidFill>
                  <a:srgbClr val="C00000"/>
                </a:solidFill>
              </a:rPr>
              <a:t>и</a:t>
            </a:r>
            <a:r>
              <a:rPr lang="ru-RU" dirty="0" smtClean="0"/>
              <a:t>ться</a:t>
            </a:r>
            <a:br>
              <a:rPr lang="ru-RU" dirty="0" smtClean="0"/>
            </a:br>
            <a:r>
              <a:rPr lang="ru-RU" dirty="0" smtClean="0"/>
              <a:t>Исч</a:t>
            </a:r>
            <a:r>
              <a:rPr lang="ru-RU" b="1" i="1" dirty="0" smtClean="0">
                <a:solidFill>
                  <a:srgbClr val="C00000"/>
                </a:solidFill>
              </a:rPr>
              <a:t>е</a:t>
            </a:r>
            <a:r>
              <a:rPr lang="ru-RU" dirty="0" smtClean="0"/>
              <a:t>рпать</a:t>
            </a:r>
            <a:br>
              <a:rPr lang="ru-RU" dirty="0" smtClean="0"/>
            </a:br>
            <a:r>
              <a:rPr lang="ru-RU" dirty="0" smtClean="0"/>
              <a:t>Килогр</a:t>
            </a:r>
            <a:r>
              <a:rPr lang="ru-RU" b="1" i="1" dirty="0" smtClean="0">
                <a:solidFill>
                  <a:srgbClr val="C00000"/>
                </a:solidFill>
              </a:rPr>
              <a:t>а</a:t>
            </a:r>
            <a:r>
              <a:rPr lang="ru-RU" dirty="0"/>
              <a:t>ммовый</a:t>
            </a:r>
            <a:br>
              <a:rPr lang="ru-RU" dirty="0"/>
            </a:br>
            <a:r>
              <a:rPr lang="ru-RU" dirty="0" smtClean="0">
                <a:solidFill>
                  <a:srgbClr val="C00000"/>
                </a:solidFill>
              </a:rPr>
              <a:t>О</a:t>
            </a:r>
            <a:r>
              <a:rPr lang="ru-RU" dirty="0" smtClean="0"/>
              <a:t>бнял</a:t>
            </a:r>
            <a:br>
              <a:rPr lang="ru-RU" dirty="0" smtClean="0"/>
            </a:br>
            <a:r>
              <a:rPr lang="ru-RU" dirty="0"/>
              <a:t>Ум</a:t>
            </a:r>
            <a:r>
              <a:rPr lang="ru-RU" b="1" i="1" dirty="0">
                <a:solidFill>
                  <a:srgbClr val="C00000"/>
                </a:solidFill>
              </a:rPr>
              <a:t>е</a:t>
            </a:r>
            <a:r>
              <a:rPr lang="ru-RU" dirty="0"/>
              <a:t>рший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Укра</a:t>
            </a:r>
            <a:r>
              <a:rPr lang="ru-RU" b="1" i="1" dirty="0" smtClean="0">
                <a:solidFill>
                  <a:srgbClr val="C00000"/>
                </a:solidFill>
              </a:rPr>
              <a:t>и</a:t>
            </a:r>
            <a:r>
              <a:rPr lang="ru-RU" dirty="0"/>
              <a:t>нский</a:t>
            </a:r>
            <a:br>
              <a:rPr lang="ru-RU" dirty="0"/>
            </a:br>
            <a:r>
              <a:rPr lang="ru-RU" dirty="0" smtClean="0"/>
              <a:t>Щав</a:t>
            </a:r>
            <a:r>
              <a:rPr lang="ru-RU" dirty="0" smtClean="0">
                <a:solidFill>
                  <a:srgbClr val="C00000"/>
                </a:solidFill>
              </a:rPr>
              <a:t>е</a:t>
            </a:r>
            <a:r>
              <a:rPr lang="ru-RU" dirty="0" smtClean="0"/>
              <a:t>ль</a:t>
            </a:r>
            <a:br>
              <a:rPr lang="ru-RU" dirty="0" smtClean="0"/>
            </a:br>
            <a:r>
              <a:rPr lang="ru-RU" b="1" i="1" dirty="0">
                <a:solidFill>
                  <a:srgbClr val="C00000"/>
                </a:solidFill>
              </a:rPr>
              <a:t>Э</a:t>
            </a:r>
            <a:r>
              <a:rPr lang="ru-RU" dirty="0"/>
              <a:t>ллин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>
                <a:solidFill>
                  <a:srgbClr val="C00000"/>
                </a:solidFill>
              </a:rPr>
              <a:t>Я</a:t>
            </a:r>
            <a:r>
              <a:rPr lang="ru-RU" dirty="0"/>
              <a:t>годицы</a:t>
            </a:r>
          </a:p>
        </p:txBody>
      </p:sp>
    </p:spTree>
    <p:extLst>
      <p:ext uri="{BB962C8B-B14F-4D97-AF65-F5344CB8AC3E}">
        <p14:creationId xmlns:p14="http://schemas.microsoft.com/office/powerpoint/2010/main" val="253086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772816"/>
            <a:ext cx="8229600" cy="1872208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Разноместность</a:t>
            </a:r>
            <a:r>
              <a:rPr lang="ru-RU" dirty="0" smtClean="0"/>
              <a:t> заключается в том, что ударение в русском языке может быть на любом слоге слова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524404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8219256" cy="5962674"/>
          </a:xfrm>
        </p:spPr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(</a:t>
            </a:r>
            <a:r>
              <a:rPr lang="ru-RU" sz="3600" b="1" dirty="0" err="1" smtClean="0">
                <a:solidFill>
                  <a:srgbClr val="FF0000"/>
                </a:solidFill>
              </a:rPr>
              <a:t>кнИга</a:t>
            </a:r>
            <a:r>
              <a:rPr lang="ru-RU" sz="3600" b="1" dirty="0" smtClean="0">
                <a:solidFill>
                  <a:srgbClr val="FF0000"/>
                </a:solidFill>
              </a:rPr>
              <a:t>, </a:t>
            </a:r>
            <a:r>
              <a:rPr lang="ru-RU" sz="3600" b="1" dirty="0" err="1" smtClean="0">
                <a:solidFill>
                  <a:srgbClr val="FF0000"/>
                </a:solidFill>
              </a:rPr>
              <a:t>пОдпись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— на первом слоге; </a:t>
            </a:r>
            <a:r>
              <a:rPr lang="ru-RU" sz="3600" dirty="0" err="1" smtClean="0"/>
              <a:t>фонАрь</a:t>
            </a:r>
            <a:r>
              <a:rPr lang="ru-RU" sz="3600" dirty="0" smtClean="0"/>
              <a:t>, </a:t>
            </a:r>
            <a:r>
              <a:rPr lang="ru-RU" sz="3600" dirty="0" err="1" smtClean="0"/>
              <a:t>подпОлье</a:t>
            </a:r>
            <a:r>
              <a:rPr lang="ru-RU" sz="3600" dirty="0" smtClean="0"/>
              <a:t> </a:t>
            </a:r>
            <a:r>
              <a:rPr lang="ru-RU" sz="3600" dirty="0" smtClean="0"/>
              <a:t>— на втором; </a:t>
            </a:r>
            <a:br>
              <a:rPr lang="ru-RU" sz="3600" dirty="0" smtClean="0"/>
            </a:br>
            <a:r>
              <a:rPr lang="ru-RU" sz="3600" b="1" dirty="0" err="1" smtClean="0">
                <a:solidFill>
                  <a:srgbClr val="00B050"/>
                </a:solidFill>
              </a:rPr>
              <a:t>урагАн</a:t>
            </a:r>
            <a:r>
              <a:rPr lang="ru-RU" sz="3600" b="1" dirty="0" smtClean="0">
                <a:solidFill>
                  <a:srgbClr val="00B050"/>
                </a:solidFill>
              </a:rPr>
              <a:t>, </a:t>
            </a:r>
            <a:r>
              <a:rPr lang="ru-RU" sz="3600" b="1" dirty="0" err="1" smtClean="0">
                <a:solidFill>
                  <a:srgbClr val="00B050"/>
                </a:solidFill>
              </a:rPr>
              <a:t>орфоЭпия</a:t>
            </a:r>
            <a:r>
              <a:rPr lang="ru-RU" sz="3600" b="1" dirty="0" smtClean="0">
                <a:solidFill>
                  <a:srgbClr val="00B050"/>
                </a:solidFill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</a:rPr>
              <a:t>— на третьем и т. д</a:t>
            </a:r>
            <a:r>
              <a:rPr lang="ru-RU" sz="3600" dirty="0" smtClean="0">
                <a:solidFill>
                  <a:srgbClr val="00B050"/>
                </a:solidFill>
              </a:rPr>
              <a:t>.). </a:t>
            </a:r>
            <a:endParaRPr lang="ru-RU" sz="36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4926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0608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одних словах ударение фиксировано на определённом слоге и не передвигается при образовании грамматических форм, в других — меняет своё место (сравните: </a:t>
            </a:r>
            <a:r>
              <a:rPr lang="ru-RU" dirty="0" err="1" smtClean="0"/>
              <a:t>тОнна</a:t>
            </a:r>
            <a:r>
              <a:rPr lang="ru-RU" dirty="0" smtClean="0"/>
              <a:t> — </a:t>
            </a:r>
            <a:r>
              <a:rPr lang="ru-RU" dirty="0" err="1" smtClean="0"/>
              <a:t>тОнны</a:t>
            </a:r>
            <a:r>
              <a:rPr lang="ru-RU" dirty="0" smtClean="0"/>
              <a:t> и </a:t>
            </a:r>
            <a:r>
              <a:rPr lang="ru-RU" dirty="0" err="1" smtClean="0"/>
              <a:t>стенА</a:t>
            </a:r>
            <a:r>
              <a:rPr lang="ru-RU" dirty="0" smtClean="0"/>
              <a:t> — </a:t>
            </a:r>
            <a:r>
              <a:rPr lang="ru-RU" dirty="0" err="1" smtClean="0"/>
              <a:t>стЕну</a:t>
            </a:r>
            <a:r>
              <a:rPr lang="ru-RU" dirty="0" smtClean="0"/>
              <a:t> — </a:t>
            </a:r>
            <a:r>
              <a:rPr lang="ru-RU" dirty="0" err="1" smtClean="0"/>
              <a:t>стЕнам</a:t>
            </a:r>
            <a:r>
              <a:rPr lang="ru-RU" dirty="0" smtClean="0"/>
              <a:t> и </a:t>
            </a:r>
            <a:r>
              <a:rPr lang="ru-RU" dirty="0" err="1" smtClean="0"/>
              <a:t>стенАм</a:t>
            </a:r>
            <a:r>
              <a:rPr lang="ru-RU" dirty="0" smtClean="0"/>
              <a:t>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31570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4928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Последний пример демонстрирует подвижность русского ударения. В этом и состоит объективная трудность усвоения акцентных норм.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1156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84784"/>
            <a:ext cx="8229600" cy="38884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Если </a:t>
            </a:r>
            <a:r>
              <a:rPr lang="ru-RU" dirty="0" err="1" smtClean="0"/>
              <a:t>разноместность</a:t>
            </a:r>
            <a:r>
              <a:rPr lang="ru-RU" dirty="0" smtClean="0"/>
              <a:t> и подвижность русского ударения и создают некоторые трудности при его усвоении, то зато эти неудобства полностью искупаются возможностью различать с помощью места ударения смысл слов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15052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мУка</a:t>
            </a:r>
            <a:r>
              <a:rPr lang="ru-RU" dirty="0" smtClean="0"/>
              <a:t> — </a:t>
            </a:r>
            <a:r>
              <a:rPr lang="ru-RU" dirty="0" err="1" smtClean="0"/>
              <a:t>мукА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dirty="0" err="1" smtClean="0"/>
              <a:t>трУсит</a:t>
            </a:r>
            <a:r>
              <a:rPr lang="ru-RU" dirty="0" smtClean="0"/>
              <a:t> — </a:t>
            </a:r>
            <a:r>
              <a:rPr lang="ru-RU" dirty="0" err="1" smtClean="0"/>
              <a:t>трусИт</a:t>
            </a:r>
            <a:r>
              <a:rPr lang="ru-RU" dirty="0" smtClean="0"/>
              <a:t>, </a:t>
            </a:r>
            <a:br>
              <a:rPr lang="ru-RU" dirty="0" smtClean="0"/>
            </a:br>
            <a:r>
              <a:rPr lang="ru-RU" dirty="0" err="1" smtClean="0"/>
              <a:t>погрУженный</a:t>
            </a:r>
            <a:r>
              <a:rPr lang="ru-RU" dirty="0" smtClean="0"/>
              <a:t> на платформу — </a:t>
            </a:r>
            <a:r>
              <a:rPr lang="ru-RU" dirty="0" err="1" smtClean="0"/>
              <a:t>погружЁнный</a:t>
            </a:r>
            <a:r>
              <a:rPr lang="ru-RU" dirty="0" smtClean="0"/>
              <a:t> в воду 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951671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338</Words>
  <Application>Microsoft Office PowerPoint</Application>
  <PresentationFormat>Экран (4:3)</PresentationFormat>
  <Paragraphs>42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Тема Office</vt:lpstr>
      <vt:lpstr>11 класс подготовка к ЕГЭ</vt:lpstr>
      <vt:lpstr>Русское ударение трудно поддается систематизации, поэтому изучайте нормы произношения наиболее употребительных слов (они даны в «Орфоэпическом словнике» на сайте ФИПИ)</vt:lpstr>
      <vt:lpstr>Отличительные особенности русского ударения — его разноместность и подвижность.</vt:lpstr>
      <vt:lpstr>Разноместность заключается в том, что ударение в русском языке может быть на любом слоге слова</vt:lpstr>
      <vt:lpstr>(кнИга, пОдпись — на первом слоге; фонАрь, подпОлье — на втором;  урагАн, орфоЭпия — на третьем и т. д.). </vt:lpstr>
      <vt:lpstr>В одних словах ударение фиксировано на определённом слоге и не передвигается при образовании грамматических форм, в других — меняет своё место (сравните: тОнна — тОнны и стенА — стЕну — стЕнам и стенАм). </vt:lpstr>
      <vt:lpstr>Последний пример демонстрирует подвижность русского ударения. В этом и состоит объективная трудность усвоения акцентных норм.</vt:lpstr>
      <vt:lpstr>Если разноместность и подвижность русского ударения и создают некоторые трудности при его усвоении, то зато эти неудобства полностью искупаются возможностью различать с помощью места ударения смысл слов </vt:lpstr>
      <vt:lpstr> мУка — мукА,  трУсит — трусИт,  погрУженный на платформу — погружЁнный в воду   </vt:lpstr>
      <vt:lpstr>и даже функционально-стилистическую закреплённость акцентных вариантов  (лаврОвый лист, но в ботанике: семейство лАвровых). </vt:lpstr>
      <vt:lpstr>Как установлено учёными, большая часть слов русского языка (около 96%) отличается фиксированным ударением. Однако оставшиеся 4% и являются наиболее употребительными словами, составляющими базисную, частотную лексику языка. </vt:lpstr>
      <vt:lpstr>Просклонять                         н.вр      пр.вр 1 л. ед.ч  балУю,    баловал 2л. ед.ч 3л. ед.ч 1л. мн.ч 2л. мн.ч 3л. мн.ч</vt:lpstr>
      <vt:lpstr>Во всех формах этого глагола ударения на «ба» вы не встретите: балУю,           балУешь            балУем, балУют          баловАл            балУйте балУющий, баловАвшими,  баловАв балОванный                            балУется</vt:lpstr>
      <vt:lpstr>Задание: В одном из приведенных ниже слов допущена ошибка в постановке ударения: НЕВЕРНО выделена буква, обозначающая ударный гласный звук. Выпишите это слово.</vt:lpstr>
      <vt:lpstr>позвонИм бАнты завИдно рвалА бюрократИя</vt:lpstr>
      <vt:lpstr>Ответ: бюрократия</vt:lpstr>
      <vt:lpstr>Имена существительные</vt:lpstr>
      <vt:lpstr>аэропОрты, неподвижн. ударение на 4-ом слоге  бАнты, неподвижн. ударение на 1-ом слоге  бОроду, вин.п.,только в этой форме ед.ч. ударение на 1-ом слоге  бухгАлтеров, род.п.мн.ч., неподвижн. ударение на 2-ом слоге  вероисповЕдание, от веру исповЕдать   граждАнство  дефИс, из нем.яз., где ударение на 2-ом слоге  диспансЕр, слово пришло из англ. яз. через посредство франц.яз., где удар. всегда на последнем слоге</vt:lpstr>
      <vt:lpstr>договоренность  документ  досуг  еретик  жалюзи,  значимость</vt:lpstr>
      <vt:lpstr>договорЁнность  докумЕнт  досУг  еретИк  жалюзИ, из франц. яз., где удар. всегда на последнем слоге знАчимость, от прил. знАчимый</vt:lpstr>
      <vt:lpstr>иксы каталог квартал  километр,  конусы,  корысть</vt:lpstr>
      <vt:lpstr>Иксы, им.п. мн.ч., неподвижн. ударение каталОг, в одном ряду со словами диалОг, монолОг, некролОг т.п.  квартАл, из нем. яз., где ударение на 2-ом слоге  киломЕтр, в одном ряду со словами сантимЕтр, децимЕтр, миллимЕтр… кОнусы, кОнусов, неподвиж. ударение на 1-м слоге во всех падежах в ед. и мн. ч. корЫсть</vt:lpstr>
      <vt:lpstr>краны,  кремень, кремня,  лекторы, лекторов,  лыжня,  местностей</vt:lpstr>
      <vt:lpstr>крАны, неподвижн. ударение на 1-ом слоге  кремЕнь, кремнЯ, удар. во всех формах на последнем слоге, как и в слове огОнь  лЕкторы, лЕкторов, см. слово бант(ы) лыжнЯ  мЕстностей, род.п.мн.ч., в одном ряду со словоформой пОчестей, чЕлюстей…, но новостЕй</vt:lpstr>
      <vt:lpstr>мусоропровод,  намерение  нарост  недруг  недуг</vt:lpstr>
      <vt:lpstr>мусоропровОд, в одном ряду со словами газопровОд, нефтепровОд, водопровОд  намЕрение  нарОст  нЕдруг  недУг</vt:lpstr>
      <vt:lpstr>приданое  призыв,  свекла  сироты,  средства,  созыв,  статуя</vt:lpstr>
      <vt:lpstr>придАное  призЫв, в одном ряду со словами позЫв, отзЫв (посла), созЫв, но: Отзыв (на публикацию)  свЁкла  сирОты, им.п.мн.ч., ударение во всех формах мн.ч. только на 2-ом слоге  срЕдства, им.п.мн.ч.  созЫв, см. призЫв  стАтуя</vt:lpstr>
      <vt:lpstr>столяр,  таможня  торты, тортов  цемент  центнер  цепочка</vt:lpstr>
      <vt:lpstr>столЯр, в одном ряду со словами малЯр, доЯр, школЯр…  тамОжня  тОрты, тОртов  цемЕнт  цЕнтнер  цепОчка</vt:lpstr>
      <vt:lpstr>шарфы шофер эксперт, </vt:lpstr>
      <vt:lpstr>шАрфы, см. бАнты  шофЁр, в одном ряду со словами киоскЁр, контролЁр…  экспЕрт, из франц. яз., где ударение всегда на последнем слоге</vt:lpstr>
      <vt:lpstr>Балованный Баловать Включишь, включит, включат Гофрированный Гравированный Граффити   </vt:lpstr>
      <vt:lpstr>Балованный Баловать Включишь, включит, включат Гофрированный Гравированный Граффити  </vt:lpstr>
      <vt:lpstr>Духовник Жерло Жёлоб Заговор Заплесневеть Засоренный Заторможенный Знахарка Зубчатый</vt:lpstr>
      <vt:lpstr>Духовник Жерло Жёлоб Заговор Заплесневеть Засорённый Заторможённый Знахарка Зубчатый</vt:lpstr>
      <vt:lpstr>Искра Искриться Исчерпать Килограммовый обнял Умерший  Украинский Щавель Эллин  Ягодицы</vt:lpstr>
      <vt:lpstr>Искра Искриться Исчерпать Килограммовый Обнял Умерший  Украинский Щавель Эллин  Ягодицы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 класс подготовка к ЕГЭ</dc:title>
  <dc:creator>User</dc:creator>
  <cp:lastModifiedBy>User</cp:lastModifiedBy>
  <cp:revision>17</cp:revision>
  <dcterms:created xsi:type="dcterms:W3CDTF">2016-09-07T11:31:58Z</dcterms:created>
  <dcterms:modified xsi:type="dcterms:W3CDTF">2019-02-17T10:05:41Z</dcterms:modified>
</cp:coreProperties>
</file>