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2" r:id="rId7"/>
    <p:sldId id="261" r:id="rId8"/>
    <p:sldId id="264" r:id="rId9"/>
    <p:sldId id="265" r:id="rId10"/>
    <p:sldId id="271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atic.tgstat.ru/channels/_0/d6/d64da67860baa920564b02aeaab7203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268760"/>
            <a:ext cx="4659319" cy="465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500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/>
              <a:t>Дело №2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Дело </a:t>
            </a:r>
            <a:r>
              <a:rPr lang="ru-RU" sz="5400" b="1" dirty="0"/>
              <a:t>о пропавших родственниках</a:t>
            </a:r>
            <a:endParaRPr lang="ru-RU" sz="5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783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/>
              <a:t>Дело №2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Дело </a:t>
            </a:r>
            <a:r>
              <a:rPr lang="ru-RU" sz="5400" b="1" dirty="0"/>
              <a:t>о пропавших родственниках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>
              <a:latin typeface="Arial Black" pitchFamily="34" charset="0"/>
            </a:endParaRPr>
          </a:p>
        </p:txBody>
      </p:sp>
      <p:pic>
        <p:nvPicPr>
          <p:cNvPr id="4" name="Picture 2" descr="https://slide-share.ru/image/627938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08"/>
            <a:ext cx="9144000" cy="68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12261"/>
              </p:ext>
            </p:extLst>
          </p:nvPr>
        </p:nvGraphicFramePr>
        <p:xfrm>
          <a:off x="467544" y="332656"/>
          <a:ext cx="8208911" cy="5111152"/>
        </p:xfrm>
        <a:graphic>
          <a:graphicData uri="http://schemas.openxmlformats.org/drawingml/2006/table">
            <a:tbl>
              <a:tblPr firstRow="1" firstCol="1" bandRow="1"/>
              <a:tblGrid>
                <a:gridCol w="2735791"/>
                <a:gridCol w="2736560"/>
                <a:gridCol w="2736560"/>
              </a:tblGrid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Слово-гость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Родственное слово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Обоснование родства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419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/>
              <a:t>Дело №2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Дело </a:t>
            </a:r>
            <a:r>
              <a:rPr lang="ru-RU" sz="5400" b="1" dirty="0"/>
              <a:t>о пропавших родственниках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>
              <a:latin typeface="Arial Black" pitchFamily="34" charset="0"/>
            </a:endParaRPr>
          </a:p>
        </p:txBody>
      </p:sp>
      <p:pic>
        <p:nvPicPr>
          <p:cNvPr id="4" name="Picture 2" descr="https://slide-share.ru/image/627938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08"/>
            <a:ext cx="9144000" cy="68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173827"/>
              </p:ext>
            </p:extLst>
          </p:nvPr>
        </p:nvGraphicFramePr>
        <p:xfrm>
          <a:off x="467544" y="332656"/>
          <a:ext cx="8208911" cy="5111152"/>
        </p:xfrm>
        <a:graphic>
          <a:graphicData uri="http://schemas.openxmlformats.org/drawingml/2006/table">
            <a:tbl>
              <a:tblPr firstRow="1" firstCol="1" bandRow="1"/>
              <a:tblGrid>
                <a:gridCol w="2735791"/>
                <a:gridCol w="2736560"/>
                <a:gridCol w="2736560"/>
              </a:tblGrid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Слово-гость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Родственное слово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Обоснование родства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копейка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копьё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первых монетах был изображен всадник </a:t>
                      </a:r>
                      <a:r>
                        <a:rPr lang="ru-RU" sz="14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скопьем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946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/>
              <a:t>Дело №2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Дело </a:t>
            </a:r>
            <a:r>
              <a:rPr lang="ru-RU" sz="5400" b="1" dirty="0"/>
              <a:t>о пропавших родственниках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>
              <a:latin typeface="Arial Black" pitchFamily="34" charset="0"/>
            </a:endParaRPr>
          </a:p>
        </p:txBody>
      </p:sp>
      <p:pic>
        <p:nvPicPr>
          <p:cNvPr id="4" name="Picture 2" descr="https://slide-share.ru/image/627938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08"/>
            <a:ext cx="9144000" cy="68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641997"/>
              </p:ext>
            </p:extLst>
          </p:nvPr>
        </p:nvGraphicFramePr>
        <p:xfrm>
          <a:off x="467544" y="332656"/>
          <a:ext cx="8208911" cy="6062278"/>
        </p:xfrm>
        <a:graphic>
          <a:graphicData uri="http://schemas.openxmlformats.org/drawingml/2006/table">
            <a:tbl>
              <a:tblPr firstRow="1" firstCol="1" bandRow="1"/>
              <a:tblGrid>
                <a:gridCol w="2735791"/>
                <a:gridCol w="2736560"/>
                <a:gridCol w="2736560"/>
              </a:tblGrid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Слово-гость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Родственное слово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Обоснование родства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копейка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копьё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первых монетах был изображен всадник с копьем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колесо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кольчуга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коло</a:t>
                      </a:r>
                      <a:r>
                        <a:rPr lang="ru-RU" sz="2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колесо, круг.  Кольчуга – рубашка из металлических колец</a:t>
                      </a: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538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/>
              <a:t>Дело №2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Дело </a:t>
            </a:r>
            <a:r>
              <a:rPr lang="ru-RU" sz="5400" b="1" dirty="0"/>
              <a:t>о пропавших родственниках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>
              <a:latin typeface="Arial Black" pitchFamily="34" charset="0"/>
            </a:endParaRPr>
          </a:p>
        </p:txBody>
      </p:sp>
      <p:pic>
        <p:nvPicPr>
          <p:cNvPr id="4" name="Picture 2" descr="https://slide-share.ru/image/627938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08"/>
            <a:ext cx="9144000" cy="68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867311"/>
              </p:ext>
            </p:extLst>
          </p:nvPr>
        </p:nvGraphicFramePr>
        <p:xfrm>
          <a:off x="467544" y="332656"/>
          <a:ext cx="8208911" cy="6088884"/>
        </p:xfrm>
        <a:graphic>
          <a:graphicData uri="http://schemas.openxmlformats.org/drawingml/2006/table">
            <a:tbl>
              <a:tblPr firstRow="1" firstCol="1" bandRow="1"/>
              <a:tblGrid>
                <a:gridCol w="2735791"/>
                <a:gridCol w="2736560"/>
                <a:gridCol w="2736560"/>
              </a:tblGrid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Слово-гость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Родственное слово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Обоснование родства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копейка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копьё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первых монетах был изображен всадник с копьем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колесо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кольчуга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коло</a:t>
                      </a:r>
                      <a:r>
                        <a:rPr lang="ru-RU" sz="2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колесо, круг.  Кольчуга – рубашка из металлических колец</a:t>
                      </a: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лопата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лопух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Лоп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плоское расширение, лист.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6024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reeppt.ru/Prew2/YellowLiliya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5"/>
            <a:ext cx="9113734" cy="68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5688632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9600" i="1" dirty="0" err="1" smtClean="0"/>
              <a:t>журчей</a:t>
            </a:r>
            <a:r>
              <a:rPr lang="ru-RU" sz="9600" i="1" dirty="0" smtClean="0"/>
              <a:t> </a:t>
            </a:r>
          </a:p>
          <a:p>
            <a:pPr marL="0" indent="0" algn="ctr">
              <a:buNone/>
            </a:pPr>
            <a:r>
              <a:rPr lang="ru-RU" sz="9600" i="1" dirty="0" err="1"/>
              <a:t>г</a:t>
            </a:r>
            <a:r>
              <a:rPr lang="ru-RU" sz="9600" i="1" dirty="0" err="1" smtClean="0"/>
              <a:t>удильник</a:t>
            </a:r>
            <a:endParaRPr lang="ru-RU" sz="9600" i="1" dirty="0" smtClean="0"/>
          </a:p>
          <a:p>
            <a:pPr marL="0" indent="0" algn="ctr">
              <a:buNone/>
            </a:pPr>
            <a:r>
              <a:rPr lang="ru-RU" sz="9600" i="1" dirty="0" smtClean="0"/>
              <a:t> </a:t>
            </a:r>
            <a:r>
              <a:rPr lang="ru-RU" sz="9600" i="1" dirty="0" err="1" smtClean="0"/>
              <a:t>копатка</a:t>
            </a:r>
            <a:r>
              <a:rPr lang="ru-RU" sz="9600" i="1" dirty="0" smtClean="0"/>
              <a:t> </a:t>
            </a:r>
          </a:p>
          <a:p>
            <a:pPr marL="0" indent="0" algn="ctr">
              <a:buNone/>
            </a:pPr>
            <a:r>
              <a:rPr lang="ru-RU" sz="9600" i="1" dirty="0" err="1" smtClean="0"/>
              <a:t>колоток</a:t>
            </a:r>
            <a:r>
              <a:rPr lang="ru-RU" sz="9600" i="1" dirty="0" smtClean="0"/>
              <a:t> </a:t>
            </a:r>
          </a:p>
          <a:p>
            <a:pPr marL="0" indent="0" algn="ctr">
              <a:buNone/>
            </a:pPr>
            <a:r>
              <a:rPr lang="ru-RU" sz="9600" i="1" dirty="0" err="1" smtClean="0"/>
              <a:t>бананас</a:t>
            </a:r>
            <a:r>
              <a:rPr lang="ru-RU" sz="9600" i="1" dirty="0" smtClean="0"/>
              <a:t> </a:t>
            </a:r>
          </a:p>
          <a:p>
            <a:pPr marL="0" indent="0" algn="ctr">
              <a:buNone/>
            </a:pPr>
            <a:r>
              <a:rPr lang="ru-RU" sz="9600" i="1" dirty="0" err="1" smtClean="0"/>
              <a:t>правдун</a:t>
            </a:r>
            <a:endParaRPr lang="ru-RU" sz="9600" dirty="0"/>
          </a:p>
          <a:p>
            <a:pPr marL="0" indent="0" algn="ctr">
              <a:buNone/>
            </a:pP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86783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/>
              <a:t>Дело №3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Дело </a:t>
            </a:r>
            <a:r>
              <a:rPr lang="ru-RU" sz="5400" b="1" dirty="0"/>
              <a:t>об утерянных, но очень полезных родственных связях.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944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reeppt.ru/Prew2/YellowLiliya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5"/>
            <a:ext cx="9113734" cy="68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56886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endParaRPr lang="ru-RU" sz="96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1412776"/>
            <a:ext cx="6807441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err="1"/>
              <a:t>к</a:t>
            </a:r>
            <a:r>
              <a:rPr lang="ru-RU" sz="6600" b="1" dirty="0" err="1"/>
              <a:t>А</a:t>
            </a:r>
            <a:r>
              <a:rPr lang="ru-RU" sz="6600" dirty="0" err="1"/>
              <a:t>морка</a:t>
            </a:r>
            <a:r>
              <a:rPr lang="ru-RU" sz="6600" dirty="0"/>
              <a:t>, </a:t>
            </a:r>
            <a:endParaRPr lang="ru-RU" sz="6600" dirty="0" smtClean="0"/>
          </a:p>
          <a:p>
            <a:r>
              <a:rPr lang="ru-RU" sz="6600" dirty="0" err="1" smtClean="0"/>
              <a:t>п</a:t>
            </a:r>
            <a:r>
              <a:rPr lang="ru-RU" sz="6600" b="1" dirty="0" err="1" smtClean="0"/>
              <a:t>И</a:t>
            </a:r>
            <a:r>
              <a:rPr lang="ru-RU" sz="6600" dirty="0" err="1" smtClean="0"/>
              <a:t>чуга</a:t>
            </a:r>
            <a:r>
              <a:rPr lang="ru-RU" sz="6600" dirty="0" smtClean="0"/>
              <a:t> </a:t>
            </a:r>
            <a:r>
              <a:rPr lang="ru-RU" sz="6600" dirty="0"/>
              <a:t>(пичужка), </a:t>
            </a:r>
            <a:endParaRPr lang="ru-RU" sz="6600" dirty="0" smtClean="0"/>
          </a:p>
          <a:p>
            <a:r>
              <a:rPr lang="ru-RU" sz="6600" dirty="0" err="1" smtClean="0"/>
              <a:t>п</a:t>
            </a:r>
            <a:r>
              <a:rPr lang="ru-RU" sz="6600" b="1" dirty="0" err="1" smtClean="0"/>
              <a:t>Е</a:t>
            </a:r>
            <a:r>
              <a:rPr lang="ru-RU" sz="6600" dirty="0" err="1" smtClean="0"/>
              <a:t>чаль</a:t>
            </a:r>
            <a:r>
              <a:rPr lang="ru-RU" sz="6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2856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reeppt.ru/Prew2/YellowLiliya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5"/>
            <a:ext cx="9113734" cy="68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56886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endParaRPr lang="ru-RU" sz="96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453952"/>
            <a:ext cx="6608797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err="1" smtClean="0"/>
              <a:t>к</a:t>
            </a:r>
            <a:r>
              <a:rPr lang="ru-RU" sz="6600" b="1" dirty="0" err="1" smtClean="0"/>
              <a:t>А</a:t>
            </a:r>
            <a:r>
              <a:rPr lang="ru-RU" sz="6600" dirty="0" err="1" smtClean="0"/>
              <a:t>морка</a:t>
            </a:r>
            <a:r>
              <a:rPr lang="ru-RU" sz="6600" dirty="0"/>
              <a:t> </a:t>
            </a:r>
            <a:r>
              <a:rPr lang="ru-RU" sz="6600" dirty="0" smtClean="0"/>
              <a:t>- камера</a:t>
            </a:r>
          </a:p>
          <a:p>
            <a:r>
              <a:rPr lang="ru-RU" sz="6600" dirty="0" err="1" smtClean="0"/>
              <a:t>п</a:t>
            </a:r>
            <a:r>
              <a:rPr lang="ru-RU" sz="6600" b="1" dirty="0" err="1" smtClean="0"/>
              <a:t>И</a:t>
            </a:r>
            <a:r>
              <a:rPr lang="ru-RU" sz="6600" dirty="0" err="1" smtClean="0"/>
              <a:t>чуга</a:t>
            </a:r>
            <a:r>
              <a:rPr lang="ru-RU" sz="6600" dirty="0" smtClean="0"/>
              <a:t> - писк </a:t>
            </a:r>
          </a:p>
          <a:p>
            <a:r>
              <a:rPr lang="ru-RU" sz="6600" dirty="0" err="1" smtClean="0"/>
              <a:t>п</a:t>
            </a:r>
            <a:r>
              <a:rPr lang="ru-RU" sz="6600" b="1" dirty="0" err="1" smtClean="0"/>
              <a:t>Е</a:t>
            </a:r>
            <a:r>
              <a:rPr lang="ru-RU" sz="6600" dirty="0" err="1" smtClean="0"/>
              <a:t>чаль</a:t>
            </a:r>
            <a:r>
              <a:rPr lang="ru-RU" sz="6600" dirty="0"/>
              <a:t> </a:t>
            </a:r>
            <a:r>
              <a:rPr lang="ru-RU" sz="6600" dirty="0" smtClean="0"/>
              <a:t>- печь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957693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/>
              <a:t>Этимология дает нам возможность не только узнать происхождение слова, но и … </a:t>
            </a:r>
            <a:endParaRPr lang="ru-RU" sz="54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138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>
                <a:latin typeface="Arial Black" pitchFamily="34" charset="0"/>
              </a:rPr>
              <a:t>Д</a:t>
            </a:r>
            <a:r>
              <a:rPr lang="ru-RU" sz="5400" dirty="0" smtClean="0">
                <a:latin typeface="Arial Black" pitchFamily="34" charset="0"/>
              </a:rPr>
              <a:t>етективное </a:t>
            </a:r>
            <a:r>
              <a:rPr lang="ru-RU" sz="5400" dirty="0">
                <a:latin typeface="Arial Black" pitchFamily="34" charset="0"/>
              </a:rPr>
              <a:t>агентство </a:t>
            </a:r>
            <a:r>
              <a:rPr lang="ru-RU" sz="5400" dirty="0" smtClean="0">
                <a:latin typeface="Arial Black" pitchFamily="34" charset="0"/>
              </a:rPr>
              <a:t/>
            </a:r>
            <a:br>
              <a:rPr lang="ru-RU" sz="5400" dirty="0" smtClean="0">
                <a:latin typeface="Arial Black" pitchFamily="34" charset="0"/>
              </a:rPr>
            </a:br>
            <a:r>
              <a:rPr lang="ru-RU" sz="5400" dirty="0" smtClean="0">
                <a:latin typeface="Arial Black" pitchFamily="34" charset="0"/>
              </a:rPr>
              <a:t>«</a:t>
            </a:r>
            <a:r>
              <a:rPr lang="ru-RU" sz="5400" dirty="0">
                <a:latin typeface="Arial Black" pitchFamily="34" charset="0"/>
              </a:rPr>
              <a:t>Смотри в корень</a:t>
            </a:r>
            <a:r>
              <a:rPr lang="ru-RU" sz="5400" dirty="0" smtClean="0">
                <a:latin typeface="Arial Black" pitchFamily="34" charset="0"/>
              </a:rPr>
              <a:t>»</a:t>
            </a:r>
            <a:r>
              <a:rPr lang="ru-RU" sz="5400" dirty="0">
                <a:latin typeface="Arial Black" pitchFamily="34" charset="0"/>
              </a:rPr>
              <a:t/>
            </a:r>
            <a:br>
              <a:rPr lang="ru-RU" sz="5400" dirty="0">
                <a:latin typeface="Arial Black" pitchFamily="34" charset="0"/>
              </a:rPr>
            </a:br>
            <a:endParaRPr lang="ru-RU" sz="54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381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/>
              <a:t>Дело №4 Дело о перепутанных  полочках.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079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6368251"/>
              </p:ext>
            </p:extLst>
          </p:nvPr>
        </p:nvGraphicFramePr>
        <p:xfrm>
          <a:off x="395536" y="404666"/>
          <a:ext cx="8208912" cy="5760638"/>
        </p:xfrm>
        <a:graphic>
          <a:graphicData uri="http://schemas.openxmlformats.org/drawingml/2006/table">
            <a:tbl>
              <a:tblPr firstRow="1" firstCol="1" bandRow="1"/>
              <a:tblGrid>
                <a:gridCol w="4104456"/>
                <a:gridCol w="4104456"/>
              </a:tblGrid>
              <a:tr h="2468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Слова, состав и способ образования которых вы можете объяснить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Слова, для определения состава и способа образования которых потребуется этимологический словарь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46489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62517"/>
              </p:ext>
            </p:extLst>
          </p:nvPr>
        </p:nvGraphicFramePr>
        <p:xfrm>
          <a:off x="395535" y="476672"/>
          <a:ext cx="8208911" cy="5904655"/>
        </p:xfrm>
        <a:graphic>
          <a:graphicData uri="http://schemas.openxmlformats.org/drawingml/2006/table">
            <a:tbl>
              <a:tblPr firstRow="1" firstCol="1" bandRow="1"/>
              <a:tblGrid>
                <a:gridCol w="4104454"/>
                <a:gridCol w="4104457"/>
              </a:tblGrid>
              <a:tr h="2530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Слова, состав и способ образования которых вы можете объяснить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Слова, для определения состава и способа образования которых потребуется этимологический словарь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безрукавка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берлога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заплыв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стрекоза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летучий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калека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дружок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чеснок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7540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reeppt.ru/Prew2/YellowLiliya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5"/>
            <a:ext cx="9113734" cy="68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56886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       </a:t>
            </a:r>
            <a:r>
              <a:rPr lang="ru-RU" sz="4000" dirty="0" smtClean="0"/>
              <a:t>Срочно</a:t>
            </a:r>
            <a:r>
              <a:rPr lang="ru-RU" sz="4000" dirty="0"/>
              <a:t>! Помогите определить, как образовалось слово «врач». В современном русском языке это слово состоит только из корня и нулевого окончания. Но я сомневаюсь, что так было всегда. Заранее благодарен. Словообразовательный </a:t>
            </a:r>
            <a:r>
              <a:rPr lang="ru-RU" sz="4000" dirty="0" smtClean="0"/>
              <a:t>словарь.</a:t>
            </a:r>
            <a:endParaRPr lang="ru-RU" sz="40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5644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1220" y="2462452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/>
              <a:t>        Домашнее задание</a:t>
            </a:r>
            <a:br>
              <a:rPr lang="ru-RU" b="1" dirty="0" smtClean="0"/>
            </a:br>
            <a:r>
              <a:rPr lang="ru-RU" b="1" dirty="0" smtClean="0"/>
              <a:t>                 На выбор:</a:t>
            </a:r>
            <a:br>
              <a:rPr lang="ru-RU" b="1" dirty="0" smtClean="0"/>
            </a:br>
            <a:r>
              <a:rPr lang="ru-RU" b="1" dirty="0" smtClean="0"/>
              <a:t>А</a:t>
            </a:r>
            <a:r>
              <a:rPr lang="ru-RU" b="1" dirty="0"/>
              <a:t>) сообщение «Происхождение моего имени, фамилии»</a:t>
            </a:r>
            <a:br>
              <a:rPr lang="ru-RU" b="1" dirty="0"/>
            </a:br>
            <a:r>
              <a:rPr lang="ru-RU" b="1" dirty="0"/>
              <a:t>Б) пересказ текста упражнения 177</a:t>
            </a:r>
            <a:br>
              <a:rPr lang="ru-RU" b="1" dirty="0"/>
            </a:br>
            <a:endParaRPr lang="ru-RU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34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Arial Black" pitchFamily="34" charset="0"/>
              </a:rPr>
              <a:t>Двадцатое октября.</a:t>
            </a:r>
            <a:br>
              <a:rPr lang="ru-RU" sz="5400" dirty="0" smtClean="0">
                <a:latin typeface="Arial Black" pitchFamily="34" charset="0"/>
              </a:rPr>
            </a:br>
            <a:r>
              <a:rPr lang="ru-RU" sz="5400" dirty="0" smtClean="0">
                <a:latin typeface="Arial Black" pitchFamily="34" charset="0"/>
              </a:rPr>
              <a:t>Классная работа.</a:t>
            </a:r>
            <a:r>
              <a:rPr lang="ru-RU" sz="5400" dirty="0">
                <a:latin typeface="Arial Black" pitchFamily="34" charset="0"/>
              </a:rPr>
              <a:t/>
            </a:r>
            <a:br>
              <a:rPr lang="ru-RU" sz="5400" dirty="0">
                <a:latin typeface="Arial Black" pitchFamily="34" charset="0"/>
              </a:rPr>
            </a:br>
            <a:endParaRPr lang="ru-RU" sz="5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231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33633/03a4a535-2b74-4de9-9f71-55e61e38711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/>
              <a:t>Дело №1 </a:t>
            </a:r>
            <a:r>
              <a:rPr lang="ru-RU" sz="5400" b="1" dirty="0" smtClean="0"/>
              <a:t> </a:t>
            </a:r>
            <a:br>
              <a:rPr lang="ru-RU" sz="5400" b="1" dirty="0" smtClean="0"/>
            </a:br>
            <a:r>
              <a:rPr lang="ru-RU" sz="5400" b="1" dirty="0" smtClean="0"/>
              <a:t>Дело </a:t>
            </a:r>
            <a:r>
              <a:rPr lang="ru-RU" sz="5400" b="1" dirty="0"/>
              <a:t>о словообразовании.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>
                <a:latin typeface="Arial Black" pitchFamily="34" charset="0"/>
              </a:rPr>
              <a:t/>
            </a:r>
            <a:br>
              <a:rPr lang="ru-RU" sz="5400" dirty="0">
                <a:latin typeface="Arial Black" pitchFamily="34" charset="0"/>
              </a:rPr>
            </a:br>
            <a:endParaRPr lang="ru-RU" sz="5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428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lide-share.ru/image/627938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08"/>
            <a:ext cx="9144000" cy="68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Соотнесите данные слова и способы их образования. 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3285838"/>
              </p:ext>
            </p:extLst>
          </p:nvPr>
        </p:nvGraphicFramePr>
        <p:xfrm>
          <a:off x="395533" y="2204865"/>
          <a:ext cx="8280922" cy="2994916"/>
        </p:xfrm>
        <a:graphic>
          <a:graphicData uri="http://schemas.openxmlformats.org/drawingml/2006/table">
            <a:tbl>
              <a:tblPr firstRow="1" firstCol="1" bandRow="1"/>
              <a:tblGrid>
                <a:gridCol w="4140461"/>
                <a:gridCol w="4140461"/>
              </a:tblGrid>
              <a:tr h="53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Потемнеть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Приставочно-суффиксальный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Росточек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Сложение основ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Лесопарк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Суффиксальный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Узаконить 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Приставочный 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20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lide-share.ru/image/627938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08"/>
            <a:ext cx="9144000" cy="68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Проверка выполнения задания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092555"/>
              </p:ext>
            </p:extLst>
          </p:nvPr>
        </p:nvGraphicFramePr>
        <p:xfrm>
          <a:off x="395533" y="2204865"/>
          <a:ext cx="8280922" cy="3114739"/>
        </p:xfrm>
        <a:graphic>
          <a:graphicData uri="http://schemas.openxmlformats.org/drawingml/2006/table">
            <a:tbl>
              <a:tblPr firstRow="1" firstCol="1" bandRow="1"/>
              <a:tblGrid>
                <a:gridCol w="4140461"/>
                <a:gridCol w="4140461"/>
              </a:tblGrid>
              <a:tr h="53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Потемнеть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Приставочный </a:t>
                      </a:r>
                      <a:endParaRPr lang="ru-RU" sz="3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Росточек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Суффиксальный</a:t>
                      </a:r>
                      <a:endParaRPr lang="ru-RU" sz="3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Лесопарк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Сложение основ</a:t>
                      </a:r>
                      <a:endParaRPr lang="ru-RU" sz="3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Узаконить 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Приставочно-суффиксальный</a:t>
                      </a:r>
                      <a:endParaRPr lang="ru-RU" sz="3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1535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reeppt.ru/Prew2/YellowLiliya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5"/>
            <a:ext cx="9113734" cy="68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56886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       </a:t>
            </a:r>
            <a:r>
              <a:rPr lang="ru-RU" sz="4000" dirty="0" smtClean="0"/>
              <a:t>Срочно</a:t>
            </a:r>
            <a:r>
              <a:rPr lang="ru-RU" sz="4000" dirty="0"/>
              <a:t>! Помогите определить, как образовалось слово «врач». В современном русском языке это слово состоит только из корня и нулевого окончания. Но я сомневаюсь, что так было всегда. Заранее благодарен. Словообразовательный </a:t>
            </a:r>
            <a:r>
              <a:rPr lang="ru-RU" sz="4000" dirty="0" smtClean="0"/>
              <a:t>словарь.</a:t>
            </a:r>
            <a:endParaRPr lang="ru-RU" sz="40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493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reeppt.ru/Prew2/YellowLiliya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5"/>
            <a:ext cx="9113734" cy="68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5688632"/>
          </a:xfrm>
        </p:spPr>
        <p:txBody>
          <a:bodyPr/>
          <a:lstStyle/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9600" b="1" i="1" dirty="0"/>
              <a:t>врач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148994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reeppt.ru/Prew2/YellowLiliya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5"/>
            <a:ext cx="9113734" cy="68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5688632"/>
          </a:xfrm>
        </p:spPr>
        <p:txBody>
          <a:bodyPr/>
          <a:lstStyle/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9600" b="1" dirty="0" smtClean="0"/>
              <a:t>Этимология слова</a:t>
            </a:r>
            <a:endParaRPr lang="ru-RU" sz="9600" b="1" dirty="0"/>
          </a:p>
          <a:p>
            <a:pPr marL="0" indent="0" algn="ctr">
              <a:buNone/>
            </a:pP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1368161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294</Words>
  <Application>Microsoft Office PowerPoint</Application>
  <PresentationFormat>Экран (4:3)</PresentationFormat>
  <Paragraphs>118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Детективное агентство  «Смотри в корень» </vt:lpstr>
      <vt:lpstr>Двадцатое октября. Классная работа. </vt:lpstr>
      <vt:lpstr>Дело №1   Дело о словообразовании.  </vt:lpstr>
      <vt:lpstr>Соотнесите данные слова и способы их образования. </vt:lpstr>
      <vt:lpstr>Проверка выполнения задания</vt:lpstr>
      <vt:lpstr>Презентация PowerPoint</vt:lpstr>
      <vt:lpstr>Презентация PowerPoint</vt:lpstr>
      <vt:lpstr>Презентация PowerPoint</vt:lpstr>
      <vt:lpstr>Дело №2  Дело о пропавших родственниках</vt:lpstr>
      <vt:lpstr>Дело №2  Дело о пропавших родственниках </vt:lpstr>
      <vt:lpstr>Дело №2  Дело о пропавших родственниках </vt:lpstr>
      <vt:lpstr>Дело №2  Дело о пропавших родственниках </vt:lpstr>
      <vt:lpstr>Дело №2  Дело о пропавших родственниках </vt:lpstr>
      <vt:lpstr>Презентация PowerPoint</vt:lpstr>
      <vt:lpstr>Дело №3  Дело об утерянных, но очень полезных родственных связях. </vt:lpstr>
      <vt:lpstr>Презентация PowerPoint</vt:lpstr>
      <vt:lpstr>Презентация PowerPoint</vt:lpstr>
      <vt:lpstr>Этимология дает нам возможность не только узнать происхождение слова, но и … </vt:lpstr>
      <vt:lpstr>Дело №4 Дело о перепутанных  полочках. </vt:lpstr>
      <vt:lpstr>Презентация PowerPoint</vt:lpstr>
      <vt:lpstr>Презентация PowerPoint</vt:lpstr>
      <vt:lpstr>Презентация PowerPoint</vt:lpstr>
      <vt:lpstr>        Домашнее задание                  На выбор: А) сообщение «Происхождение моего имени, фамилии» Б) пересказ текста упражнения 177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X-Ray</dc:creator>
  <cp:lastModifiedBy>X-Ray</cp:lastModifiedBy>
  <cp:revision>7</cp:revision>
  <dcterms:created xsi:type="dcterms:W3CDTF">2020-01-10T06:17:24Z</dcterms:created>
  <dcterms:modified xsi:type="dcterms:W3CDTF">2020-01-10T07:29:07Z</dcterms:modified>
</cp:coreProperties>
</file>