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4" r:id="rId5"/>
    <p:sldId id="258" r:id="rId6"/>
    <p:sldId id="259" r:id="rId7"/>
    <p:sldId id="260" r:id="rId8"/>
    <p:sldId id="261" r:id="rId9"/>
    <p:sldId id="262" r:id="rId10"/>
    <p:sldId id="263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96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01AAC7-EDD4-40D9-B609-0037F186F1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6C9A799-7DB0-4C4A-AB0F-4860651CE6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66BA2CD-8E27-4DCE-B877-7C2C4670C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BE80-125F-4520-AA25-4E3EBF1BD93A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59D4811-0A0C-4EDE-B42C-9AD67011F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40449A-895A-4AD1-A113-54FA2A14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25F5B-9628-4E87-9BBE-D3FD16492A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938475"/>
      </p:ext>
    </p:extLst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C06FC9-747A-4FD1-9C4B-0B0DB55BF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B6EE771-EBF6-40FB-A70A-1818912ED0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21539B1-17DB-4C78-BA15-8E1DC335A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BE80-125F-4520-AA25-4E3EBF1BD93A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AF80BBA-A197-4C35-A49E-C6F72D3A7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90570D2-C007-428F-9E4C-8C9BD3864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25F5B-9628-4E87-9BBE-D3FD16492A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115900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4E300F9E-A322-4185-A557-2B126752C7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A430922-8D18-4D7C-9513-D8583A6CB8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5EE7F5E-40E8-4902-9D0F-316B7D434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BE80-125F-4520-AA25-4E3EBF1BD93A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0734892-3AF6-4F28-ACE7-561658AD1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16C5D6D-1309-47A8-96A5-EFDB66CE0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25F5B-9628-4E87-9BBE-D3FD16492A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856935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918959-6879-4246-B2E5-E246C78C4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000C65-0076-4D58-AF08-9AAE2EFF1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0A7C591-DC2E-4EEE-8353-F090B5D7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BE80-125F-4520-AA25-4E3EBF1BD93A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D9A1C2B-1674-406F-8300-A63C6876E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B4D2B02-1F3B-473B-8817-9D77E8DBD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25F5B-9628-4E87-9BBE-D3FD16492A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456805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0DCAD1-B5AA-41DC-BA8F-C400E5C8B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9DAFC3E-CACA-407A-B1E0-94828C9E8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55F4659-367A-4C73-94C7-A970F6C10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BE80-125F-4520-AA25-4E3EBF1BD93A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E8FFBD3-9AFD-4EEB-80A3-B31C00A29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0D3002C-040C-4667-8722-C8937BFD2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25F5B-9628-4E87-9BBE-D3FD16492A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25972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BA12C7-9986-40C5-8233-8DDA8CE1C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F782972-C07D-4954-BD58-24B9EC1670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EA2C59C-B9BE-4076-8845-5EB136B54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8C63C31-097E-484A-8025-2F5CE8C7D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BE80-125F-4520-AA25-4E3EBF1BD93A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C620914-951A-4468-B11C-29EBE28EA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F0B95E1-2532-40BC-8A33-4AB3DEFDF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25F5B-9628-4E87-9BBE-D3FD16492A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733965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44E0CF-9C00-4921-A313-485CF4FAC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C466DE3-2095-4707-8A92-49BB2D5EC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4B523FD-3B82-4A3A-B87E-5A3CF707DC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01EB49F-F44A-4044-B702-FF1196803E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DCFFB2C-59A8-4FAE-9937-80E23281C7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352A1C1-14F7-4F20-BC26-9AF3DE0AD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BE80-125F-4520-AA25-4E3EBF1BD93A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4A97003-8F2C-4603-AC00-26F0959ED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64AB5096-89CB-40AF-9C37-03D5E8113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25F5B-9628-4E87-9BBE-D3FD16492A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296677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23FF82-E34D-4640-B02D-28B38CCDD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5273108-6B2E-4AE9-A092-A00BD0143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BE80-125F-4520-AA25-4E3EBF1BD93A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6DD25DE-DA09-42C6-8486-E4C40EC45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44A6882-5476-4EAC-AFD6-FFACA6751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25F5B-9628-4E87-9BBE-D3FD16492A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252298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FB5B5F8-E274-4F42-9FE5-CC112A60F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BE80-125F-4520-AA25-4E3EBF1BD93A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FC4491AD-B307-4AF1-BBC5-7B8BBB94D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2957B01-B3DE-484F-B905-A616EA526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25F5B-9628-4E87-9BBE-D3FD16492A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777525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264EF4-D47B-434E-97DE-BE486DE56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8766161-2F04-4DD8-B2A4-D86604291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FDE925E-BF6D-493F-AC5D-74ADC6767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454E322-D206-4F0B-A0D2-60EFF905E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BE80-125F-4520-AA25-4E3EBF1BD93A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0BC2B9F-E687-4B6F-BD13-7FDE166BE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DE3E67C-2439-4761-84C4-3691022AC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25F5B-9628-4E87-9BBE-D3FD16492A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933392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ADE684-B04D-4677-ADAA-C65DA1390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8B2FCAF-CD4E-44CB-A729-BD49F9EC4F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AB37471-C343-451A-ACDD-C529523041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32ADC63-593A-42C2-89AF-E7B893A32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BE80-125F-4520-AA25-4E3EBF1BD93A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44A909B-8FAC-4576-8570-0F150E6D9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B3B8BCB-AC7F-4850-ACFD-6C10E6DE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25F5B-9628-4E87-9BBE-D3FD16492A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435145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79D0BC-0CC6-4EAF-8ABC-F960103A0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F133B4C-FA83-4D15-B70D-3D2F50C07B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3A8F362-FE3A-4A81-809F-2E26B0E5E4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2BE80-125F-4520-AA25-4E3EBF1BD93A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98DC455-1819-4463-95E2-20EF835FA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63DA100-5EDC-48D3-96C0-53719BF025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25F5B-9628-4E87-9BBE-D3FD16492A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858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A1B6257-2442-4CB9-8BF3-2F1B0ECD68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457EE9D-34CF-44FA-A692-C13C4D064B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5856" y="526472"/>
            <a:ext cx="10612580" cy="3338945"/>
          </a:xfrm>
        </p:spPr>
        <p:txBody>
          <a:bodyPr>
            <a:normAutofit/>
          </a:bodyPr>
          <a:lstStyle/>
          <a:p>
            <a:r>
              <a:rPr lang="ru-RU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Фантастический жанр в произведениях отечественной и зарубежной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96571224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057A04D-3C46-496B-944A-62E938AD71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F550F8-9E05-461D-A0E8-049B38905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838" y="134466"/>
            <a:ext cx="10515600" cy="1325563"/>
          </a:xfrm>
        </p:spPr>
        <p:txBody>
          <a:bodyPr/>
          <a:lstStyle/>
          <a:p>
            <a:r>
              <a:rPr lang="ru-RU" b="1" dirty="0"/>
              <a:t>Вывод</a:t>
            </a:r>
            <a:r>
              <a:rPr lang="ru-RU" dirty="0"/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6F4DCA-2A0C-4536-858C-86827D28A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686" y="147139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оба произведения имеют больше сходства, чем различия;</a:t>
            </a:r>
          </a:p>
          <a:p>
            <a:pPr marL="0" indent="0">
              <a:buNone/>
            </a:pPr>
            <a:r>
              <a:rPr lang="ru-RU" dirty="0"/>
              <a:t>2) произведения идентичны по критериям и фантастическому допущению. А это значит, что слова «зарубежное» и «отечественное», несомненно,  играют свою роль, но не в выборе жанра книги;</a:t>
            </a:r>
          </a:p>
          <a:p>
            <a:pPr marL="0" indent="0">
              <a:buNone/>
            </a:pPr>
            <a:r>
              <a:rPr lang="ru-RU" dirty="0"/>
              <a:t>3) книги фантастического жанра отечественной литературы не менее интересны, чем зарубежной литературы.</a:t>
            </a:r>
          </a:p>
        </p:txBody>
      </p:sp>
    </p:spTree>
    <p:extLst>
      <p:ext uri="{BB962C8B-B14F-4D97-AF65-F5344CB8AC3E}">
        <p14:creationId xmlns:p14="http://schemas.microsoft.com/office/powerpoint/2010/main" val="60639397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057A04D-3C46-496B-944A-62E938AD71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F550F8-9E05-461D-A0E8-049B38905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838" y="134466"/>
            <a:ext cx="10515600" cy="1325563"/>
          </a:xfrm>
        </p:spPr>
        <p:txBody>
          <a:bodyPr/>
          <a:lstStyle/>
          <a:p>
            <a:r>
              <a:rPr lang="ru-RU" dirty="0"/>
              <a:t>Литература: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6F4DCA-2A0C-4536-858C-86827D28A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686" y="147139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1)Сергей </a:t>
            </a:r>
            <a:r>
              <a:rPr lang="ru-RU" dirty="0" smtClean="0"/>
              <a:t>Лукьяненко «Черновик»,  </a:t>
            </a:r>
            <a:r>
              <a:rPr lang="ru-RU" dirty="0"/>
              <a:t>«Чистовик» </a:t>
            </a:r>
            <a:r>
              <a:rPr lang="ru-RU" dirty="0" smtClean="0"/>
              <a:t>. Москва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И</a:t>
            </a:r>
            <a:r>
              <a:rPr lang="ru-RU" dirty="0" smtClean="0"/>
              <a:t>здательство </a:t>
            </a:r>
            <a:r>
              <a:rPr lang="ru-RU" dirty="0"/>
              <a:t>«АСТ» </a:t>
            </a:r>
            <a:r>
              <a:rPr lang="ru-RU" dirty="0" smtClean="0"/>
              <a:t>2018. </a:t>
            </a:r>
          </a:p>
          <a:p>
            <a:pPr marL="0" indent="0">
              <a:buNone/>
            </a:pPr>
            <a:r>
              <a:rPr lang="ru-RU" dirty="0" smtClean="0"/>
              <a:t>2)</a:t>
            </a:r>
            <a:r>
              <a:rPr lang="ru-RU" dirty="0" err="1" smtClean="0"/>
              <a:t>Керстин</a:t>
            </a:r>
            <a:r>
              <a:rPr lang="ru-RU" dirty="0" smtClean="0"/>
              <a:t> </a:t>
            </a:r>
            <a:r>
              <a:rPr lang="ru-RU" dirty="0" smtClean="0"/>
              <a:t>Гир Трилогия </a:t>
            </a:r>
            <a:r>
              <a:rPr lang="ru-RU" dirty="0"/>
              <a:t>«</a:t>
            </a:r>
            <a:r>
              <a:rPr lang="ru-RU" dirty="0" err="1"/>
              <a:t>Таймлес</a:t>
            </a:r>
            <a:r>
              <a:rPr lang="ru-RU" dirty="0" smtClean="0"/>
              <a:t>». </a:t>
            </a:r>
            <a:r>
              <a:rPr lang="ru-RU" dirty="0"/>
              <a:t>И</a:t>
            </a:r>
            <a:r>
              <a:rPr lang="ru-RU" dirty="0" smtClean="0"/>
              <a:t>здательство </a:t>
            </a:r>
            <a:r>
              <a:rPr lang="ru-RU" dirty="0"/>
              <a:t>«</a:t>
            </a:r>
            <a:r>
              <a:rPr lang="ru-RU" dirty="0" err="1"/>
              <a:t>Робинс</a:t>
            </a:r>
            <a:r>
              <a:rPr lang="ru-RU" dirty="0" smtClean="0"/>
              <a:t>» 2015,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smtClean="0"/>
              <a:t>  2017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)</a:t>
            </a:r>
            <a:r>
              <a:rPr lang="en-US" dirty="0"/>
              <a:t>ru.wikipedia.org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</a:t>
            </a:r>
            <a:r>
              <a:rPr lang="ru-RU" dirty="0" smtClean="0"/>
              <a:t>)</a:t>
            </a:r>
            <a:r>
              <a:rPr lang="en-US" dirty="0" err="1"/>
              <a:t>emvlad.ru›pisatelyam</a:t>
            </a:r>
            <a:r>
              <a:rPr lang="en-US" dirty="0"/>
              <a:t>/</a:t>
            </a:r>
            <a:r>
              <a:rPr lang="en-US" dirty="0" err="1"/>
              <a:t>osobennosti-fantastiki</a:t>
            </a: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39397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281D73E-C842-480D-A893-911CD48EF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3EE7C35-4E08-4EDA-B340-B2F298443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497" y="425192"/>
            <a:ext cx="9604758" cy="49642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i="1" dirty="0"/>
              <a:t>Актуальность работы </a:t>
            </a:r>
            <a:r>
              <a:rPr lang="ru-RU" sz="3600" dirty="0"/>
              <a:t>заключается в том, что в последнее время у подростков  снизился интерес к  чтению современной отечественной  литературы.</a:t>
            </a:r>
          </a:p>
        </p:txBody>
      </p:sp>
    </p:spTree>
    <p:extLst>
      <p:ext uri="{BB962C8B-B14F-4D97-AF65-F5344CB8AC3E}">
        <p14:creationId xmlns:p14="http://schemas.microsoft.com/office/powerpoint/2010/main" val="153732402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281D73E-C842-480D-A893-911CD48EF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3EE7C35-4E08-4EDA-B340-B2F298443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497" y="425193"/>
            <a:ext cx="11045630" cy="46317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Цель</a:t>
            </a:r>
            <a:r>
              <a:rPr lang="ru-RU" dirty="0"/>
              <a:t>: найти сходства и отличия жанра фантастики в произведениях  отечественной и зарубежной литературы.</a:t>
            </a:r>
          </a:p>
          <a:p>
            <a:pPr marL="0" indent="0">
              <a:buNone/>
            </a:pPr>
            <a:r>
              <a:rPr lang="ru-RU" b="1" dirty="0"/>
              <a:t>Задачи</a:t>
            </a:r>
            <a:r>
              <a:rPr lang="ru-RU" dirty="0"/>
              <a:t>: </a:t>
            </a:r>
          </a:p>
          <a:p>
            <a:pPr marL="0" indent="0">
              <a:buNone/>
            </a:pPr>
            <a:r>
              <a:rPr lang="ru-RU" dirty="0"/>
              <a:t>1) прочесть произведения жанра фантастики отечественной и зарубежной литературы;</a:t>
            </a:r>
          </a:p>
          <a:p>
            <a:pPr marL="0" indent="0">
              <a:buNone/>
            </a:pPr>
            <a:r>
              <a:rPr lang="ru-RU" dirty="0"/>
              <a:t>2) провести анализ по критериям фантастического жанра отечественного и зарубежного произведений на примерах книг</a:t>
            </a:r>
          </a:p>
          <a:p>
            <a:pPr marL="0" indent="0">
              <a:buNone/>
            </a:pPr>
            <a:r>
              <a:rPr lang="ru-RU" dirty="0"/>
              <a:t> « Черновик» и «Чистовик» русского автора Сергея Лукьяненко и «</a:t>
            </a:r>
            <a:r>
              <a:rPr lang="ru-RU" dirty="0" err="1"/>
              <a:t>Таймлес</a:t>
            </a:r>
            <a:r>
              <a:rPr lang="ru-RU" dirty="0"/>
              <a:t>» немецкой писательницы </a:t>
            </a:r>
            <a:r>
              <a:rPr lang="ru-RU" dirty="0" err="1"/>
              <a:t>Керстин</a:t>
            </a:r>
            <a:r>
              <a:rPr lang="ru-RU" dirty="0"/>
              <a:t> </a:t>
            </a:r>
            <a:r>
              <a:rPr lang="ru-RU" dirty="0" err="1"/>
              <a:t>Гир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3) сделать вывод: « Стоит ли обращать внимание на слова «зарубежное» и «отечественное» в отношении  выбора книг?»</a:t>
            </a:r>
          </a:p>
        </p:txBody>
      </p:sp>
    </p:spTree>
    <p:extLst>
      <p:ext uri="{BB962C8B-B14F-4D97-AF65-F5344CB8AC3E}">
        <p14:creationId xmlns:p14="http://schemas.microsoft.com/office/powerpoint/2010/main" val="153732402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281D73E-C842-480D-A893-911CD48EF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3EE7C35-4E08-4EDA-B340-B2F298443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497" y="425193"/>
            <a:ext cx="1104563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u="sng" dirty="0"/>
              <a:t>Методы, использованные в работе:</a:t>
            </a:r>
          </a:p>
          <a:p>
            <a:pPr marL="0" indent="0">
              <a:buNone/>
            </a:pPr>
            <a:endParaRPr lang="ru-RU" sz="4000" i="1" u="sng" dirty="0"/>
          </a:p>
          <a:p>
            <a:pPr lvl="0"/>
            <a:r>
              <a:rPr lang="ru-RU" sz="3600" dirty="0"/>
              <a:t>поисковый, </a:t>
            </a:r>
          </a:p>
          <a:p>
            <a:pPr lvl="0"/>
            <a:r>
              <a:rPr lang="ru-RU" sz="3600" dirty="0"/>
              <a:t>использование   информационных технологий, </a:t>
            </a:r>
          </a:p>
          <a:p>
            <a:pPr lvl="0"/>
            <a:r>
              <a:rPr lang="ru-RU" sz="3600" dirty="0"/>
              <a:t>ресурсов Интернет, </a:t>
            </a:r>
          </a:p>
          <a:p>
            <a:pPr lvl="0"/>
            <a:r>
              <a:rPr lang="ru-RU" sz="3600" dirty="0"/>
              <a:t>изучение, анализ и обобщение</a:t>
            </a:r>
          </a:p>
        </p:txBody>
      </p:sp>
    </p:spTree>
    <p:extLst>
      <p:ext uri="{BB962C8B-B14F-4D97-AF65-F5344CB8AC3E}">
        <p14:creationId xmlns:p14="http://schemas.microsoft.com/office/powerpoint/2010/main" val="153732402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ED922F5-08B0-4314-AD03-2275EC72D8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D47C3B1-3A9C-4EC9-A47C-6556FC672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30" y="93276"/>
            <a:ext cx="10515600" cy="1325563"/>
          </a:xfrm>
        </p:spPr>
        <p:txBody>
          <a:bodyPr/>
          <a:lstStyle/>
          <a:p>
            <a:r>
              <a:rPr lang="ru-RU" dirty="0"/>
              <a:t>Анализ трилогии «</a:t>
            </a:r>
            <a:r>
              <a:rPr lang="ru-RU" dirty="0" err="1"/>
              <a:t>Таймлес</a:t>
            </a:r>
            <a:r>
              <a:rPr lang="ru-RU" dirty="0"/>
              <a:t>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E041FA3-3A1B-411B-B3DE-3CF79F446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557" y="1276866"/>
            <a:ext cx="10884243" cy="490009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500" b="1" dirty="0"/>
              <a:t>Жанр</a:t>
            </a:r>
            <a:r>
              <a:rPr lang="ru-RU" dirty="0"/>
              <a:t>: фантастика, фэнтези, приключения.</a:t>
            </a:r>
          </a:p>
          <a:p>
            <a:pPr marL="0" indent="0">
              <a:buNone/>
            </a:pPr>
            <a:r>
              <a:rPr lang="ru-RU" dirty="0"/>
              <a:t>Трилогия написана в трёх томах «Рубиновая книга», «Сапфировая книга», «Изумрудная книга».</a:t>
            </a:r>
          </a:p>
          <a:p>
            <a:pPr marL="0" indent="0">
              <a:buNone/>
            </a:pPr>
            <a:r>
              <a:rPr lang="ru-RU" sz="3500" b="1" dirty="0"/>
              <a:t>Главные герои и сюжет 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 err="1"/>
              <a:t>Гвендолин</a:t>
            </a:r>
            <a:r>
              <a:rPr lang="ru-RU" dirty="0"/>
              <a:t> </a:t>
            </a:r>
            <a:r>
              <a:rPr lang="ru-RU" dirty="0" err="1"/>
              <a:t>Шеферд</a:t>
            </a:r>
            <a:r>
              <a:rPr lang="ru-RU" dirty="0"/>
              <a:t> шестнадцатилетняя школьница, имеющая  прямые, каштановые волосы( что является отличительной её чертой, так как у всей её родни фамильные рыжие пряди),живущая со всей своей семьёй в огромном особняке с их семейным другом и по должности дворецким, случайно узнаёт, что обладает уникальным геном путешественника во времени, который передаётся в её семье из поколения в поколение. Теперь с каждым «прыжком» во времени Гвен подстерегают новые знакомства, приключения и загадки, которые она должна преодолеть.   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004007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75444AA-EEB8-4554-9B09-ED1D26AA68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58BC4A-922C-47FF-9EAC-A60C63758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173" y="0"/>
            <a:ext cx="10515600" cy="1325563"/>
          </a:xfrm>
        </p:spPr>
        <p:txBody>
          <a:bodyPr/>
          <a:lstStyle/>
          <a:p>
            <a:r>
              <a:rPr lang="ru-RU" dirty="0"/>
              <a:t>Анализ «Черновик» и «Чистовик»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78EB13E-A79E-4F68-8E69-985E4025B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081" y="1062682"/>
            <a:ext cx="11434119" cy="5725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Жанр</a:t>
            </a:r>
            <a:r>
              <a:rPr lang="ru-RU" dirty="0"/>
              <a:t>: фантастический роман</a:t>
            </a:r>
          </a:p>
          <a:p>
            <a:pPr marL="0" indent="0">
              <a:buNone/>
            </a:pPr>
            <a:r>
              <a:rPr lang="ru-RU" dirty="0"/>
              <a:t>«Чистовик» является продолжением «Черновика»</a:t>
            </a:r>
          </a:p>
          <a:p>
            <a:pPr marL="0" indent="0">
              <a:buNone/>
            </a:pPr>
            <a:r>
              <a:rPr lang="ru-RU" sz="3200" b="1" dirty="0"/>
              <a:t>Главные герои и сюжет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Двадцатипятилетнего парня Кирилла, живущего в Москве, неожиданно для него самого «вычёркивают» из жизни. Владельцем  квартиры,  в которой он жил, оказывается другой человек. Соседи, коллеги, друзья и даже родители не узнают его, все документы «рассыпаются в прах». Кирилл остаётся совсем один, блуждая по мокрым улицам ночного города. Находясь в растерянности и отчаянии от происходящего, ему поступает звонок от неизвестного, где тот диктует Кириллу инструкции, которые приводят его в водонапорную башню. В этот момент главный герой начинает писать свою новую жизнь, наполненную битвами за правду не на жизнь, а на смерть. </a:t>
            </a:r>
          </a:p>
        </p:txBody>
      </p:sp>
    </p:spTree>
    <p:extLst>
      <p:ext uri="{BB962C8B-B14F-4D97-AF65-F5344CB8AC3E}">
        <p14:creationId xmlns:p14="http://schemas.microsoft.com/office/powerpoint/2010/main" val="394504350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317BAD1-0EE6-46A4-92A6-98AF414929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09E89C-471E-4BD5-97E0-E232FF4D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162" y="999439"/>
            <a:ext cx="10515600" cy="1325563"/>
          </a:xfrm>
        </p:spPr>
        <p:txBody>
          <a:bodyPr>
            <a:noAutofit/>
          </a:bodyPr>
          <a:lstStyle/>
          <a:p>
            <a:r>
              <a:rPr lang="ru-RU" sz="2000" dirty="0" err="1"/>
              <a:t>Фанта́стика</a:t>
            </a:r>
            <a:r>
              <a:rPr lang="ru-RU" sz="2000" dirty="0"/>
              <a:t> — жанр и творческий метод в художественной литературе, кино, изобразительном и других формах искусства, характеризуемый использованием фантастического допущения, «элемента необычайного» нарушением границ реальности, принятых условностей. Современная фантастика включает в себя такие жанры, как: научная фантастика, фэнтези, ужасы, магический реализм и многие другие.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5CD289E-5E34-45D6-80D0-969467CD0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162" y="2443934"/>
            <a:ext cx="10515600" cy="45541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Фантастика как особая область литературного творчества аккумулирует творческую фантазию писателя , а вместе с тем и фантазию читателя. Здесь основной акцент делается на принципиально другую реальность, во многом отличную от нашей. Но что делает обычное произведение фантастикой? Если отбросить в сторону все лишнее, то мы достаточно быстро придем к выводу, что фантастика отличается от реализма в первую очередь наличием фантастического допущения</a:t>
            </a:r>
          </a:p>
          <a:p>
            <a:pPr marL="0" indent="0">
              <a:buNone/>
            </a:pPr>
            <a:r>
              <a:rPr lang="ru-RU" sz="2000" dirty="0"/>
              <a:t>Фантастическое допущение, или фантастическая идея — основной элемент жанра фантастики. Он заключается во введении в произведение фактора, который не встречается или невозможен в реальном мире, в котором живёт читатель, либо герои произведения. Фантастическое допущение используется, чтобы полнее раскрыть проблематику произведения, характеры персонажей, за счёт помещения их в нестандартные условия; для предложения научных и ненаучных гипотез; для создания экзотического антуража.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5D5238D-CD2C-4187-995F-59043FB9B7E1}"/>
              </a:ext>
            </a:extLst>
          </p:cNvPr>
          <p:cNvSpPr txBox="1"/>
          <p:nvPr/>
        </p:nvSpPr>
        <p:spPr>
          <a:xfrm>
            <a:off x="181232" y="197708"/>
            <a:ext cx="6797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Фантастика</a:t>
            </a:r>
            <a:r>
              <a:rPr lang="ru-RU" sz="4000" dirty="0"/>
              <a:t> </a:t>
            </a:r>
            <a:r>
              <a:rPr lang="ru-RU" sz="4000" b="1" dirty="0"/>
              <a:t>и её особенности </a:t>
            </a:r>
          </a:p>
        </p:txBody>
      </p:sp>
    </p:spTree>
    <p:extLst>
      <p:ext uri="{BB962C8B-B14F-4D97-AF65-F5344CB8AC3E}">
        <p14:creationId xmlns:p14="http://schemas.microsoft.com/office/powerpoint/2010/main" val="357326932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5703B0C-91DF-4039-8414-C0B10DC6B4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5D5E489-D0AD-44E9-96AB-49BFF6DA1F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535" y="1899765"/>
            <a:ext cx="9244914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500" b="1" dirty="0"/>
              <a:t>Сходство </a:t>
            </a:r>
          </a:p>
          <a:p>
            <a:pPr marL="0" indent="0">
              <a:buNone/>
            </a:pPr>
            <a:r>
              <a:rPr lang="ru-RU" dirty="0"/>
              <a:t>В обоих произведениях жизнь главных героев меняется в одно мгновение. Всё, что они создавали годами (например : положение в обществе, обыденность жизни и надежда на обычное и нормальное будущее), исчезло, и под тяжестью нахлынувших нововведений любой человек может сломаться, но только не наши герои. Их общая черта характера (любознательность и упорство) не даёт им упасть, а даёт возможность продвигаться вперёд. Также в этих книгах, как и в любых  других жанра фантастики, существует множество сюжетных линий, знакомств с новыми персонажами, описание иных миров или будущего, наличие сверхъестественных способностей и желания найти ответ на все тайны, что так хотят утаить от нас.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84A0F3B-147A-4947-89A2-44CAA1667EEF}"/>
              </a:ext>
            </a:extLst>
          </p:cNvPr>
          <p:cNvSpPr txBox="1"/>
          <p:nvPr/>
        </p:nvSpPr>
        <p:spPr>
          <a:xfrm>
            <a:off x="164758" y="131807"/>
            <a:ext cx="11434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Черты сходства и различия между трилогией «</a:t>
            </a:r>
            <a:r>
              <a:rPr lang="ru-RU" sz="3200" b="1" dirty="0" err="1"/>
              <a:t>Таймлес</a:t>
            </a:r>
            <a:r>
              <a:rPr lang="ru-RU" sz="3200" b="1" dirty="0"/>
              <a:t>» и серией книг «Черновик» и «Чистовик» по фантастическому допущению </a:t>
            </a:r>
          </a:p>
        </p:txBody>
      </p:sp>
    </p:spTree>
    <p:extLst>
      <p:ext uri="{BB962C8B-B14F-4D97-AF65-F5344CB8AC3E}">
        <p14:creationId xmlns:p14="http://schemas.microsoft.com/office/powerpoint/2010/main" val="172776861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E1D1114-2F80-4F7C-8967-D53DFF8BD7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26A4E0D-F818-4F2F-AFD0-8DA2C0667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243" y="697041"/>
            <a:ext cx="10515600" cy="5464862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/>
              <a:t>Различие</a:t>
            </a:r>
          </a:p>
          <a:p>
            <a:pPr marL="0" indent="0">
              <a:buNone/>
            </a:pPr>
            <a:r>
              <a:rPr lang="ru-RU" dirty="0"/>
              <a:t>В каждой книге есть своя развязка и конец, а именно: вычисление главного злодея, его поражение и долгожданное «долго и счастливо» для главных героев. В «</a:t>
            </a:r>
            <a:r>
              <a:rPr lang="ru-RU" dirty="0" err="1"/>
              <a:t>Таймлес</a:t>
            </a:r>
            <a:r>
              <a:rPr lang="ru-RU" dirty="0"/>
              <a:t>» главным злодеем, ищущим вечную жизнь,  оказывается дальний родственник главной героини, которая с помощью своих друзей побеждает его, и для  неё настаёт то самое долгожданное.</a:t>
            </a:r>
          </a:p>
          <a:p>
            <a:pPr marL="0" indent="0">
              <a:buNone/>
            </a:pPr>
            <a:r>
              <a:rPr lang="ru-RU" dirty="0"/>
              <a:t>Но в некоторых книгах кульминация так и не настаёт, главного злодея изначально и не было, а главный герой  решает вернуться и начать жить заново, с чистого листа. Такой конец у романов «Черновик» и «Чистовик».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160234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943</Words>
  <Application>Microsoft Office PowerPoint</Application>
  <PresentationFormat>Произвольный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Фантастический жанр в произведениях отечественной и зарубежной литературы</vt:lpstr>
      <vt:lpstr>Презентация PowerPoint</vt:lpstr>
      <vt:lpstr>Презентация PowerPoint</vt:lpstr>
      <vt:lpstr>Презентация PowerPoint</vt:lpstr>
      <vt:lpstr>Анализ трилогии «Таймлес»</vt:lpstr>
      <vt:lpstr>Анализ «Черновик» и «Чистовик»</vt:lpstr>
      <vt:lpstr>Фанта́стика — жанр и творческий метод в художественной литературе, кино, изобразительном и других формах искусства, характеризуемый использованием фантастического допущения, «элемента необычайного» нарушением границ реальности, принятых условностей. Современная фантастика включает в себя такие жанры, как: научная фантастика, фэнтези, ужасы, магический реализм и многие другие.</vt:lpstr>
      <vt:lpstr>Презентация PowerPoint</vt:lpstr>
      <vt:lpstr>Презентация PowerPoint</vt:lpstr>
      <vt:lpstr>Вывод:</vt:lpstr>
      <vt:lpstr>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</dc:title>
  <dc:creator>Макаровы</dc:creator>
  <cp:lastModifiedBy>user</cp:lastModifiedBy>
  <cp:revision>54</cp:revision>
  <dcterms:created xsi:type="dcterms:W3CDTF">2019-01-09T06:49:43Z</dcterms:created>
  <dcterms:modified xsi:type="dcterms:W3CDTF">2019-03-15T03:24:31Z</dcterms:modified>
</cp:coreProperties>
</file>