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7" r:id="rId3"/>
    <p:sldId id="276" r:id="rId4"/>
    <p:sldId id="272" r:id="rId5"/>
    <p:sldId id="259" r:id="rId6"/>
    <p:sldId id="260" r:id="rId7"/>
    <p:sldId id="280" r:id="rId8"/>
    <p:sldId id="269" r:id="rId9"/>
    <p:sldId id="277" r:id="rId10"/>
    <p:sldId id="274" r:id="rId11"/>
    <p:sldId id="275" r:id="rId12"/>
    <p:sldId id="278" r:id="rId13"/>
    <p:sldId id="265" r:id="rId14"/>
    <p:sldId id="267" r:id="rId15"/>
    <p:sldId id="256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64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8;&#1077;&#1079;&#1077;&#1085;&#1090;&#1072;&#1094;&#1080;&#1103;2.pptx" TargetMode="Externa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&#1055;&#1088;&#1077;&#1079;&#1077;&#1085;&#1090;&#1072;&#1094;&#1080;&#1103;3.pptx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Листок самооценки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8307061"/>
              </p:ext>
            </p:extLst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02432"/>
                <a:gridCol w="4683968"/>
                <a:gridCol w="27432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Проверка домашнего задания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Wingdings" pitchFamily="2" charset="2"/>
                        <a:buNone/>
                      </a:pPr>
                      <a:r>
                        <a:rPr lang="ru-RU" dirty="0" smtClean="0"/>
                        <a:t>          балл(а)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2.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Свойства</a:t>
                      </a:r>
                      <a:r>
                        <a:rPr lang="ru-RU" baseline="0" dirty="0" smtClean="0"/>
                        <a:t> информации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балл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Игра «Волшебный ящик»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балл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Упр. №76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балл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Самостоятельная</a:t>
                      </a:r>
                      <a:r>
                        <a:rPr lang="ru-RU" baseline="0" dirty="0" smtClean="0"/>
                        <a:t> работа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балл(а)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Итого: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                          баллов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6022712" y="1601774"/>
            <a:ext cx="360040" cy="3600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022712" y="1977770"/>
            <a:ext cx="360040" cy="3600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22712" y="2337810"/>
            <a:ext cx="360040" cy="3600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22712" y="2697850"/>
            <a:ext cx="360040" cy="3600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22712" y="3098566"/>
            <a:ext cx="360040" cy="36004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7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Прочитай в учебнике 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формах логического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мышления. Заполни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              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вторую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часть схемы.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4876" y="2428868"/>
            <a:ext cx="40005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Учебник  с. 44-45 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РТ: с. 71  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№ 76</a:t>
            </a:r>
          </a:p>
        </p:txBody>
      </p:sp>
      <p:pic>
        <p:nvPicPr>
          <p:cNvPr id="6" name="Picture 2" descr="&amp;Icy;&amp;ncy;&amp;fcy;&amp;ocy;&amp;rcy;&amp;mcy;&amp;acy;&amp;tcy;&amp;icy;&amp;kcy;&amp;acy; : &amp;ucy;&amp;chcy;&amp;iecy;&amp;bcy;&amp;ncy;&amp;icy;&amp;kcy; &amp;dcy;&amp;lcy;&amp;yacy; 6 &amp;kcy;&amp;lcy;&amp;acy;&amp;scy;&amp;s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785926"/>
            <a:ext cx="2286016" cy="3292617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5" name="Picture 2" descr="Решебник по информатик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3071810"/>
            <a:ext cx="2214578" cy="3081152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7947839" y="6334780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 балл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1246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Схема должна выглядеть так: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8161627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8765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Понятие- это форма мышления, в которой отражаются существенные признаки отдельного объекта или некоторого множества объектов.</a:t>
            </a:r>
          </a:p>
          <a:p>
            <a:pPr marL="0" indent="0">
              <a:buNone/>
            </a:pP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Суждение- форма мышления , в которой что-либо утверждается или отрицается  об объектах и их признаках.</a:t>
            </a:r>
          </a:p>
          <a:p>
            <a:pPr marL="0" indent="0">
              <a:buNone/>
            </a:pPr>
            <a:endParaRPr lang="ru-RU" dirty="0" smtClean="0">
              <a:solidFill>
                <a:schemeClr val="tx2"/>
              </a:solidFill>
              <a:latin typeface="Comic Sans MS" pitchFamily="66" charset="0"/>
            </a:endParaRPr>
          </a:p>
          <a:p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>Умозаключение- форма мышления, посредством которой из одного или нескольких суждений по определенным правилам вывода получается новое суждение.</a:t>
            </a: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5804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Самостоятельная работа: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16" y="6072206"/>
            <a:ext cx="19479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По 1  баллу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1340768"/>
            <a:ext cx="6192688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1.Каким свойством обладает для вас  следующее сообщение: 2*2=4</a:t>
            </a:r>
          </a:p>
          <a:p>
            <a:pPr algn="ctr"/>
            <a:r>
              <a:rPr lang="ru-RU" sz="2400" dirty="0" smtClean="0"/>
              <a:t>     свойством новизны</a:t>
            </a:r>
          </a:p>
          <a:p>
            <a:pPr algn="ctr"/>
            <a:r>
              <a:rPr lang="ru-RU" sz="2400" dirty="0" smtClean="0"/>
              <a:t>           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    свойством понятности</a:t>
            </a:r>
          </a:p>
          <a:p>
            <a:endParaRPr lang="ru-RU" sz="2400" dirty="0"/>
          </a:p>
          <a:p>
            <a:r>
              <a:rPr lang="ru-RU" sz="2400" b="1" dirty="0" smtClean="0"/>
              <a:t>2. Отгадайте загадку, </a:t>
            </a:r>
            <a:r>
              <a:rPr lang="ru-RU" sz="2400" b="1" dirty="0" smtClean="0"/>
              <a:t>мысленно </a:t>
            </a:r>
            <a:r>
              <a:rPr lang="ru-RU" sz="2400" b="1" dirty="0" smtClean="0"/>
              <a:t>представив описываемый объект как единое целое по его отдельным признакам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pPr algn="ctr"/>
            <a:r>
              <a:rPr lang="ru-RU" sz="2400" dirty="0" smtClean="0"/>
              <a:t>Не дерево, но с листами.</a:t>
            </a:r>
          </a:p>
          <a:p>
            <a:pPr algn="ctr"/>
            <a:r>
              <a:rPr lang="ru-RU" sz="2400" dirty="0" smtClean="0"/>
              <a:t>Не человек, но со словами.</a:t>
            </a:r>
          </a:p>
          <a:p>
            <a:pPr algn="ctr"/>
            <a:r>
              <a:rPr lang="ru-RU" sz="2400" dirty="0" smtClean="0"/>
              <a:t>Не шуба, но  со швом</a:t>
            </a:r>
            <a:r>
              <a:rPr lang="ru-RU" sz="2400" dirty="0" smtClean="0"/>
              <a:t>.    </a:t>
            </a:r>
          </a:p>
          <a:p>
            <a:pPr algn="ctr"/>
            <a:r>
              <a:rPr lang="ru-RU" sz="2400" dirty="0"/>
              <a:t> </a:t>
            </a:r>
            <a:r>
              <a:rPr lang="ru-RU" sz="2400" dirty="0" smtClean="0"/>
              <a:t>                                                 </a:t>
            </a:r>
            <a:r>
              <a:rPr lang="ru-RU" sz="2400" dirty="0" smtClean="0"/>
              <a:t>           (книга)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915816" y="2228964"/>
            <a:ext cx="288032" cy="263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915816" y="2924944"/>
            <a:ext cx="288032" cy="2639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V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2"/>
          <p:cNvSpPr txBox="1">
            <a:spLocks/>
          </p:cNvSpPr>
          <p:nvPr/>
        </p:nvSpPr>
        <p:spPr>
          <a:xfrm>
            <a:off x="571472" y="1714488"/>
            <a:ext cx="8143932" cy="4525962"/>
          </a:xfrm>
          <a:prstGeom prst="rect">
            <a:avLst/>
          </a:prstGeom>
          <a:noFill/>
        </p:spPr>
        <p:txBody>
          <a:bodyPr/>
          <a:lstStyle/>
          <a:p>
            <a:pPr marL="180975" marR="0" lvl="1" indent="-206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0 - 2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балла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 оценка «2»</a:t>
            </a:r>
          </a:p>
          <a:p>
            <a:pPr marL="180975" marR="0" lvl="1" indent="-20638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  балла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оценка «3»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4400" b="1" dirty="0">
                <a:solidFill>
                  <a:srgbClr val="663300"/>
                </a:solidFill>
              </a:rPr>
              <a:t>4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балла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оценка «4»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4400" b="1" dirty="0" smtClean="0">
                <a:solidFill>
                  <a:srgbClr val="663300"/>
                </a:solidFill>
              </a:rPr>
              <a:t>5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6633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более баллов – оценка «5»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rgbClr val="0033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  <a:noFill/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Оценка за урок: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Домашнее задание: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6" name="Picture 2" descr="&amp;Icy;&amp;ncy;&amp;fcy;&amp;ocy;&amp;rcy;&amp;mcy;&amp;acy;&amp;tcy;&amp;icy;&amp;kcy;&amp;acy; : &amp;ucy;&amp;chcy;&amp;iecy;&amp;bcy;&amp;ncy;&amp;icy;&amp;kcy; &amp;dcy;&amp;lcy;&amp;yacy; 6 &amp;kcy;&amp;lcy;&amp;acy;&amp;scy;&amp;s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71612"/>
            <a:ext cx="1857388" cy="2675251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4714876" y="1500174"/>
            <a:ext cx="271464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§7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РТ:  №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75, 77,</a:t>
            </a:r>
          </a:p>
          <a:p>
            <a:pPr algn="ctr"/>
            <a:endParaRPr lang="ru-RU" sz="4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" name="Picture 2" descr="Решебник по информатике">
            <a:hlinkClick r:id="rId3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2928934"/>
            <a:ext cx="2214578" cy="3081152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chemeClr val="tx2"/>
                </a:solidFill>
                <a:latin typeface="Comic Sans MS" pitchFamily="66" charset="0"/>
              </a:rPr>
              <a:t>Спасибо за внимание!</a:t>
            </a:r>
            <a:endParaRPr lang="ru-RU" sz="5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44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85818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Проверь свои знания: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6114" y="1052736"/>
            <a:ext cx="38102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РТ: 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№ 73</a:t>
            </a:r>
            <a:endParaRPr lang="ru-RU" sz="4400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Picture 2" descr="Решебник по информатик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736"/>
            <a:ext cx="1714512" cy="2385408"/>
          </a:xfrm>
          <a:prstGeom prst="rect">
            <a:avLst/>
          </a:prstGeom>
          <a:noFill/>
          <a:ln w="38100">
            <a:solidFill>
              <a:schemeClr val="accent2">
                <a:lumMod val="50000"/>
              </a:schemeClr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lum bright="-20000" contrast="30000"/>
          </a:blip>
          <a:srcRect/>
          <a:stretch>
            <a:fillRect/>
          </a:stretch>
        </p:blipFill>
        <p:spPr bwMode="auto">
          <a:xfrm>
            <a:off x="3143239" y="1967785"/>
            <a:ext cx="5236749" cy="436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5733256"/>
            <a:ext cx="2097087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899592" y="908719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  <a:latin typeface="Comic Sans MS" pitchFamily="66" charset="0"/>
              </a:rPr>
              <a:t>Какой должна быть информация, полученная человеком, чтобы она пополнила его знания?</a:t>
            </a:r>
            <a:endParaRPr lang="ru-RU" sz="2400" b="1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19672" y="2348880"/>
            <a:ext cx="3024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Понятной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Полезной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Новой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Актуальной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Достоверной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tx2"/>
                </a:solidFill>
                <a:latin typeface="Comic Sans MS" pitchFamily="66" charset="0"/>
              </a:rPr>
              <a:t>Интересной </a:t>
            </a:r>
          </a:p>
          <a:p>
            <a:endParaRPr lang="ru-RU" sz="2000" b="1" dirty="0" smtClean="0">
              <a:solidFill>
                <a:schemeClr val="tx2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9124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Тема урока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: ?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7" name="Рисунок 6" descr="654e5803">
            <a:hlinkClick r:id="rId2" action="ppaction://hlinkpres?slideindex=1&amp;slidetitle="/>
          </p:cNvPr>
          <p:cNvPicPr>
            <a:picLocks noGrp="1" noChangeAspect="1"/>
          </p:cNvPicPr>
          <p:nvPr isPhoto="1"/>
        </p:nvPicPr>
        <p:blipFill>
          <a:blip r:embed="rId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59"/>
            <a:ext cx="7164288" cy="50261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16919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Тема урока: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мы познаем окружающий мир»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29000"/>
            <a:ext cx="663161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2"/>
          <p:cNvSpPr txBox="1">
            <a:spLocks/>
          </p:cNvSpPr>
          <p:nvPr/>
        </p:nvSpPr>
        <p:spPr>
          <a:xfrm>
            <a:off x="214282" y="1214422"/>
            <a:ext cx="8715436" cy="564357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48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33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52736"/>
            <a:ext cx="4429156" cy="4525963"/>
          </a:xfrm>
        </p:spPr>
        <p:txBody>
          <a:bodyPr/>
          <a:lstStyle/>
          <a:p>
            <a:pPr marL="6350" indent="22225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Повторить :</a:t>
            </a:r>
          </a:p>
          <a:p>
            <a:pP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Понять: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Научиться:</a:t>
            </a:r>
          </a:p>
          <a:p>
            <a:pPr>
              <a:buNone/>
            </a:pP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70124" y="1052736"/>
            <a:ext cx="49292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663300"/>
                </a:solidFill>
              </a:rPr>
              <a:t>как человек познает окружающий мир?</a:t>
            </a:r>
            <a:endParaRPr lang="ru-RU" sz="3200" b="1" dirty="0">
              <a:solidFill>
                <a:srgbClr val="6633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4919008"/>
            <a:ext cx="578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663300"/>
                </a:solidFill>
              </a:rPr>
              <a:t>приводить примеры понятий, суждений, умозаключений.</a:t>
            </a:r>
            <a:endParaRPr lang="ru-RU" sz="2800" b="1" dirty="0">
              <a:solidFill>
                <a:srgbClr val="6633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9752" y="2233355"/>
            <a:ext cx="65899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с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помощью какого органа чувств человек получает больше всего информации?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что такое ощущение, восприятие и представление.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796908"/>
          </a:xfrm>
          <a:solidFill>
            <a:schemeClr val="bg1"/>
          </a:solidFill>
        </p:spPr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/>
              </a:rPr>
              <a:t>Цели урока: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Тема урока: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«Как мы познаем окружающий мир»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3429000"/>
            <a:ext cx="6631615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0086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286544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Разминка для глаз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8201" name="Picture 9" descr="600206-Tropical-Fish-String-Light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FFE"/>
              </a:clrFrom>
              <a:clrTo>
                <a:srgbClr val="FAFFFE">
                  <a:alpha val="0"/>
                </a:srgbClr>
              </a:clrTo>
            </a:clrChange>
          </a:blip>
          <a:srcRect l="50000" t="3987" r="4666" b="67667"/>
          <a:stretch>
            <a:fillRect/>
          </a:stretch>
        </p:blipFill>
        <p:spPr bwMode="auto">
          <a:xfrm>
            <a:off x="-2341563" y="836613"/>
            <a:ext cx="2592388" cy="1633537"/>
          </a:xfrm>
          <a:prstGeom prst="rect">
            <a:avLst/>
          </a:prstGeom>
          <a:noFill/>
        </p:spPr>
      </p:pic>
      <p:pic>
        <p:nvPicPr>
          <p:cNvPr id="8202" name="Picture 10" descr="600206-Tropical-Fish-String-Light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B"/>
              </a:clrFrom>
              <a:clrTo>
                <a:srgbClr val="FFFFFB">
                  <a:alpha val="0"/>
                </a:srgbClr>
              </a:clrTo>
            </a:clrChange>
          </a:blip>
          <a:srcRect l="4666" t="62555" r="55055" b="4668"/>
          <a:stretch>
            <a:fillRect/>
          </a:stretch>
        </p:blipFill>
        <p:spPr bwMode="auto">
          <a:xfrm>
            <a:off x="3995738" y="4724400"/>
            <a:ext cx="2590800" cy="1909763"/>
          </a:xfrm>
          <a:prstGeom prst="rect">
            <a:avLst/>
          </a:prstGeom>
          <a:noFill/>
        </p:spPr>
      </p:pic>
      <p:pic>
        <p:nvPicPr>
          <p:cNvPr id="8203" name="Picture 11" descr="600206-Tropical-Fish-String-Light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666" t="65111" r="49945" b="4668"/>
          <a:stretch>
            <a:fillRect/>
          </a:stretch>
        </p:blipFill>
        <p:spPr bwMode="auto">
          <a:xfrm>
            <a:off x="5867400" y="620713"/>
            <a:ext cx="2663825" cy="1773237"/>
          </a:xfrm>
          <a:prstGeom prst="rect">
            <a:avLst/>
          </a:prstGeom>
          <a:noFill/>
        </p:spPr>
      </p:pic>
      <p:pic>
        <p:nvPicPr>
          <p:cNvPr id="8204" name="Picture 12" descr="600206-Tropical-Fish-String-Light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29832" t="34889" r="29834" b="37271"/>
          <a:stretch>
            <a:fillRect/>
          </a:stretch>
        </p:blipFill>
        <p:spPr bwMode="auto">
          <a:xfrm>
            <a:off x="9324975" y="3933825"/>
            <a:ext cx="2519363" cy="1739900"/>
          </a:xfrm>
          <a:prstGeom prst="rect">
            <a:avLst/>
          </a:prstGeom>
          <a:noFill/>
        </p:spPr>
      </p:pic>
      <p:pic>
        <p:nvPicPr>
          <p:cNvPr id="8205" name="Picture 13" descr="600206-Tropical-Fish-String-Light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1585" t="4611" r="4666" b="65683"/>
          <a:stretch>
            <a:fillRect/>
          </a:stretch>
        </p:blipFill>
        <p:spPr bwMode="auto">
          <a:xfrm>
            <a:off x="3276600" y="2276475"/>
            <a:ext cx="2592388" cy="1709738"/>
          </a:xfrm>
          <a:prstGeom prst="rect">
            <a:avLst/>
          </a:prstGeom>
          <a:noFill/>
        </p:spPr>
      </p:pic>
      <p:pic>
        <p:nvPicPr>
          <p:cNvPr id="8206" name="Picture 14" descr="600206-Tropical-Fish-String-Lights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AFFFE"/>
              </a:clrFrom>
              <a:clrTo>
                <a:srgbClr val="FAFFFE">
                  <a:alpha val="0"/>
                </a:srgbClr>
              </a:clrTo>
            </a:clrChange>
          </a:blip>
          <a:srcRect l="50000" t="3987" r="4666" b="67667"/>
          <a:stretch>
            <a:fillRect/>
          </a:stretch>
        </p:blipFill>
        <p:spPr bwMode="auto">
          <a:xfrm>
            <a:off x="-2592388" y="908050"/>
            <a:ext cx="2592388" cy="1778000"/>
          </a:xfrm>
          <a:prstGeom prst="rect">
            <a:avLst/>
          </a:prstGeom>
          <a:noFill/>
        </p:spPr>
      </p:pic>
      <p:pic>
        <p:nvPicPr>
          <p:cNvPr id="8207" name="Picture 15" descr="600206-Tropical-Fish-String-Lights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29832" t="34889" r="29834" b="37271"/>
          <a:stretch>
            <a:fillRect/>
          </a:stretch>
        </p:blipFill>
        <p:spPr bwMode="auto">
          <a:xfrm>
            <a:off x="9540875" y="4149725"/>
            <a:ext cx="2519363" cy="1739900"/>
          </a:xfrm>
          <a:prstGeom prst="rect">
            <a:avLst/>
          </a:prstGeom>
          <a:noFill/>
        </p:spPr>
      </p:pic>
      <p:pic>
        <p:nvPicPr>
          <p:cNvPr id="8209" name="Picture 1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021.wav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8839200" y="65532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20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44444E-6 C 0.01007 0.0706 0.03664 0.16944 0.13177 0.16805 C 0.26841 0.16805 0.27952 -0.16274 0.44358 -0.16389 C 0.59132 -0.16389 0.51233 0.12523 0.65452 0.12407 C 0.80209 0.12407 0.72309 -0.08542 0.88195 -0.08542 C 1.02414 -0.08542 0.94514 0.05601 1.07188 0.05601 C 1.19358 0.05601 1.13039 -0.05209 1.24132 -0.05209 C 1.30452 -0.05209 1.30921 -0.02269 1.31511 4.44444E-6 " pathEditMode="relative" rAng="0" ptsTypes="ffffffff">
                                      <p:cBhvr>
                                        <p:cTn id="8" dur="5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57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323 -2.96296E-6 C 0.21893 0.0706 0.18872 0.16945 0.07622 0.16806 C -0.08593 0.16806 -0.09809 -0.16273 -0.29166 -0.16389 C -0.46562 -0.16389 -0.37274 0.12523 -0.54027 0.12408 C -0.71562 0.12408 -0.6217 -0.08541 -0.80868 -0.08541 C -0.97639 -0.08541 -0.8835 0.05602 -1.03229 0.05602 C -1.17569 0.05602 -1.10139 -0.05208 -1.23211 -0.05208 C -1.30659 -0.05208 -1.31198 -0.02268 -1.31892 -2.96296E-6 " pathEditMode="relative" rAng="0" ptsTypes="ffffffff">
                                      <p:cBhvr>
                                        <p:cTn id="11" dur="5000" fill="hold"/>
                                        <p:tgtEl>
                                          <p:spTgt spid="82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76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ntr" presetSubtype="0" repeatCount="5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1493 0.13935 C -0.30521 0.20995 -0.27968 0.30879 -0.18819 0.3074 C -0.05694 0.3074 -0.04618 -0.02338 0.11146 -0.02454 C 0.2533 -0.02454 0.17743 0.26458 0.31389 0.26342 C 0.45591 0.26342 0.37986 0.05393 0.53264 0.05393 C 0.66927 0.05393 0.59323 0.19537 0.71511 0.19537 C 0.83212 0.19537 0.77118 0.08727 0.87795 0.08727 C 0.93872 0.08727 0.94323 0.11666 0.94879 0.13935 " pathEditMode="relative" rAng="0" ptsTypes="ffffffff">
                                      <p:cBhvr>
                                        <p:cTn id="18" dur="50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2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0"/>
                            </p:stCondLst>
                            <p:childTnLst>
                              <p:par>
                                <p:cTn id="2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8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3000"/>
                            </p:stCondLst>
                            <p:childTnLst>
                              <p:par>
                                <p:cTn id="25" presetID="10" presetClass="entr" presetSubtype="0" repeatCount="4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566 -0.13843 C 0.07274 -0.07732 0.10555 0.01412 0.05607 0.06504 C -0.01545 0.14074 -0.17483 -0.11227 -0.2599 -0.02408 C -0.33577 0.05717 -0.16059 0.24027 -0.23438 0.31666 C -0.31129 0.39838 -0.36771 0.19074 -0.44896 0.27731 C -0.52223 0.35532 -0.41598 0.42222 -0.48143 0.49166 C -0.54375 0.55879 -0.56198 0.43888 -0.6191 0.5 C -0.65174 0.53449 -0.63993 0.56018 -0.6323 0.58078 " pathEditMode="relative" rAng="-2306622" ptsTypes="ffffffff">
                                      <p:cBhvr>
                                        <p:cTn id="33" dur="3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800" y="3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0"/>
                            </p:stCondLst>
                            <p:childTnLst>
                              <p:par>
                                <p:cTn id="35" presetID="6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517 0.29723 C 0.19878 0.20487 0.22326 0.07014 0.13819 0.01181 C 0.01649 -0.07407 -0.15087 0.3176 -0.29688 0.21621 C -0.42743 0.12431 -0.21927 -0.17453 -0.34566 -0.26226 C -0.47726 -0.35532 -0.50695 -0.05324 -0.64705 -0.15231 C -0.77309 -0.24143 -0.63577 -0.36226 -0.7474 -0.44166 C -0.85486 -0.51759 -0.8507 -0.34791 -0.94896 -0.41759 C -1.00486 -0.45694 -0.9948 -0.49513 -0.98941 -0.52615 " pathEditMode="relative" rAng="1679853" ptsTypes="ffffffff">
                                      <p:cBhvr>
                                        <p:cTn id="36" dur="5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100" y="-41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0"/>
                            </p:stCondLst>
                            <p:childTnLst>
                              <p:par>
                                <p:cTn id="38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77726 -0.58796 C -0.60868 -0.5993 -0.46667 -0.50532 -0.46181 -0.37638 C -0.45608 -0.24699 -0.58959 -0.13194 -0.75816 -0.11944 C -0.92743 -0.10694 -1.0691 -0.20277 -1.07431 -0.33194 C -1.07969 -0.46134 -0.9467 -0.57615 -0.77726 -0.58796 Z " pathEditMode="relative" rAng="-186218" ptsTypes="fffff">
                                      <p:cBhvr>
                                        <p:cTn id="39" dur="3000" spd="-1000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00" y="2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4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20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Заполни часть схемы: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715016"/>
            <a:ext cx="77867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50000"/>
                  </a:schemeClr>
                </a:solidFill>
              </a:rPr>
              <a:t>РТ: с. 71  №  76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857232"/>
            <a:ext cx="80010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000240"/>
            <a:ext cx="3786214" cy="652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857496"/>
            <a:ext cx="3357586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857628"/>
            <a:ext cx="3357586" cy="69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09" y="4857760"/>
            <a:ext cx="3367791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7947839" y="6334780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1 балл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960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</TotalTime>
  <Words>354</Words>
  <Application>Microsoft Office PowerPoint</Application>
  <PresentationFormat>Экран (4:3)</PresentationFormat>
  <Paragraphs>82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Листок самооценки</vt:lpstr>
      <vt:lpstr>Проверь свои знания:</vt:lpstr>
      <vt:lpstr>Презентация PowerPoint</vt:lpstr>
      <vt:lpstr>Тема урока: ?</vt:lpstr>
      <vt:lpstr>Тема урока:</vt:lpstr>
      <vt:lpstr>Цели урока:</vt:lpstr>
      <vt:lpstr>Тема урока:</vt:lpstr>
      <vt:lpstr>Презентация PowerPoint</vt:lpstr>
      <vt:lpstr>Заполни часть схемы:</vt:lpstr>
      <vt:lpstr>Прочитай в учебнике о формах логического мышления. Заполни                       вторую часть схемы.</vt:lpstr>
      <vt:lpstr>Схема должна выглядеть так:</vt:lpstr>
      <vt:lpstr>Презентация PowerPoint</vt:lpstr>
      <vt:lpstr>Самостоятельная работа:</vt:lpstr>
      <vt:lpstr>Презентация PowerPoint</vt:lpstr>
      <vt:lpstr>Домашнее задание: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Михайловна</dc:creator>
  <cp:lastModifiedBy>Несипли</cp:lastModifiedBy>
  <cp:revision>59</cp:revision>
  <dcterms:modified xsi:type="dcterms:W3CDTF">2018-12-06T23:00:59Z</dcterms:modified>
</cp:coreProperties>
</file>