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6" r:id="rId3"/>
    <p:sldId id="264" r:id="rId4"/>
    <p:sldId id="265" r:id="rId5"/>
    <p:sldId id="263" r:id="rId6"/>
    <p:sldId id="258" r:id="rId7"/>
    <p:sldId id="262" r:id="rId8"/>
    <p:sldId id="259" r:id="rId9"/>
    <p:sldId id="260" r:id="rId10"/>
    <p:sldId id="261" r:id="rId11"/>
    <p:sldId id="274" r:id="rId12"/>
    <p:sldId id="282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6" autoAdjust="0"/>
    <p:restoredTop sz="94660"/>
  </p:normalViewPr>
  <p:slideViewPr>
    <p:cSldViewPr>
      <p:cViewPr varScale="1">
        <p:scale>
          <a:sx n="87" d="100"/>
          <a:sy n="87" d="100"/>
        </p:scale>
        <p:origin x="-10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188640"/>
            <a:ext cx="8784976" cy="648072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МБДОУ с.Бычиха 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консультация для педагогов</a:t>
            </a:r>
            <a:endParaRPr lang="ru-RU" dirty="0" smtClean="0">
              <a:solidFill>
                <a:schemeClr val="tx1"/>
              </a:solidFill>
            </a:endParaRPr>
          </a:p>
          <a:p>
            <a:pPr algn="ctr"/>
            <a:r>
              <a:rPr lang="ru-RU" sz="4000" b="1" dirty="0" smtClean="0">
                <a:solidFill>
                  <a:schemeClr val="tx1"/>
                </a:solidFill>
                <a:latin typeface="Gabriola" pitchFamily="82" charset="0"/>
              </a:rPr>
              <a:t>Что такое </a:t>
            </a:r>
            <a:r>
              <a:rPr lang="ru-RU" sz="4000" b="1" dirty="0" err="1" smtClean="0">
                <a:solidFill>
                  <a:schemeClr val="tx1"/>
                </a:solidFill>
                <a:latin typeface="Gabriola" pitchFamily="82" charset="0"/>
              </a:rPr>
              <a:t>кинезиология</a:t>
            </a:r>
            <a:r>
              <a:rPr lang="ru-RU" sz="4000" b="1" dirty="0" smtClean="0">
                <a:solidFill>
                  <a:schemeClr val="tx1"/>
                </a:solidFill>
                <a:latin typeface="Gabriola" pitchFamily="82" charset="0"/>
              </a:rPr>
              <a:t>?</a:t>
            </a:r>
          </a:p>
          <a:p>
            <a:pPr algn="ctr"/>
            <a:r>
              <a:rPr lang="ru-RU" sz="4000" b="1" dirty="0" err="1" smtClean="0">
                <a:solidFill>
                  <a:schemeClr val="tx1"/>
                </a:solidFill>
                <a:latin typeface="Gabriola" pitchFamily="82" charset="0"/>
              </a:rPr>
              <a:t>Кинезиологическая</a:t>
            </a:r>
            <a:r>
              <a:rPr lang="ru-RU" sz="4000" b="1" dirty="0" smtClean="0">
                <a:solidFill>
                  <a:schemeClr val="tx1"/>
                </a:solidFill>
                <a:latin typeface="Gabriola" pitchFamily="82" charset="0"/>
              </a:rPr>
              <a:t> гимнастика,</a:t>
            </a:r>
            <a:br>
              <a:rPr lang="ru-RU" sz="4000" b="1" dirty="0" smtClean="0">
                <a:solidFill>
                  <a:schemeClr val="tx1"/>
                </a:solidFill>
                <a:latin typeface="Gabriola" pitchFamily="82" charset="0"/>
              </a:rPr>
            </a:br>
            <a:r>
              <a:rPr lang="ru-RU" sz="4000" b="1" dirty="0" smtClean="0">
                <a:solidFill>
                  <a:schemeClr val="tx1"/>
                </a:solidFill>
                <a:latin typeface="Gabriola" pitchFamily="82" charset="0"/>
              </a:rPr>
              <a:t>упражнения для развития межполушарного взаимодействия.</a:t>
            </a:r>
          </a:p>
          <a:p>
            <a:endParaRPr lang="ru-RU" dirty="0" smtClean="0">
              <a:solidFill>
                <a:schemeClr val="tx1"/>
              </a:solidFill>
              <a:latin typeface="Gabriola" pitchFamily="82" charset="0"/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                                       Подготовила: Михеева Е.С.- педагог- психолог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Picture 2" descr="http://www.edu42.ru/sites/ds11/files/2014/11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717032"/>
            <a:ext cx="849592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966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8784976" cy="648072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>
                <a:latin typeface="Gabriola" pitchFamily="82" charset="0"/>
              </a:rPr>
              <a:t>Предлагаю вашему вниманию </a:t>
            </a:r>
            <a:r>
              <a:rPr lang="ru-RU" sz="2800" b="1" dirty="0" err="1">
                <a:latin typeface="Gabriola" pitchFamily="82" charset="0"/>
              </a:rPr>
              <a:t>кинезиологические</a:t>
            </a:r>
            <a:r>
              <a:rPr lang="ru-RU" sz="2800" b="1" dirty="0">
                <a:latin typeface="Gabriola" pitchFamily="82" charset="0"/>
              </a:rPr>
              <a:t> упражнения, способствующие развитию мелкой моторики.</a:t>
            </a:r>
          </a:p>
          <a:p>
            <a:pPr marL="0" indent="0">
              <a:buNone/>
            </a:pPr>
            <a:r>
              <a:rPr lang="ru-RU" sz="2000" i="1" dirty="0"/>
              <a:t>«Кольцо»</a:t>
            </a:r>
            <a:r>
              <a:rPr lang="ru-RU" sz="2000" dirty="0"/>
              <a:t> — поочередно перебирать пальцы рук, соединяя в кольцо с большим пальцем последовательно указательный, средний и т.д</a:t>
            </a:r>
            <a:r>
              <a:rPr lang="ru-RU" sz="2000" dirty="0" smtClean="0"/>
              <a:t>.</a:t>
            </a:r>
          </a:p>
          <a:p>
            <a:pPr marL="0" indent="0">
              <a:buNone/>
            </a:pPr>
            <a:r>
              <a:rPr lang="ru-RU" sz="2000" i="1" dirty="0">
                <a:latin typeface="Gabriola" pitchFamily="82" charset="0"/>
              </a:rPr>
              <a:t>«Кошка»</a:t>
            </a:r>
            <a:r>
              <a:rPr lang="ru-RU" sz="2000" dirty="0">
                <a:latin typeface="Gabriola" pitchFamily="82" charset="0"/>
              </a:rPr>
              <a:t> - последовательно менять два положения руки: кулак, ладонь (сначала правой рукой, потом левой, затем двумя руками вместе). </a:t>
            </a:r>
            <a:endParaRPr lang="ru-RU" sz="2000" dirty="0" smtClean="0">
              <a:latin typeface="Gabriola" pitchFamily="82" charset="0"/>
            </a:endParaRPr>
          </a:p>
          <a:p>
            <a:pPr marL="0" indent="0">
              <a:buNone/>
            </a:pPr>
            <a:r>
              <a:rPr lang="ru-RU" sz="2000" i="1" dirty="0">
                <a:latin typeface="Gabriola" pitchFamily="82" charset="0"/>
              </a:rPr>
              <a:t>«Ухо-нос»</a:t>
            </a:r>
            <a:r>
              <a:rPr lang="ru-RU" sz="2000" dirty="0">
                <a:latin typeface="Gabriola" pitchFamily="82" charset="0"/>
              </a:rPr>
              <a:t> - левой рукой взяться за кончик носа, правой - за противоположное ухо, затем одновременно опустить руки и поменять их положение</a:t>
            </a:r>
            <a:r>
              <a:rPr lang="ru-RU" sz="2000" dirty="0" smtClean="0">
                <a:latin typeface="Gabriola" pitchFamily="82" charset="0"/>
              </a:rPr>
              <a:t>.</a:t>
            </a:r>
          </a:p>
          <a:p>
            <a:pPr marL="0" indent="0">
              <a:buNone/>
            </a:pPr>
            <a:r>
              <a:rPr lang="ru-RU" sz="2000" i="1" dirty="0">
                <a:latin typeface="Gabriola" pitchFamily="82" charset="0"/>
              </a:rPr>
              <a:t>«Лезгинка» </a:t>
            </a:r>
            <a:r>
              <a:rPr lang="ru-RU" sz="2000" dirty="0">
                <a:latin typeface="Gabriola" pitchFamily="82" charset="0"/>
              </a:rPr>
              <a:t>- левую руку сложить в кулак, большой палец отставить в сторону, кулак развернуть пальцами к себе. Правой рукой прямой ладонью в горизонтальном положении прикоснуться к мизинцу левой. После одновременно сменить положение правой и левой рук</a:t>
            </a:r>
            <a:r>
              <a:rPr lang="ru-RU" sz="2000" dirty="0" smtClean="0">
                <a:latin typeface="Gabriola" pitchFamily="82" charset="0"/>
              </a:rPr>
              <a:t>.</a:t>
            </a:r>
          </a:p>
          <a:p>
            <a:pPr marL="0" indent="0">
              <a:buNone/>
            </a:pPr>
            <a:r>
              <a:rPr lang="ru-RU" sz="2000" i="1" dirty="0">
                <a:latin typeface="Gabriola" pitchFamily="82" charset="0"/>
              </a:rPr>
              <a:t>"Кулак - ребро – ладонь"</a:t>
            </a:r>
            <a:r>
              <a:rPr lang="ru-RU" sz="2000" dirty="0">
                <a:latin typeface="Gabriola" pitchFamily="82" charset="0"/>
              </a:rPr>
              <a:t> — последовательно менять три положения: сжатая в кулак ладонь, ладонь ребром на плоскости стола, ладонь на плоскости стола (сначала правой рукой, потом левой, затем двумя руками вместе</a:t>
            </a:r>
            <a:r>
              <a:rPr lang="ru-RU" sz="2000" dirty="0" smtClean="0">
                <a:latin typeface="Gabriola" pitchFamily="82" charset="0"/>
              </a:rPr>
              <a:t>).</a:t>
            </a:r>
          </a:p>
          <a:p>
            <a:pPr marL="0" indent="0">
              <a:buNone/>
            </a:pPr>
            <a:r>
              <a:rPr lang="ru-RU" sz="2000" i="1" dirty="0">
                <a:latin typeface="Gabriola" pitchFamily="82" charset="0"/>
              </a:rPr>
              <a:t>«Ладушки-оладушки»</a:t>
            </a:r>
            <a:r>
              <a:rPr lang="ru-RU" sz="2000" dirty="0">
                <a:latin typeface="Gabriola" pitchFamily="82" charset="0"/>
              </a:rPr>
              <a:t>: правая рука лежит ладонью вниз, а левая – ладонью вверх; одновременная смена позиции со словами: «Мы играли в ладушки – жарили оладушки, так пожарим, повернем и опять играть начнем»</a:t>
            </a:r>
          </a:p>
          <a:p>
            <a:pPr marL="0" indent="0">
              <a:buNone/>
            </a:pPr>
            <a:endParaRPr lang="ru-RU" sz="2000" dirty="0">
              <a:latin typeface="Gabriola" pitchFamily="82" charset="0"/>
            </a:endParaRPr>
          </a:p>
          <a:p>
            <a:pPr marL="0" indent="0">
              <a:buNone/>
            </a:pPr>
            <a:endParaRPr lang="ru-RU" sz="2000" dirty="0">
              <a:latin typeface="Gabriola" pitchFamily="82" charset="0"/>
            </a:endParaRPr>
          </a:p>
          <a:p>
            <a:pPr marL="0" indent="0">
              <a:buNone/>
            </a:pPr>
            <a:endParaRPr lang="ru-RU" sz="2000" dirty="0">
              <a:latin typeface="Gabriola" pitchFamily="82" charset="0"/>
            </a:endParaRPr>
          </a:p>
          <a:p>
            <a:pPr marL="0" indent="0">
              <a:buNone/>
            </a:pPr>
            <a:endParaRPr lang="ru-RU" sz="2000" dirty="0"/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29027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6480720"/>
          </a:xfrm>
        </p:spPr>
        <p:txBody>
          <a:bodyPr/>
          <a:lstStyle/>
          <a:p>
            <a:pPr marL="0" indent="0">
              <a:buNone/>
            </a:pPr>
            <a:r>
              <a:rPr lang="ru-RU" sz="2800" dirty="0" smtClean="0">
                <a:latin typeface="Gabriola" pitchFamily="82" charset="0"/>
              </a:rPr>
              <a:t>Упражнение «Крыша домика»</a:t>
            </a:r>
          </a:p>
          <a:p>
            <a:pPr marL="0" indent="0">
              <a:buNone/>
            </a:pPr>
            <a:r>
              <a:rPr lang="ru-RU" sz="2000" i="1" dirty="0"/>
              <a:t>Упражнение «Замок</a:t>
            </a:r>
            <a:r>
              <a:rPr lang="ru-RU" sz="2000" i="1" dirty="0" smtClean="0"/>
              <a:t>»</a:t>
            </a:r>
          </a:p>
          <a:p>
            <a:pPr marL="0" indent="0">
              <a:buNone/>
            </a:pPr>
            <a:r>
              <a:rPr lang="ru-RU" sz="2800" dirty="0">
                <a:latin typeface="Gabriola" pitchFamily="82" charset="0"/>
              </a:rPr>
              <a:t>«Симметричные рисунки» - рисовать в воздухе обеими руками зеркально симметричные рисунки (начинать лучше с круглого предмета: яблоко, арбуз и т.д. Главное, чтобы ребенок смотрел во время «рисования» на свою руку).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 smtClean="0">
              <a:latin typeface="Gabriola" pitchFamily="82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429000"/>
            <a:ext cx="3645405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3898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928992" cy="6624736"/>
          </a:xfrm>
        </p:spPr>
        <p:txBody>
          <a:bodyPr/>
          <a:lstStyle/>
          <a:p>
            <a:pPr marL="46037" indent="0">
              <a:buNone/>
            </a:pPr>
            <a:r>
              <a:rPr lang="ru-RU" i="1" dirty="0" smtClean="0"/>
              <a:t>Отгадайте по вышеперечисленным названиям упражнений, какое упражнение показано. </a:t>
            </a:r>
          </a:p>
          <a:p>
            <a:pPr marL="46037" indent="0">
              <a:buNone/>
            </a:pPr>
            <a:endParaRPr lang="ru-RU" i="1" dirty="0"/>
          </a:p>
          <a:p>
            <a:pPr marL="46037" indent="0">
              <a:buNone/>
            </a:pPr>
            <a:endParaRPr lang="ru-RU" dirty="0" smtClean="0"/>
          </a:p>
          <a:p>
            <a:pPr marL="46037" indent="0">
              <a:buNone/>
            </a:pPr>
            <a:endParaRPr lang="ru-RU" dirty="0"/>
          </a:p>
        </p:txBody>
      </p:sp>
      <p:pic>
        <p:nvPicPr>
          <p:cNvPr id="5" name="Picture 2" descr="C:\Users\Детский сад\Desktop\Михеева Е.С. психолог\кинезиологическая гимнастика\фото\20170323_11285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53466"/>
            <a:ext cx="2773865" cy="1933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 descr="C:\Users\Детский сад\Desktop\Михеева Е.С. психолог\кинезиологическая гимнастика\фото\20170323_1126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580" y="1472772"/>
            <a:ext cx="2952701" cy="18845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Детский сад\Desktop\Михеева Е.С. психолог\кинезиологическая гимнастика\фото\20170323_11313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30" y="4221088"/>
            <a:ext cx="2773865" cy="2021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 descr="C:\Users\Детский сад\Desktop\Михеева Е.С. психолог\кинезиологическая гимнастика\фото\20170323_11355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344" y="4221088"/>
            <a:ext cx="2952701" cy="20500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 descr="C:\Users\Детский сад\Desktop\Михеева Е.С. психолог\кинезиологическая гимнастика\фото\20170323_11345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962" y="1556792"/>
            <a:ext cx="2835997" cy="18305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 descr="C:\Users\Детский сад\Desktop\Михеева Е.С. психолог\кинезиологическая гимнастика\фото\20170323_113412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3962" y="4166807"/>
            <a:ext cx="2730591" cy="2076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05016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6" name="Picture 14" descr="http://solovuschka-ds1.ucoz.ru/kniga/13461683132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21062"/>
            <a:ext cx="7416824" cy="61115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latin typeface="Gabriola" pitchFamily="82" charset="0"/>
              </a:rPr>
              <a:t>СПАСИБО ЗА ВНИМАНИЕ!</a:t>
            </a:r>
            <a:endParaRPr lang="ru-RU" b="1" dirty="0">
              <a:latin typeface="Gabriola" pitchFamily="82" charset="0"/>
            </a:endParaRPr>
          </a:p>
        </p:txBody>
      </p:sp>
      <p:sp>
        <p:nvSpPr>
          <p:cNvPr id="4" name="AutoShape 2" descr="http://www.playcast.ru/uploads/2015/07/07/14250767.png"/>
          <p:cNvSpPr>
            <a:spLocks noChangeAspect="1" noChangeArrowheads="1"/>
          </p:cNvSpPr>
          <p:nvPr/>
        </p:nvSpPr>
        <p:spPr bwMode="auto">
          <a:xfrm>
            <a:off x="0" y="317202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1520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88640"/>
            <a:ext cx="8877672" cy="644157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sz="4800" b="1" dirty="0" smtClean="0">
                <a:latin typeface="Gabriola" pitchFamily="82" charset="0"/>
              </a:rPr>
              <a:t>Определение</a:t>
            </a:r>
          </a:p>
          <a:p>
            <a:pPr marL="0" indent="0" algn="just">
              <a:buNone/>
            </a:pPr>
            <a:r>
              <a:rPr lang="ru-RU" sz="4800" b="1" dirty="0" err="1" smtClean="0">
                <a:latin typeface="Gabriola" pitchFamily="82" charset="0"/>
              </a:rPr>
              <a:t>кинезиология</a:t>
            </a:r>
            <a:r>
              <a:rPr lang="ru-RU" sz="4800" dirty="0" smtClean="0">
                <a:latin typeface="Gabriola" pitchFamily="82" charset="0"/>
              </a:rPr>
              <a:t>– наука о развитии умственных способностей через двигательные упражнения.</a:t>
            </a:r>
          </a:p>
          <a:p>
            <a:pPr marL="0" indent="0" algn="just">
              <a:buNone/>
            </a:pPr>
            <a:endParaRPr lang="ru-RU" sz="4800" dirty="0" smtClean="0">
              <a:latin typeface="Gabriola" pitchFamily="82" charset="0"/>
            </a:endParaRPr>
          </a:p>
        </p:txBody>
      </p:sp>
      <p:pic>
        <p:nvPicPr>
          <p:cNvPr id="4" name="Picture 2" descr="http://zamzav.mbdou14kolobok.caduk.ru/images/0991bb715d7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5085184"/>
            <a:ext cx="9036496" cy="1772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38779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260648"/>
            <a:ext cx="8856984" cy="64087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 smtClean="0">
                <a:latin typeface="Gabriola" pitchFamily="82" charset="0"/>
              </a:rPr>
              <a:t>Зачем </a:t>
            </a:r>
            <a:r>
              <a:rPr lang="ru-RU" sz="3600" b="1" dirty="0" err="1" smtClean="0">
                <a:latin typeface="Gabriola" pitchFamily="82" charset="0"/>
              </a:rPr>
              <a:t>кинезиологические</a:t>
            </a:r>
            <a:r>
              <a:rPr lang="ru-RU" sz="3600" b="1" dirty="0" smtClean="0">
                <a:latin typeface="Gabriola" pitchFamily="82" charset="0"/>
              </a:rPr>
              <a:t> упражнения в детском саду?</a:t>
            </a:r>
          </a:p>
          <a:p>
            <a:pPr marL="0" indent="0">
              <a:buNone/>
            </a:pPr>
            <a:endParaRPr lang="ru-RU" b="1" dirty="0" smtClean="0">
              <a:latin typeface="Gabriola" pitchFamily="82" charset="0"/>
            </a:endParaRPr>
          </a:p>
          <a:p>
            <a:r>
              <a:rPr lang="ru-RU" sz="2800" dirty="0" smtClean="0">
                <a:latin typeface="Gabriola" pitchFamily="82" charset="0"/>
              </a:rPr>
              <a:t>Перед </a:t>
            </a:r>
            <a:r>
              <a:rPr lang="ru-RU" sz="2800" dirty="0">
                <a:latin typeface="Gabriola" pitchFamily="82" charset="0"/>
              </a:rPr>
              <a:t>дошкольными учреждениями стоит задача всестороннего развития детей и подготовки их к поступлению в школу. Педагоги находятся в постоянном поиске новых, наиболее продуктивных методов и технологий при подготовке детей к школе</a:t>
            </a:r>
            <a:r>
              <a:rPr lang="ru-RU" sz="2800" dirty="0" smtClean="0">
                <a:latin typeface="Gabriola" pitchFamily="82" charset="0"/>
              </a:rPr>
              <a:t>.</a:t>
            </a:r>
          </a:p>
          <a:p>
            <a:pPr marL="0" indent="0">
              <a:buNone/>
            </a:pPr>
            <a:endParaRPr lang="ru-RU" sz="2800" dirty="0">
              <a:latin typeface="Gabriola" pitchFamily="82" charset="0"/>
            </a:endParaRPr>
          </a:p>
          <a:p>
            <a:r>
              <a:rPr lang="ru-RU" sz="2800" dirty="0">
                <a:latin typeface="Gabriola" pitchFamily="82" charset="0"/>
              </a:rPr>
              <a:t>Одним из результативных методов является </a:t>
            </a:r>
            <a:r>
              <a:rPr lang="ru-RU" sz="2800" dirty="0" err="1">
                <a:latin typeface="Gabriola" pitchFamily="82" charset="0"/>
              </a:rPr>
              <a:t>кинезиология</a:t>
            </a:r>
            <a:r>
              <a:rPr lang="ru-RU" sz="2800" dirty="0">
                <a:latin typeface="Gabriola" pitchFamily="82" charset="0"/>
              </a:rPr>
              <a:t> – наука о развитии умственных способностей через двигательные упражнения. Именно они позволяют создать новые нейронные связи и улучшить работу головного мозга, отвечающего за развитие психологических процессов и интеллекта. Развитие интеллекта напрямую зависит от </a:t>
            </a:r>
            <a:r>
              <a:rPr lang="ru-RU" sz="2800" dirty="0" err="1">
                <a:latin typeface="Gabriola" pitchFamily="82" charset="0"/>
              </a:rPr>
              <a:t>сформированности</a:t>
            </a:r>
            <a:r>
              <a:rPr lang="ru-RU" sz="2800" dirty="0">
                <a:latin typeface="Gabriola" pitchFamily="82" charset="0"/>
              </a:rPr>
              <a:t> полушарий головного мозга, их взаимодействия.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0209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784976" cy="6624736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Gabriola" pitchFamily="82" charset="0"/>
              </a:rPr>
              <a:t>Под влиянием </a:t>
            </a:r>
            <a:r>
              <a:rPr lang="ru-RU" sz="3600" dirty="0" err="1">
                <a:latin typeface="Gabriola" pitchFamily="82" charset="0"/>
              </a:rPr>
              <a:t>кинезиологических</a:t>
            </a:r>
            <a:r>
              <a:rPr lang="ru-RU" sz="3600" dirty="0">
                <a:latin typeface="Gabriola" pitchFamily="82" charset="0"/>
              </a:rPr>
              <a:t> тренировок в организме происходят положительные структурные изменения. При этом, чем интенсивнее нагрузка, тем значительнее эти изменения. Данная методика позволяет выявить скрытые способности ребенка и расширить границы возможностей его мозга.</a:t>
            </a:r>
          </a:p>
          <a:p>
            <a:pPr marL="0" indent="0">
              <a:buNone/>
            </a:pPr>
            <a:r>
              <a:rPr lang="ru-RU" sz="3600" b="1" dirty="0">
                <a:latin typeface="Gabriola" pitchFamily="82" charset="0"/>
              </a:rPr>
              <a:t>Важное условие – систематичность </a:t>
            </a:r>
            <a:r>
              <a:rPr lang="ru-RU" sz="3600" b="1" dirty="0" smtClean="0">
                <a:latin typeface="Gabriola" pitchFamily="82" charset="0"/>
              </a:rPr>
              <a:t>занятий</a:t>
            </a:r>
          </a:p>
          <a:p>
            <a:pPr marL="0" indent="0">
              <a:buNone/>
            </a:pPr>
            <a:endParaRPr lang="ru-RU" sz="36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475656" y="4869160"/>
            <a:ext cx="6945963" cy="151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510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784976" cy="674136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Gabriola" pitchFamily="82" charset="0"/>
              </a:rPr>
              <a:t>Важно отметить: </a:t>
            </a:r>
            <a:r>
              <a:rPr lang="ru-RU" sz="2400" dirty="0" smtClean="0">
                <a:latin typeface="Gabriola" pitchFamily="82" charset="0"/>
              </a:rPr>
              <a:t>основное </a:t>
            </a:r>
            <a:r>
              <a:rPr lang="ru-RU" sz="2400" dirty="0">
                <a:latin typeface="Gabriola" pitchFamily="82" charset="0"/>
              </a:rPr>
              <a:t>развитие межполушарных связей формируется у девочек до 7-ми лет, у мальчиков до 8-ми – 8,5 лет</a:t>
            </a:r>
            <a:r>
              <a:rPr lang="ru-RU" sz="2400" dirty="0" smtClean="0">
                <a:latin typeface="Gabriola" pitchFamily="82" charset="0"/>
              </a:rPr>
              <a:t>. И мы с вами логично понимаем, что основное время данного этапа жизни ребёнок прибывает в детском саду.</a:t>
            </a:r>
            <a:endParaRPr lang="ru-RU" sz="2400" dirty="0">
              <a:latin typeface="Gabriola" pitchFamily="82" charset="0"/>
            </a:endParaRPr>
          </a:p>
          <a:p>
            <a:pPr marL="0" indent="0">
              <a:buNone/>
            </a:pPr>
            <a:r>
              <a:rPr lang="ru-RU" sz="2400" dirty="0">
                <a:latin typeface="Gabriola" pitchFamily="82" charset="0"/>
              </a:rPr>
              <a:t>Основа наших знаний о мире - это информация, которую мы получаем посредством органов восприятия. </a:t>
            </a:r>
          </a:p>
          <a:p>
            <a:pPr marL="0" indent="0">
              <a:buNone/>
            </a:pPr>
            <a:r>
              <a:rPr lang="ru-RU" sz="2400" dirty="0">
                <a:latin typeface="Gabriola" pitchFamily="82" charset="0"/>
              </a:rPr>
              <a:t>5 органов </a:t>
            </a:r>
            <a:r>
              <a:rPr lang="ru-RU" sz="2400" dirty="0" smtClean="0">
                <a:latin typeface="Gabriola" pitchFamily="82" charset="0"/>
              </a:rPr>
              <a:t>чувств:</a:t>
            </a:r>
            <a:r>
              <a:rPr lang="ru-RU" sz="2400" dirty="0">
                <a:latin typeface="Gabriola" pitchFamily="82" charset="0"/>
              </a:rPr>
              <a:t/>
            </a:r>
            <a:br>
              <a:rPr lang="ru-RU" sz="2400" dirty="0">
                <a:latin typeface="Gabriola" pitchFamily="82" charset="0"/>
              </a:rPr>
            </a:br>
            <a:r>
              <a:rPr lang="ru-RU" sz="2400" dirty="0">
                <a:latin typeface="Gabriola" pitchFamily="82" charset="0"/>
              </a:rPr>
              <a:t>- ГЛАЗА ( Зрение ) </a:t>
            </a:r>
            <a:br>
              <a:rPr lang="ru-RU" sz="2400" dirty="0">
                <a:latin typeface="Gabriola" pitchFamily="82" charset="0"/>
              </a:rPr>
            </a:br>
            <a:r>
              <a:rPr lang="ru-RU" sz="2400" dirty="0">
                <a:latin typeface="Gabriola" pitchFamily="82" charset="0"/>
              </a:rPr>
              <a:t>- УШИ ( Слух ) </a:t>
            </a:r>
            <a:r>
              <a:rPr lang="ru-RU" sz="2400" dirty="0" smtClean="0">
                <a:latin typeface="Gabriola" pitchFamily="82" charset="0"/>
              </a:rPr>
              <a:t>                                           </a:t>
            </a:r>
            <a:r>
              <a:rPr lang="ru-RU" sz="2400" dirty="0">
                <a:latin typeface="Gabriola" pitchFamily="82" charset="0"/>
              </a:rPr>
              <a:t/>
            </a:r>
            <a:br>
              <a:rPr lang="ru-RU" sz="2400" dirty="0">
                <a:latin typeface="Gabriola" pitchFamily="82" charset="0"/>
              </a:rPr>
            </a:br>
            <a:r>
              <a:rPr lang="ru-RU" sz="2400" dirty="0">
                <a:latin typeface="Gabriola" pitchFamily="82" charset="0"/>
              </a:rPr>
              <a:t>- ЯЗЫК ( Вкус ) </a:t>
            </a:r>
            <a:br>
              <a:rPr lang="ru-RU" sz="2400" dirty="0">
                <a:latin typeface="Gabriola" pitchFamily="82" charset="0"/>
              </a:rPr>
            </a:br>
            <a:r>
              <a:rPr lang="ru-RU" sz="2400" dirty="0">
                <a:latin typeface="Gabriola" pitchFamily="82" charset="0"/>
              </a:rPr>
              <a:t>- НОС ( Обоняние, запах ) </a:t>
            </a:r>
          </a:p>
          <a:p>
            <a:pPr marL="0" indent="0">
              <a:buNone/>
            </a:pPr>
            <a:r>
              <a:rPr lang="ru-RU" sz="2400" dirty="0" smtClean="0">
                <a:latin typeface="Gabriola" pitchFamily="82" charset="0"/>
              </a:rPr>
              <a:t>- КОЖА </a:t>
            </a:r>
            <a:r>
              <a:rPr lang="ru-RU" sz="2400" dirty="0">
                <a:latin typeface="Gabriola" pitchFamily="82" charset="0"/>
              </a:rPr>
              <a:t>( Осязание </a:t>
            </a:r>
            <a:r>
              <a:rPr lang="ru-RU" sz="2400" dirty="0" smtClean="0">
                <a:latin typeface="Gabriola" pitchFamily="82" charset="0"/>
              </a:rPr>
              <a:t>)</a:t>
            </a:r>
          </a:p>
          <a:p>
            <a:pPr marL="0" indent="0">
              <a:buNone/>
            </a:pPr>
            <a:r>
              <a:rPr lang="ru-RU" sz="2400" dirty="0" smtClean="0">
                <a:latin typeface="Gabriola" pitchFamily="82" charset="0"/>
              </a:rPr>
              <a:t>Мысли</a:t>
            </a:r>
            <a:r>
              <a:rPr lang="ru-RU" sz="2400" dirty="0">
                <a:latin typeface="Gabriola" pitchFamily="82" charset="0"/>
              </a:rPr>
              <a:t>, тело и эмоции тесно связаны друг с другом. Мозг обладает сильным эмоциональным компонентом. Внимание, фокусировка, долговременная память, а следовательно, и процесс обучения движимы эмоциями. Они направляют внимание, которое, в свою очередь, управляет процессом обучения. В идеале между мышлением, телом и эмоциями должен быть баланс, при котором каждый элемент вносит свой оптимальный вклад в решение жизненных ситуаций.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endParaRPr lang="ru-RU" sz="2400" dirty="0"/>
          </a:p>
        </p:txBody>
      </p:sp>
      <p:pic>
        <p:nvPicPr>
          <p:cNvPr id="4" name="Picture 8" descr="http://img-fotki.yandex.ru/get/6444/181450557.71/0_ab699_734fbc47_orig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746" y="1988840"/>
            <a:ext cx="3333750" cy="260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810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88640"/>
            <a:ext cx="8784976" cy="6408712"/>
          </a:xfrm>
        </p:spPr>
        <p:txBody>
          <a:bodyPr>
            <a:normAutofit/>
          </a:bodyPr>
          <a:lstStyle/>
          <a:p>
            <a:r>
              <a:rPr lang="ru-RU" sz="2800" dirty="0">
                <a:latin typeface="Gabriola" pitchFamily="82" charset="0"/>
              </a:rPr>
              <a:t>Упражнения  "Гимнастики мозга", которые, пробуждая систему "интеллект - тело", помогают снизить влияние стресса и улучшить процесс учения каждого человека. Упражнения очень просты и практичны, их можно выполнять в любое время и в любом месте для повышения эффективности деятельности</a:t>
            </a:r>
            <a:r>
              <a:rPr lang="ru-RU" sz="2800" dirty="0" smtClean="0">
                <a:latin typeface="Gabriola" pitchFamily="82" charset="0"/>
              </a:rPr>
              <a:t>.</a:t>
            </a:r>
            <a:endParaRPr lang="ru-RU" sz="2800" dirty="0">
              <a:latin typeface="Gabriola" pitchFamily="82" charset="0"/>
            </a:endParaRPr>
          </a:p>
          <a:p>
            <a:r>
              <a:rPr lang="ru-RU" sz="2800" b="1" i="1" dirty="0">
                <a:latin typeface="Gabriola" pitchFamily="82" charset="0"/>
              </a:rPr>
              <a:t>«Гимнастика мозга».</a:t>
            </a:r>
            <a:endParaRPr lang="ru-RU" sz="2800" dirty="0">
              <a:latin typeface="Gabriola" pitchFamily="82" charset="0"/>
            </a:endParaRPr>
          </a:p>
          <a:p>
            <a:pPr marL="0" indent="0">
              <a:buNone/>
            </a:pPr>
            <a:r>
              <a:rPr lang="ru-RU" sz="2800" dirty="0">
                <a:latin typeface="Gabriola" pitchFamily="82" charset="0"/>
              </a:rPr>
              <a:t>«</a:t>
            </a:r>
            <a:r>
              <a:rPr lang="ru-RU" sz="2800" i="1" dirty="0">
                <a:latin typeface="Gabriola" pitchFamily="82" charset="0"/>
              </a:rPr>
              <a:t>Едва ли 10% людей на земле</a:t>
            </a:r>
            <a:r>
              <a:rPr lang="ru-RU" sz="2800" dirty="0">
                <a:latin typeface="Gabriola" pitchFamily="82" charset="0"/>
              </a:rPr>
              <a:t> </a:t>
            </a:r>
            <a:r>
              <a:rPr lang="ru-RU" sz="2800" i="1" dirty="0">
                <a:latin typeface="Gabriola" pitchFamily="82" charset="0"/>
              </a:rPr>
              <a:t>сбалансировано </a:t>
            </a:r>
            <a:endParaRPr lang="ru-RU" sz="2800" dirty="0">
              <a:latin typeface="Gabriola" pitchFamily="82" charset="0"/>
            </a:endParaRPr>
          </a:p>
          <a:p>
            <a:pPr marL="0" indent="0">
              <a:buNone/>
            </a:pPr>
            <a:r>
              <a:rPr lang="ru-RU" sz="2800" i="1" dirty="0">
                <a:latin typeface="Gabriola" pitchFamily="82" charset="0"/>
              </a:rPr>
              <a:t>используют оба полушария своего</a:t>
            </a:r>
            <a:r>
              <a:rPr lang="ru-RU" sz="2800" b="1" i="1" dirty="0">
                <a:latin typeface="Gabriola" pitchFamily="82" charset="0"/>
              </a:rPr>
              <a:t> </a:t>
            </a:r>
            <a:endParaRPr lang="ru-RU" sz="2800" dirty="0">
              <a:latin typeface="Gabriola" pitchFamily="82" charset="0"/>
            </a:endParaRPr>
          </a:p>
          <a:p>
            <a:pPr marL="0" indent="0">
              <a:buNone/>
            </a:pPr>
            <a:r>
              <a:rPr lang="ru-RU" sz="2800" i="1" dirty="0">
                <a:latin typeface="Gabriola" pitchFamily="82" charset="0"/>
              </a:rPr>
              <a:t>головного </a:t>
            </a:r>
            <a:r>
              <a:rPr lang="ru-RU" sz="2800" i="1" dirty="0" smtClean="0">
                <a:latin typeface="Gabriola" pitchFamily="82" charset="0"/>
              </a:rPr>
              <a:t>мозга. Остальные </a:t>
            </a:r>
            <a:r>
              <a:rPr lang="ru-RU" sz="2800" i="1" dirty="0">
                <a:latin typeface="Gabriola" pitchFamily="82" charset="0"/>
              </a:rPr>
              <a:t>развивают</a:t>
            </a:r>
            <a:r>
              <a:rPr lang="ru-RU" sz="2800" b="1" i="1" dirty="0">
                <a:latin typeface="Gabriola" pitchFamily="82" charset="0"/>
              </a:rPr>
              <a:t> </a:t>
            </a:r>
            <a:endParaRPr lang="ru-RU" sz="2800" dirty="0">
              <a:latin typeface="Gabriola" pitchFamily="82" charset="0"/>
            </a:endParaRPr>
          </a:p>
          <a:p>
            <a:pPr marL="0" indent="0">
              <a:buNone/>
            </a:pPr>
            <a:r>
              <a:rPr lang="ru-RU" sz="2800" i="1" dirty="0">
                <a:latin typeface="Gabriola" pitchFamily="82" charset="0"/>
              </a:rPr>
              <a:t>только левое полушарие и игнорируют</a:t>
            </a:r>
            <a:r>
              <a:rPr lang="ru-RU" sz="2800" b="1" i="1" dirty="0">
                <a:latin typeface="Gabriola" pitchFamily="82" charset="0"/>
              </a:rPr>
              <a:t> </a:t>
            </a:r>
            <a:endParaRPr lang="ru-RU" sz="2800" dirty="0">
              <a:latin typeface="Gabriola" pitchFamily="82" charset="0"/>
            </a:endParaRPr>
          </a:p>
          <a:p>
            <a:pPr marL="0" indent="0">
              <a:buNone/>
            </a:pPr>
            <a:r>
              <a:rPr lang="ru-RU" sz="2800" i="1" dirty="0">
                <a:latin typeface="Gabriola" pitchFamily="82" charset="0"/>
              </a:rPr>
              <a:t>колоссальный творческий потенциал</a:t>
            </a:r>
            <a:r>
              <a:rPr lang="ru-RU" sz="2800" b="1" i="1" dirty="0">
                <a:latin typeface="Gabriola" pitchFamily="82" charset="0"/>
              </a:rPr>
              <a:t> </a:t>
            </a:r>
            <a:endParaRPr lang="ru-RU" sz="2800" dirty="0">
              <a:latin typeface="Gabriola" pitchFamily="82" charset="0"/>
            </a:endParaRPr>
          </a:p>
          <a:p>
            <a:pPr marL="0" indent="0">
              <a:buNone/>
            </a:pPr>
            <a:r>
              <a:rPr lang="ru-RU" sz="2800" i="1" dirty="0">
                <a:latin typeface="Gabriola" pitchFamily="82" charset="0"/>
              </a:rPr>
              <a:t>правого полушария»</a:t>
            </a:r>
            <a:r>
              <a:rPr lang="ru-RU" sz="2800" dirty="0">
                <a:latin typeface="Gabriola" pitchFamily="82" charset="0"/>
              </a:rPr>
              <a:t>.</a:t>
            </a:r>
            <a:r>
              <a:rPr lang="ru-RU" sz="2800" b="1" i="1" dirty="0">
                <a:latin typeface="Gabriola" pitchFamily="82" charset="0"/>
              </a:rPr>
              <a:t> </a:t>
            </a:r>
            <a:endParaRPr lang="ru-RU" sz="2800" dirty="0">
              <a:latin typeface="Gabriola" pitchFamily="82" charset="0"/>
            </a:endParaRPr>
          </a:p>
          <a:p>
            <a:pPr marL="0" indent="0">
              <a:buNone/>
            </a:pPr>
            <a:endParaRPr lang="ru-RU" sz="2800" dirty="0"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6648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88640"/>
            <a:ext cx="8784976" cy="65527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b="1" dirty="0" smtClean="0">
                <a:latin typeface="Gabriola" pitchFamily="82" charset="0"/>
              </a:rPr>
              <a:t>Вспомним:</a:t>
            </a:r>
          </a:p>
          <a:p>
            <a:r>
              <a:rPr lang="ru-RU" sz="3600" b="1" dirty="0" smtClean="0">
                <a:latin typeface="Gabriola" pitchFamily="82" charset="0"/>
              </a:rPr>
              <a:t>Правое </a:t>
            </a:r>
            <a:r>
              <a:rPr lang="ru-RU" sz="3600" b="1" dirty="0">
                <a:latin typeface="Gabriola" pitchFamily="82" charset="0"/>
              </a:rPr>
              <a:t>полушарие головного мозга</a:t>
            </a:r>
            <a:r>
              <a:rPr lang="ru-RU" sz="3600" dirty="0">
                <a:latin typeface="Gabriola" pitchFamily="82" charset="0"/>
              </a:rPr>
              <a:t> – гуманитарное, образное, творческое - отвечает за тело, координацию движений, пространственное и кинестетическое восприятие.</a:t>
            </a:r>
          </a:p>
          <a:p>
            <a:r>
              <a:rPr lang="ru-RU" sz="3600" b="1" dirty="0">
                <a:latin typeface="Gabriola" pitchFamily="82" charset="0"/>
              </a:rPr>
              <a:t>Левое полушарие головного мозга</a:t>
            </a:r>
            <a:r>
              <a:rPr lang="ru-RU" sz="3600" dirty="0">
                <a:latin typeface="Gabriola" pitchFamily="82" charset="0"/>
              </a:rPr>
              <a:t> – математическое, знаковое, речевое, логическое, аналитическое – отвечает за восприятие слуховой информации, постановку целей и построений программ.</a:t>
            </a:r>
          </a:p>
          <a:p>
            <a:pPr marL="0" indent="0">
              <a:buNone/>
            </a:pPr>
            <a:endParaRPr lang="ru-RU" sz="3600" dirty="0"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26129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784976" cy="6552728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4600" b="1" dirty="0" smtClean="0">
                <a:latin typeface="Gabriola" pitchFamily="82" charset="0"/>
              </a:rPr>
              <a:t>Цель </a:t>
            </a:r>
            <a:r>
              <a:rPr lang="ru-RU" sz="4600" b="1" dirty="0" err="1">
                <a:latin typeface="Gabriola" pitchFamily="82" charset="0"/>
              </a:rPr>
              <a:t>кинезиологических</a:t>
            </a:r>
            <a:r>
              <a:rPr lang="ru-RU" sz="4600" b="1" dirty="0">
                <a:latin typeface="Gabriola" pitchFamily="82" charset="0"/>
              </a:rPr>
              <a:t> упражнений</a:t>
            </a:r>
            <a:r>
              <a:rPr lang="ru-RU" sz="4600" b="1" dirty="0" smtClean="0">
                <a:latin typeface="Gabriola" pitchFamily="82" charset="0"/>
              </a:rPr>
              <a:t>:</a:t>
            </a:r>
            <a:endParaRPr lang="ru-RU" sz="4600" dirty="0">
              <a:latin typeface="Gabriola" pitchFamily="82" charset="0"/>
            </a:endParaRPr>
          </a:p>
          <a:p>
            <a:r>
              <a:rPr lang="ru-RU" dirty="0" smtClean="0">
                <a:latin typeface="Gabriola" pitchFamily="82" charset="0"/>
              </a:rPr>
              <a:t>Развитие </a:t>
            </a:r>
            <a:r>
              <a:rPr lang="ru-RU" dirty="0">
                <a:latin typeface="Gabriola" pitchFamily="82" charset="0"/>
              </a:rPr>
              <a:t>межполушарного взаимодействия;</a:t>
            </a:r>
          </a:p>
          <a:p>
            <a:r>
              <a:rPr lang="ru-RU" dirty="0" smtClean="0">
                <a:latin typeface="Gabriola" pitchFamily="82" charset="0"/>
              </a:rPr>
              <a:t> </a:t>
            </a:r>
            <a:r>
              <a:rPr lang="ru-RU" dirty="0">
                <a:latin typeface="Gabriola" pitchFamily="82" charset="0"/>
              </a:rPr>
              <a:t>Развитие межполушарных связей;</a:t>
            </a:r>
          </a:p>
          <a:p>
            <a:r>
              <a:rPr lang="ru-RU" dirty="0">
                <a:latin typeface="Gabriola" pitchFamily="82" charset="0"/>
              </a:rPr>
              <a:t> </a:t>
            </a:r>
            <a:r>
              <a:rPr lang="ru-RU" dirty="0" smtClean="0">
                <a:latin typeface="Gabriola" pitchFamily="82" charset="0"/>
              </a:rPr>
              <a:t>Синхронизация </a:t>
            </a:r>
            <a:r>
              <a:rPr lang="ru-RU" dirty="0">
                <a:latin typeface="Gabriola" pitchFamily="82" charset="0"/>
              </a:rPr>
              <a:t>работы полушарий;</a:t>
            </a:r>
          </a:p>
          <a:p>
            <a:r>
              <a:rPr lang="ru-RU" dirty="0">
                <a:latin typeface="Gabriola" pitchFamily="82" charset="0"/>
              </a:rPr>
              <a:t> </a:t>
            </a:r>
            <a:r>
              <a:rPr lang="ru-RU" dirty="0" smtClean="0">
                <a:latin typeface="Gabriola" pitchFamily="82" charset="0"/>
              </a:rPr>
              <a:t>Развитие </a:t>
            </a:r>
            <a:r>
              <a:rPr lang="ru-RU" dirty="0">
                <a:latin typeface="Gabriola" pitchFamily="82" charset="0"/>
              </a:rPr>
              <a:t>мелкой моторики;</a:t>
            </a:r>
          </a:p>
          <a:p>
            <a:r>
              <a:rPr lang="ru-RU" dirty="0">
                <a:latin typeface="Gabriola" pitchFamily="82" charset="0"/>
              </a:rPr>
              <a:t> </a:t>
            </a:r>
            <a:r>
              <a:rPr lang="ru-RU" dirty="0" smtClean="0">
                <a:latin typeface="Gabriola" pitchFamily="82" charset="0"/>
              </a:rPr>
              <a:t>Развитие </a:t>
            </a:r>
            <a:r>
              <a:rPr lang="ru-RU" dirty="0">
                <a:latin typeface="Gabriola" pitchFamily="82" charset="0"/>
              </a:rPr>
              <a:t>способностей;</a:t>
            </a:r>
          </a:p>
          <a:p>
            <a:r>
              <a:rPr lang="ru-RU" dirty="0" smtClean="0">
                <a:latin typeface="Gabriola" pitchFamily="82" charset="0"/>
              </a:rPr>
              <a:t> </a:t>
            </a:r>
            <a:r>
              <a:rPr lang="ru-RU" dirty="0">
                <a:latin typeface="Gabriola" pitchFamily="82" charset="0"/>
              </a:rPr>
              <a:t>Развитие памяти, внимания;</a:t>
            </a:r>
          </a:p>
          <a:p>
            <a:r>
              <a:rPr lang="ru-RU" dirty="0" smtClean="0">
                <a:latin typeface="Gabriola" pitchFamily="82" charset="0"/>
              </a:rPr>
              <a:t> </a:t>
            </a:r>
            <a:r>
              <a:rPr lang="ru-RU" dirty="0">
                <a:latin typeface="Gabriola" pitchFamily="82" charset="0"/>
              </a:rPr>
              <a:t>Развитие речи;</a:t>
            </a:r>
          </a:p>
          <a:p>
            <a:r>
              <a:rPr lang="ru-RU" dirty="0" smtClean="0">
                <a:latin typeface="Gabriola" pitchFamily="82" charset="0"/>
              </a:rPr>
              <a:t> </a:t>
            </a:r>
            <a:r>
              <a:rPr lang="ru-RU" dirty="0">
                <a:latin typeface="Gabriola" pitchFamily="82" charset="0"/>
              </a:rPr>
              <a:t>Развитие мышления;</a:t>
            </a:r>
          </a:p>
          <a:p>
            <a:r>
              <a:rPr lang="ru-RU" dirty="0">
                <a:latin typeface="Gabriola" pitchFamily="82" charset="0"/>
              </a:rPr>
              <a:t> </a:t>
            </a:r>
            <a:r>
              <a:rPr lang="ru-RU" dirty="0" smtClean="0">
                <a:latin typeface="Gabriola" pitchFamily="82" charset="0"/>
              </a:rPr>
              <a:t>Устранение </a:t>
            </a:r>
            <a:r>
              <a:rPr lang="ru-RU" dirty="0" err="1">
                <a:latin typeface="Gabriola" pitchFamily="82" charset="0"/>
              </a:rPr>
              <a:t>дислексии</a:t>
            </a:r>
            <a:r>
              <a:rPr lang="ru-RU" dirty="0" smtClean="0">
                <a:latin typeface="Gabriola" pitchFamily="82" charset="0"/>
              </a:rPr>
              <a:t>;</a:t>
            </a:r>
            <a:r>
              <a:rPr lang="ru-RU" b="1" dirty="0"/>
              <a:t> </a:t>
            </a:r>
            <a:r>
              <a:rPr lang="ru-RU" sz="1700" b="1" dirty="0" err="1">
                <a:latin typeface="Gabriola" pitchFamily="82" charset="0"/>
              </a:rPr>
              <a:t>Дислексия</a:t>
            </a:r>
            <a:r>
              <a:rPr lang="ru-RU" sz="1700" dirty="0">
                <a:latin typeface="Gabriola" pitchFamily="82" charset="0"/>
              </a:rPr>
              <a:t> – одна из распространенных проблем обучения у детей, которая проявляется специфическим расстройством чтения. Причину возникновения данного заболевания связывают с неврологическими расстройствами генетической природы. Человек, страдающий </a:t>
            </a:r>
            <a:r>
              <a:rPr lang="ru-RU" sz="1700" b="1" dirty="0" err="1">
                <a:latin typeface="Gabriola" pitchFamily="82" charset="0"/>
              </a:rPr>
              <a:t>дислексией</a:t>
            </a:r>
            <a:r>
              <a:rPr lang="ru-RU" sz="1700" dirty="0">
                <a:latin typeface="Gabriola" pitchFamily="82" charset="0"/>
              </a:rPr>
              <a:t>, затрудняется овладеть навыками чтения и письма.</a:t>
            </a:r>
          </a:p>
          <a:p>
            <a:r>
              <a:rPr lang="ru-RU" dirty="0">
                <a:latin typeface="Gabriola" pitchFamily="82" charset="0"/>
              </a:rPr>
              <a:t> </a:t>
            </a:r>
            <a:r>
              <a:rPr lang="ru-RU" dirty="0" smtClean="0">
                <a:latin typeface="Gabriola" pitchFamily="82" charset="0"/>
              </a:rPr>
              <a:t>Упражнения </a:t>
            </a:r>
            <a:r>
              <a:rPr lang="ru-RU" dirty="0">
                <a:latin typeface="Gabriola" pitchFamily="82" charset="0"/>
              </a:rPr>
              <a:t>способствуют стрессоустойчивости организма;</a:t>
            </a:r>
          </a:p>
          <a:p>
            <a:r>
              <a:rPr lang="ru-RU" dirty="0">
                <a:latin typeface="Gabriola" pitchFamily="82" charset="0"/>
              </a:rPr>
              <a:t> </a:t>
            </a:r>
            <a:r>
              <a:rPr lang="ru-RU" dirty="0" smtClean="0">
                <a:latin typeface="Gabriola" pitchFamily="82" charset="0"/>
              </a:rPr>
              <a:t>Упражнения </a:t>
            </a:r>
            <a:r>
              <a:rPr lang="ru-RU" dirty="0">
                <a:latin typeface="Gabriola" pitchFamily="82" charset="0"/>
              </a:rPr>
              <a:t>несут в себе возможность радостного творческого учения;</a:t>
            </a:r>
          </a:p>
          <a:p>
            <a:r>
              <a:rPr lang="ru-RU" dirty="0">
                <a:latin typeface="Gabriola" pitchFamily="82" charset="0"/>
              </a:rPr>
              <a:t> </a:t>
            </a:r>
            <a:r>
              <a:rPr lang="ru-RU" dirty="0" smtClean="0">
                <a:latin typeface="Gabriola" pitchFamily="82" charset="0"/>
              </a:rPr>
              <a:t>Позитивного </a:t>
            </a:r>
            <a:r>
              <a:rPr lang="ru-RU" dirty="0">
                <a:latin typeface="Gabriola" pitchFamily="82" charset="0"/>
              </a:rPr>
              <a:t>личностного роста;</a:t>
            </a:r>
          </a:p>
          <a:p>
            <a:r>
              <a:rPr lang="ru-RU" dirty="0">
                <a:latin typeface="Gabriola" pitchFamily="82" charset="0"/>
              </a:rPr>
              <a:t> </a:t>
            </a:r>
            <a:r>
              <a:rPr lang="ru-RU" dirty="0" smtClean="0">
                <a:latin typeface="Gabriola" pitchFamily="82" charset="0"/>
              </a:rPr>
              <a:t>Перспективного </a:t>
            </a:r>
            <a:r>
              <a:rPr lang="ru-RU" dirty="0">
                <a:latin typeface="Gabriola" pitchFamily="82" charset="0"/>
              </a:rPr>
              <a:t>формирования учебных навыков и умений;</a:t>
            </a:r>
          </a:p>
          <a:p>
            <a:pPr marL="0" indent="0">
              <a:buNone/>
            </a:pPr>
            <a:endParaRPr lang="ru-RU" dirty="0">
              <a:latin typeface="Gabriola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12603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784976" cy="6624736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sz="3800" b="1" dirty="0" smtClean="0"/>
              <a:t>Знания </a:t>
            </a:r>
            <a:r>
              <a:rPr lang="ru-RU" sz="3800" b="1" dirty="0"/>
              <a:t>и навыки, которые можно получить, используя </a:t>
            </a:r>
            <a:r>
              <a:rPr lang="ru-RU" sz="3800" b="1" i="1" dirty="0"/>
              <a:t>«Гимнастику мозга»</a:t>
            </a:r>
            <a:r>
              <a:rPr lang="ru-RU" sz="3800" b="1" dirty="0"/>
              <a:t>:</a:t>
            </a:r>
            <a:r>
              <a:rPr lang="ru-RU" sz="3800" b="1" i="1" dirty="0"/>
              <a:t> </a:t>
            </a:r>
            <a:endParaRPr lang="ru-RU" sz="3800" dirty="0"/>
          </a:p>
          <a:p>
            <a:r>
              <a:rPr lang="ru-RU" dirty="0" smtClean="0"/>
              <a:t>Упражнения </a:t>
            </a:r>
            <a:r>
              <a:rPr lang="ru-RU" dirty="0"/>
              <a:t>позволяют сформировать детям навыки самостоятельности;</a:t>
            </a:r>
          </a:p>
          <a:p>
            <a:r>
              <a:rPr lang="ru-RU" dirty="0" smtClean="0"/>
              <a:t>Восстанавливать </a:t>
            </a:r>
            <a:r>
              <a:rPr lang="ru-RU" dirty="0"/>
              <a:t>работоспособность и продуктивность;</a:t>
            </a:r>
          </a:p>
          <a:p>
            <a:r>
              <a:rPr lang="ru-RU" dirty="0" smtClean="0"/>
              <a:t>Реализовать </a:t>
            </a:r>
            <a:r>
              <a:rPr lang="ru-RU" dirty="0"/>
              <a:t>свой внутренний потенциал;</a:t>
            </a:r>
          </a:p>
          <a:p>
            <a:r>
              <a:rPr lang="ru-RU" dirty="0" smtClean="0"/>
              <a:t>Повышать </a:t>
            </a:r>
            <a:r>
              <a:rPr lang="ru-RU" dirty="0"/>
              <a:t>точность выполнения действий при работе на компьютере,</a:t>
            </a:r>
          </a:p>
          <a:p>
            <a:r>
              <a:rPr lang="ru-RU" dirty="0"/>
              <a:t>во время управления автомобилем и другими сложными устройствами,</a:t>
            </a:r>
          </a:p>
          <a:p>
            <a:r>
              <a:rPr lang="ru-RU" dirty="0"/>
              <a:t>посредством выполнения простых и легких упражнений;</a:t>
            </a:r>
          </a:p>
          <a:p>
            <a:r>
              <a:rPr lang="ru-RU" dirty="0" smtClean="0"/>
              <a:t>Расширять </a:t>
            </a:r>
            <a:r>
              <a:rPr lang="ru-RU" dirty="0"/>
              <a:t>поля видения, умения слушать и слышать, чувствовать свое</a:t>
            </a:r>
          </a:p>
          <a:p>
            <a:r>
              <a:rPr lang="ru-RU" dirty="0"/>
              <a:t>тело;</a:t>
            </a:r>
          </a:p>
          <a:p>
            <a:r>
              <a:rPr lang="ru-RU" dirty="0" smtClean="0"/>
              <a:t>Формировать </a:t>
            </a:r>
            <a:r>
              <a:rPr lang="ru-RU" dirty="0"/>
              <a:t>уверенность при публичных выступлениях, собеседованиях,</a:t>
            </a:r>
          </a:p>
          <a:p>
            <a:r>
              <a:rPr lang="ru-RU" dirty="0"/>
              <a:t>переговорах, экзаменах;</a:t>
            </a:r>
          </a:p>
          <a:p>
            <a:r>
              <a:rPr lang="ru-RU" dirty="0" smtClean="0"/>
              <a:t>Осознавать </a:t>
            </a:r>
            <a:r>
              <a:rPr lang="ru-RU" dirty="0"/>
              <a:t>собственную значимость;</a:t>
            </a:r>
          </a:p>
          <a:p>
            <a:r>
              <a:rPr lang="ru-RU" dirty="0" smtClean="0"/>
              <a:t>Развивать </a:t>
            </a:r>
            <a:r>
              <a:rPr lang="ru-RU" dirty="0"/>
              <a:t>творческие способности, спортивные навыки;</a:t>
            </a:r>
          </a:p>
          <a:p>
            <a:r>
              <a:rPr lang="ru-RU" dirty="0" smtClean="0"/>
              <a:t>Уметь </a:t>
            </a:r>
            <a:r>
              <a:rPr lang="ru-RU" dirty="0"/>
              <a:t>найти путь к радостному, легкому и творческому учению;</a:t>
            </a:r>
          </a:p>
          <a:p>
            <a:r>
              <a:rPr lang="ru-RU" dirty="0" smtClean="0"/>
              <a:t>Улучшить </a:t>
            </a:r>
            <a:r>
              <a:rPr lang="ru-RU" dirty="0"/>
              <a:t>работу долговременной и кратковременной памяти,</a:t>
            </a:r>
          </a:p>
          <a:p>
            <a:r>
              <a:rPr lang="ru-RU" dirty="0"/>
              <a:t>концентрации внимания, формирование абстрактного мышления;</a:t>
            </a:r>
          </a:p>
          <a:p>
            <a:r>
              <a:rPr lang="ru-RU" dirty="0" smtClean="0"/>
              <a:t>Интегрировать </a:t>
            </a:r>
            <a:r>
              <a:rPr lang="ru-RU" dirty="0"/>
              <a:t>систему «тело – интеллект», гармонизировать работу левого</a:t>
            </a:r>
          </a:p>
          <a:p>
            <a:r>
              <a:rPr lang="ru-RU" dirty="0"/>
              <a:t>и правого полушарий;</a:t>
            </a:r>
          </a:p>
          <a:p>
            <a:r>
              <a:rPr lang="ru-RU" dirty="0" smtClean="0"/>
              <a:t> </a:t>
            </a:r>
            <a:r>
              <a:rPr lang="ru-RU" dirty="0"/>
              <a:t>Улучшить равновесие и координацию;</a:t>
            </a:r>
          </a:p>
          <a:p>
            <a:r>
              <a:rPr lang="ru-RU" dirty="0"/>
              <a:t> </a:t>
            </a:r>
            <a:r>
              <a:rPr lang="ru-RU" dirty="0" smtClean="0"/>
              <a:t>Развивать </a:t>
            </a:r>
            <a:r>
              <a:rPr lang="ru-RU" dirty="0"/>
              <a:t>более ясное и позитивное мышление.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8167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208</TotalTime>
  <Words>699</Words>
  <Application>Microsoft Office PowerPoint</Application>
  <PresentationFormat>Экран (4:3)</PresentationFormat>
  <Paragraphs>87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Детский сад</dc:creator>
  <cp:lastModifiedBy>Детский сад</cp:lastModifiedBy>
  <cp:revision>43</cp:revision>
  <dcterms:created xsi:type="dcterms:W3CDTF">2017-03-23T00:22:47Z</dcterms:created>
  <dcterms:modified xsi:type="dcterms:W3CDTF">2020-01-10T00:59:12Z</dcterms:modified>
</cp:coreProperties>
</file>