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0" r:id="rId4"/>
    <p:sldId id="268" r:id="rId5"/>
    <p:sldId id="275" r:id="rId6"/>
    <p:sldId id="276" r:id="rId7"/>
    <p:sldId id="259" r:id="rId8"/>
    <p:sldId id="265" r:id="rId9"/>
    <p:sldId id="262" r:id="rId10"/>
    <p:sldId id="258" r:id="rId11"/>
    <p:sldId id="263" r:id="rId12"/>
    <p:sldId id="266" r:id="rId13"/>
    <p:sldId id="260" r:id="rId14"/>
    <p:sldId id="271" r:id="rId15"/>
    <p:sldId id="261" r:id="rId16"/>
    <p:sldId id="264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F0F8BC-2342-424B-A278-8C4BDE0AB161}" type="datetimeFigureOut">
              <a:rPr lang="ru-RU" smtClean="0"/>
              <a:pPr/>
              <a:t>19.03.2017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2F9048-E0F1-4F55-AEA8-1EBD14583C8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24.jpeg"/><Relationship Id="rId7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Фатима\Pictures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776"/>
            <a:ext cx="6400800" cy="4226024"/>
          </a:xfrm>
        </p:spPr>
        <p:txBody>
          <a:bodyPr>
            <a:normAutofit/>
          </a:bodyPr>
          <a:lstStyle/>
          <a:p>
            <a:r>
              <a:rPr lang="en-US" sz="5400" b="1" dirty="0" err="1" smtClean="0"/>
              <a:t>Der</a:t>
            </a:r>
            <a:r>
              <a:rPr lang="en-US" sz="5400" b="1" dirty="0" smtClean="0"/>
              <a:t> </a:t>
            </a:r>
            <a:r>
              <a:rPr lang="en-US" sz="5400" b="1" dirty="0" err="1" smtClean="0"/>
              <a:t>Schulanfang</a:t>
            </a:r>
            <a:r>
              <a:rPr lang="en-US" sz="5400" b="1" dirty="0" smtClean="0"/>
              <a:t> in Deutschland.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5" name="Picture 3" descr="C:\Users\Фатима\Pictures\bs-13797032-we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12976"/>
            <a:ext cx="3312368" cy="2952328"/>
          </a:xfrm>
          <a:prstGeom prst="rect">
            <a:avLst/>
          </a:prstGeom>
          <a:noFill/>
        </p:spPr>
      </p:pic>
      <p:pic>
        <p:nvPicPr>
          <p:cNvPr id="1026" name="Picture 2" descr="C:\Users\Фатима\Desktop\германия\59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4510" y="3154290"/>
            <a:ext cx="5619750" cy="32385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1268760"/>
            <a:ext cx="4572000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Am ersten Schultag beginnt für sie ein neues interessantes Leben.</a:t>
            </a:r>
          </a:p>
        </p:txBody>
      </p:sp>
      <p:pic>
        <p:nvPicPr>
          <p:cNvPr id="6" name="Picture 3" descr="schultuete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556792"/>
            <a:ext cx="1295400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6" name="Picture 2" descr="C:\Users\Фатима\Pictures\370ff4f5e087817515f79a066a9787e3_i-56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484784"/>
            <a:ext cx="7620000" cy="5151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Фатима\Pictures\13221966_95935thumb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20888"/>
            <a:ext cx="3168352" cy="38660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1268760"/>
            <a:ext cx="8064896" cy="1280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de-DE" sz="3600" b="1" dirty="0" smtClean="0">
                <a:solidFill>
                  <a:srgbClr val="006600"/>
                </a:solidFill>
              </a:rPr>
              <a:t>An diesem Tag bekommen die Schüler der ersten Klassen große Zuckertüten.</a:t>
            </a:r>
            <a:endParaRPr lang="ru-RU" sz="3600" b="1" dirty="0" smtClean="0">
              <a:solidFill>
                <a:srgbClr val="006600"/>
              </a:solidFill>
            </a:endParaRPr>
          </a:p>
        </p:txBody>
      </p:sp>
      <p:pic>
        <p:nvPicPr>
          <p:cNvPr id="5" name="Picture 3" descr="C:\Users\Фатима\Pictures\slide_3-300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2636911"/>
            <a:ext cx="3312368" cy="3813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3" name="Picture 3" descr="C:\Users\Фатима\Pictures\026289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1484784"/>
            <a:ext cx="4783460" cy="4176464"/>
          </a:xfrm>
          <a:prstGeom prst="rect">
            <a:avLst/>
          </a:prstGeom>
          <a:noFill/>
        </p:spPr>
      </p:pic>
      <p:pic>
        <p:nvPicPr>
          <p:cNvPr id="2050" name="Picture 2" descr="C:\Users\Фатима\Desktop\германия\370ff4f5e087817515f79a066a9787e3_i-5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44824"/>
            <a:ext cx="3995936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Фатима\Desktop\германия\nWnw-nrONzg_48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852936"/>
            <a:ext cx="4572000" cy="3429000"/>
          </a:xfrm>
          <a:prstGeom prst="rect">
            <a:avLst/>
          </a:prstGeom>
          <a:noFill/>
        </p:spPr>
      </p:pic>
      <p:pic>
        <p:nvPicPr>
          <p:cNvPr id="3077" name="Picture 5" descr="C:\Users\Фатима\Desktop\германия\schule1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95540" y="1340768"/>
            <a:ext cx="3968948" cy="2369232"/>
          </a:xfrm>
          <a:prstGeom prst="rect">
            <a:avLst/>
          </a:prstGeom>
          <a:noFill/>
        </p:spPr>
      </p:pic>
      <p:pic>
        <p:nvPicPr>
          <p:cNvPr id="5" name="Picture 8" descr="D-336-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933056"/>
            <a:ext cx="2232248" cy="1799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0" name="Picture 2" descr="C:\Users\Фатима\Pictures\13221775_88612thumb6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7560840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8" name="Picture 2" descr="C:\Users\Фатима\Pictures\nWnw-nrONzg_480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492896"/>
            <a:ext cx="3168352" cy="2376264"/>
          </a:xfrm>
          <a:prstGeom prst="rect">
            <a:avLst/>
          </a:prstGeom>
          <a:noFill/>
        </p:spPr>
      </p:pic>
      <p:pic>
        <p:nvPicPr>
          <p:cNvPr id="9219" name="Picture 3" descr="C:\Users\Фатима\Pictures\schultute-1499053-we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068960"/>
            <a:ext cx="3888432" cy="295232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95536" y="1556792"/>
            <a:ext cx="66967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de-DE" sz="4400" b="1" dirty="0" smtClean="0">
                <a:solidFill>
                  <a:srgbClr val="006600"/>
                </a:solidFill>
              </a:rPr>
              <a:t>Was ist in der Tüte drin?</a:t>
            </a:r>
            <a:endParaRPr lang="de-DE" sz="4400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895600"/>
            <a:ext cx="5257800" cy="350520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de-DE" sz="4000" b="1" dirty="0" smtClean="0">
                <a:solidFill>
                  <a:srgbClr val="006600"/>
                </a:solidFill>
              </a:rPr>
              <a:t>Das sind Bleistifte, Kulis, Bonbons, Schokolade, Spielzeug und andere Geschenke.</a:t>
            </a:r>
          </a:p>
        </p:txBody>
      </p:sp>
      <p:pic>
        <p:nvPicPr>
          <p:cNvPr id="12291" name="Picture 4" descr="clip_image0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1905000"/>
            <a:ext cx="10668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5" descr="clip_image0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1371600"/>
            <a:ext cx="11049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6" descr="clip_image0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3429000"/>
            <a:ext cx="1085850" cy="118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7" descr="clip_image19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2000" y="2133600"/>
            <a:ext cx="1079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9" descr="clip_image33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91200" y="5105400"/>
            <a:ext cx="8191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10" descr="clip_image30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09800" y="2209800"/>
            <a:ext cx="93345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11" descr="albskl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2800" y="5257800"/>
            <a:ext cx="1441450" cy="99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12" descr="4296dc859dc8bea5f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638800" y="2286000"/>
            <a:ext cx="12954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0" name="Picture 16" descr="1IF9CAIBCSVWCAR1LVRJCACUJOAJCA1YE4HICATG8UUSCAP2P5VGCAZV (1)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19800" y="3733800"/>
            <a:ext cx="13335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01" name="Picture 17" descr="353_1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543800" y="2286000"/>
            <a:ext cx="11017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676400" y="2420888"/>
            <a:ext cx="5562600" cy="2379712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de-DE" sz="4400" b="1" dirty="0" smtClean="0">
                <a:solidFill>
                  <a:srgbClr val="006600"/>
                </a:solidFill>
              </a:rPr>
              <a:t>Das ist eine alte und schöne Tradition </a:t>
            </a:r>
          </a:p>
          <a:p>
            <a:pPr algn="ctr" eaLnBrk="1" hangingPunct="1">
              <a:lnSpc>
                <a:spcPct val="120000"/>
              </a:lnSpc>
              <a:buFontTx/>
              <a:buNone/>
            </a:pPr>
            <a:r>
              <a:rPr lang="de-DE" sz="4400" b="1" dirty="0" smtClean="0">
                <a:solidFill>
                  <a:srgbClr val="006600"/>
                </a:solidFill>
              </a:rPr>
              <a:t>in Deutschland.</a:t>
            </a:r>
            <a:endParaRPr lang="ru-RU" sz="4400" b="1" dirty="0" smtClean="0">
              <a:solidFill>
                <a:srgbClr val="006600"/>
              </a:solidFill>
            </a:endParaRPr>
          </a:p>
        </p:txBody>
      </p:sp>
      <p:pic>
        <p:nvPicPr>
          <p:cNvPr id="13315" name="Picture 3" descr="schultue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953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D-347-Schoo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3352800"/>
            <a:ext cx="13303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D-337-AB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49530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7" descr="D-321-Ab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1371600"/>
            <a:ext cx="12858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8" descr="D-336-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" y="3352800"/>
            <a:ext cx="12842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0" name="Picture 11" descr="D-399-Schulanfa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77000" y="12954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899592" y="2060848"/>
            <a:ext cx="763284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dirty="0" smtClean="0">
                <a:solidFill>
                  <a:srgbClr val="FFC000"/>
                </a:solidFill>
              </a:rPr>
              <a:t>  </a:t>
            </a:r>
            <a:r>
              <a:rPr lang="en-US" sz="6600" b="1" i="1" dirty="0" err="1" smtClean="0">
                <a:solidFill>
                  <a:srgbClr val="002060"/>
                </a:solidFill>
              </a:rPr>
              <a:t>Danke</a:t>
            </a:r>
            <a:r>
              <a:rPr lang="ru-RU" sz="6600" b="1" i="1" dirty="0" smtClean="0">
                <a:solidFill>
                  <a:srgbClr val="002060"/>
                </a:solidFill>
              </a:rPr>
              <a:t> </a:t>
            </a:r>
            <a:r>
              <a:rPr lang="en-US" sz="6600" b="1" i="1" dirty="0" err="1" smtClean="0">
                <a:solidFill>
                  <a:srgbClr val="002060"/>
                </a:solidFill>
              </a:rPr>
              <a:t>für</a:t>
            </a:r>
            <a:r>
              <a:rPr lang="en-US" sz="6600" b="1" i="1" dirty="0" smtClean="0">
                <a:solidFill>
                  <a:srgbClr val="002060"/>
                </a:solidFill>
              </a:rPr>
              <a:t> </a:t>
            </a:r>
            <a:r>
              <a:rPr lang="en-US" sz="6600" b="1" i="1" dirty="0" smtClean="0">
                <a:solidFill>
                  <a:srgbClr val="002060"/>
                </a:solidFill>
              </a:rPr>
              <a:t>die </a:t>
            </a:r>
            <a:r>
              <a:rPr lang="en-US" sz="6600" b="1" i="1" dirty="0" err="1" smtClean="0">
                <a:solidFill>
                  <a:srgbClr val="002060"/>
                </a:solidFill>
              </a:rPr>
              <a:t>Aufmerksamkeit</a:t>
            </a:r>
            <a:r>
              <a:rPr lang="en-US" sz="6600" b="1" i="1" dirty="0" smtClean="0">
                <a:solidFill>
                  <a:srgbClr val="002060"/>
                </a:solidFill>
              </a:rPr>
              <a:t>!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6096" y="5013176"/>
            <a:ext cx="32403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dirty="0" smtClean="0">
                <a:solidFill>
                  <a:srgbClr val="C00000"/>
                </a:solidFill>
              </a:rPr>
              <a:t>German </a:t>
            </a:r>
            <a:r>
              <a:rPr lang="en-US" sz="3200" b="1" dirty="0" err="1" smtClean="0">
                <a:solidFill>
                  <a:srgbClr val="C00000"/>
                </a:solidFill>
              </a:rPr>
              <a:t>Tavitov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r"/>
            <a:r>
              <a:rPr lang="en-US" sz="3200" b="1" dirty="0" smtClean="0">
                <a:solidFill>
                  <a:srgbClr val="C00000"/>
                </a:solidFill>
              </a:rPr>
              <a:t>d</a:t>
            </a:r>
            <a:r>
              <a:rPr lang="en-US" sz="3200" b="1" dirty="0" smtClean="0">
                <a:solidFill>
                  <a:srgbClr val="C00000"/>
                </a:solidFill>
              </a:rPr>
              <a:t>ie</a:t>
            </a:r>
            <a:r>
              <a:rPr lang="ru-RU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dirty="0" err="1" smtClean="0">
                <a:solidFill>
                  <a:srgbClr val="C00000"/>
                </a:solidFill>
              </a:rPr>
              <a:t>Klasse</a:t>
            </a:r>
            <a:r>
              <a:rPr lang="en-US" sz="3200" b="1" dirty="0" smtClean="0">
                <a:solidFill>
                  <a:srgbClr val="C00000"/>
                </a:solidFill>
              </a:rPr>
              <a:t> 4a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pPr algn="r"/>
            <a:r>
              <a:rPr lang="en-US" sz="3200" b="1" dirty="0" smtClean="0">
                <a:solidFill>
                  <a:srgbClr val="C00000"/>
                </a:solidFill>
              </a:rPr>
              <a:t> die </a:t>
            </a:r>
            <a:r>
              <a:rPr lang="en-US" sz="3200" b="1" dirty="0" err="1" smtClean="0">
                <a:solidFill>
                  <a:srgbClr val="C00000"/>
                </a:solidFill>
              </a:rPr>
              <a:t>Schule</a:t>
            </a: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№2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Фатима\Pictures\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C:\Users\Фатима\Pictures\s6_53_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692696"/>
            <a:ext cx="7682550" cy="5711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0" y="0"/>
            <a:ext cx="9128180" cy="68580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700808"/>
            <a:ext cx="8735888" cy="2952328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de-DE" sz="3600" b="1" dirty="0">
                <a:solidFill>
                  <a:srgbClr val="006600"/>
                </a:solidFill>
              </a:rPr>
              <a:t>In den deutschen Schulen beginnt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de-DE" sz="3600" b="1" dirty="0">
                <a:solidFill>
                  <a:srgbClr val="006600"/>
                </a:solidFill>
              </a:rPr>
              <a:t>das neue Schuljahr nicht überall </a:t>
            </a:r>
            <a:endParaRPr lang="ru-RU" sz="3600" b="1" dirty="0">
              <a:solidFill>
                <a:srgbClr val="006600"/>
              </a:solidFill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de-DE" sz="3600" b="1" dirty="0">
                <a:solidFill>
                  <a:srgbClr val="006600"/>
                </a:solidFill>
              </a:rPr>
              <a:t>im September.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de-DE" sz="3600" b="1" dirty="0">
                <a:solidFill>
                  <a:srgbClr val="006600"/>
                </a:solidFill>
              </a:rPr>
              <a:t>In einigen Bundesländern schon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de-DE" sz="3600" b="1" dirty="0">
                <a:solidFill>
                  <a:srgbClr val="006600"/>
                </a:solidFill>
              </a:rPr>
              <a:t>im Juli und August.</a:t>
            </a:r>
          </a:p>
        </p:txBody>
      </p:sp>
      <p:pic>
        <p:nvPicPr>
          <p:cNvPr id="7172" name="Picture 4" descr="1038_schulbegin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4724400"/>
            <a:ext cx="1905000" cy="1704975"/>
          </a:xfrm>
          <a:prstGeom prst="rect">
            <a:avLst/>
          </a:prstGeom>
          <a:noFill/>
        </p:spPr>
      </p:pic>
      <p:pic>
        <p:nvPicPr>
          <p:cNvPr id="5" name="Picture 4" descr="schulbegin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08304" y="3717032"/>
            <a:ext cx="1656184" cy="2088232"/>
          </a:xfrm>
          <a:prstGeom prst="rect">
            <a:avLst/>
          </a:prstGeom>
          <a:noFill/>
        </p:spPr>
      </p:pic>
      <p:pic>
        <p:nvPicPr>
          <p:cNvPr id="6" name="Picture 6" descr="BaerSchultueteblau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149080"/>
            <a:ext cx="1347788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Фатима\Pictures\53359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8" name="Picture 2" descr="C:\Users\Фатима\Pictures\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060848"/>
            <a:ext cx="7344816" cy="46085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547664" y="260648"/>
            <a:ext cx="7416824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4400" b="1" dirty="0" smtClean="0">
                <a:solidFill>
                  <a:srgbClr val="006600"/>
                </a:solidFill>
              </a:rPr>
              <a:t>Viele Kinder freuen sich über den Schulanfang.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Фатима\Pictures\53359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835696" y="188640"/>
            <a:ext cx="730830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Einige Kinder ärgern sich, </a:t>
            </a:r>
          </a:p>
          <a:p>
            <a:pPr algn="ctr">
              <a:lnSpc>
                <a:spcPct val="9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dass die </a:t>
            </a:r>
            <a:r>
              <a:rPr lang="de-DE" sz="3200" b="1" dirty="0" err="1" smtClean="0">
                <a:solidFill>
                  <a:srgbClr val="006600"/>
                </a:solidFill>
              </a:rPr>
              <a:t>Fe</a:t>
            </a:r>
            <a:r>
              <a:rPr lang="en-US" sz="3200" b="1" dirty="0" smtClean="0">
                <a:solidFill>
                  <a:srgbClr val="006600"/>
                </a:solidFill>
              </a:rPr>
              <a:t>r</a:t>
            </a:r>
            <a:r>
              <a:rPr lang="de-DE" sz="3200" b="1" dirty="0" err="1" smtClean="0">
                <a:solidFill>
                  <a:srgbClr val="006600"/>
                </a:solidFill>
              </a:rPr>
              <a:t>ien</a:t>
            </a:r>
            <a:r>
              <a:rPr lang="de-DE" sz="3200" b="1" dirty="0" smtClean="0">
                <a:solidFill>
                  <a:srgbClr val="006600"/>
                </a:solidFill>
              </a:rPr>
              <a:t> zu Ende sind.</a:t>
            </a:r>
          </a:p>
          <a:p>
            <a:pPr algn="ctr">
              <a:lnSpc>
                <a:spcPct val="11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Das sind besonders Schüler aus </a:t>
            </a:r>
          </a:p>
          <a:p>
            <a:pPr algn="ctr">
              <a:lnSpc>
                <a:spcPct val="11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älteren Klassen, die sich ärgern … .</a:t>
            </a:r>
            <a:endParaRPr lang="ru-RU" sz="3200" b="1" dirty="0" smtClean="0">
              <a:solidFill>
                <a:srgbClr val="006600"/>
              </a:solidFill>
            </a:endParaRPr>
          </a:p>
        </p:txBody>
      </p:sp>
      <p:pic>
        <p:nvPicPr>
          <p:cNvPr id="4" name="Picture 3" descr="artikel_6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492896"/>
            <a:ext cx="2895600" cy="170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25747205_1211722968_13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4157662"/>
            <a:ext cx="289560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ED252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140968"/>
            <a:ext cx="2363788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Фатима\Pictures\53359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820" y="0"/>
            <a:ext cx="9128180" cy="68579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4way03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899592" y="3284984"/>
            <a:ext cx="3957865" cy="3232527"/>
          </a:xfrm>
        </p:spPr>
      </p:pic>
      <p:pic>
        <p:nvPicPr>
          <p:cNvPr id="6" name="Содержимое 5" descr="i.jpg"/>
          <p:cNvPicPr>
            <a:picLocks noGrp="1" noChangeAspect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>
          <a:xfrm>
            <a:off x="4860032" y="2924944"/>
            <a:ext cx="4038600" cy="2663923"/>
          </a:xfrm>
        </p:spPr>
      </p:pic>
      <p:sp>
        <p:nvSpPr>
          <p:cNvPr id="7" name="Прямоугольник 6"/>
          <p:cNvSpPr/>
          <p:nvPr/>
        </p:nvSpPr>
        <p:spPr>
          <a:xfrm>
            <a:off x="1691680" y="548680"/>
            <a:ext cx="72008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4400" b="1" dirty="0" smtClean="0">
                <a:solidFill>
                  <a:srgbClr val="006600"/>
                </a:solidFill>
              </a:rPr>
              <a:t>Viele haben die Schule satt, und sie geht ihnen auf die Nerven.</a:t>
            </a:r>
            <a:endParaRPr lang="de-DE" sz="4400" b="1" dirty="0" smtClean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Фатима\Pictures\533593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C:\Users\Фатима\Pictures\002727jst7l713f3sfspj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798638"/>
            <a:ext cx="4392488" cy="4294658"/>
          </a:xfrm>
          <a:prstGeom prst="rect">
            <a:avLst/>
          </a:prstGeom>
          <a:noFill/>
        </p:spPr>
      </p:pic>
      <p:pic>
        <p:nvPicPr>
          <p:cNvPr id="4100" name="Picture 4" descr="C:\Users\Фатима\Pictures\0_cd25d_2d946bbf_S.jp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13763" y="404665"/>
            <a:ext cx="2481508" cy="1568175"/>
          </a:xfrm>
          <a:prstGeom prst="rect">
            <a:avLst/>
          </a:prstGeom>
          <a:noFill/>
        </p:spPr>
      </p:pic>
      <p:pic>
        <p:nvPicPr>
          <p:cNvPr id="4101" name="Picture 5" descr="C:\Users\Фатима\Pictures\0_cd25e_27042e76_S.jp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5624587"/>
            <a:ext cx="1277780" cy="123341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0"/>
            <a:ext cx="6858000" cy="1961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de-DE" sz="3200" b="1" dirty="0" smtClean="0">
                <a:solidFill>
                  <a:srgbClr val="006600"/>
                </a:solidFill>
              </a:rPr>
              <a:t>Die kleinsten Schüler, die ABC- Schützen, freuen sich über den Schulanfang. </a:t>
            </a:r>
          </a:p>
        </p:txBody>
      </p:sp>
      <p:pic>
        <p:nvPicPr>
          <p:cNvPr id="1026" name="Picture 2" descr="C:\Users\Фатима\Desktop\германия\schultuet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1916832"/>
            <a:ext cx="1728192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2" name="Picture 2" descr="C:\Users\Фатима\Pictures\кулек_для_первоклассника_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793326" cy="3304773"/>
          </a:xfrm>
          <a:prstGeom prst="rect">
            <a:avLst/>
          </a:prstGeom>
          <a:noFill/>
        </p:spPr>
      </p:pic>
      <p:pic>
        <p:nvPicPr>
          <p:cNvPr id="6146" name="Picture 2" descr="C:\Users\Фатима\Desktop\германия\shkoly_v_germanii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077072"/>
            <a:ext cx="3571875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Фатима\Pictures\572930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2" name="Picture 2" descr="C:\Users\Фатима\Desktop\германия\003335kk5kk1lxxikcrdn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00808"/>
            <a:ext cx="4392488" cy="3993927"/>
          </a:xfrm>
          <a:prstGeom prst="rect">
            <a:avLst/>
          </a:prstGeom>
          <a:noFill/>
        </p:spPr>
      </p:pic>
      <p:pic>
        <p:nvPicPr>
          <p:cNvPr id="5123" name="Picture 3" descr="C:\Users\Фатима\Desktop\германия\Учеба....-576x3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492896"/>
            <a:ext cx="4104456" cy="35703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</TotalTime>
  <Words>161</Words>
  <Application>Microsoft Office PowerPoint</Application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Фатима</dc:creator>
  <cp:lastModifiedBy>Фатима</cp:lastModifiedBy>
  <cp:revision>3</cp:revision>
  <dcterms:created xsi:type="dcterms:W3CDTF">2017-02-05T12:48:54Z</dcterms:created>
  <dcterms:modified xsi:type="dcterms:W3CDTF">2017-03-19T17:17:21Z</dcterms:modified>
</cp:coreProperties>
</file>