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charts/chart3.xml" ContentType="application/vnd.openxmlformats-officedocument.drawingml.char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3" r:id="rId4"/>
    <p:sldId id="258" r:id="rId5"/>
    <p:sldId id="259" r:id="rId6"/>
    <p:sldId id="260" r:id="rId7"/>
    <p:sldId id="261" r:id="rId8"/>
    <p:sldId id="263" r:id="rId9"/>
    <p:sldId id="274" r:id="rId10"/>
    <p:sldId id="275" r:id="rId11"/>
    <p:sldId id="276" r:id="rId12"/>
    <p:sldId id="277" r:id="rId13"/>
    <p:sldId id="265" r:id="rId14"/>
    <p:sldId id="266" r:id="rId15"/>
    <p:sldId id="267" r:id="rId16"/>
    <p:sldId id="268" r:id="rId17"/>
    <p:sldId id="269" r:id="rId18"/>
    <p:sldId id="271" r:id="rId19"/>
    <p:sldId id="272" r:id="rId20"/>
    <p:sldId id="278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3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otX val="30"/>
      <c:perspective val="30"/>
    </c:view3D>
    <c:plotArea>
      <c:layout>
        <c:manualLayout>
          <c:layoutTarget val="inner"/>
          <c:xMode val="edge"/>
          <c:yMode val="edge"/>
          <c:x val="7.3302469135802517E-2"/>
          <c:y val="5.9133271747913142E-2"/>
          <c:w val="0.84104938271604934"/>
          <c:h val="0.6435580670898107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Продажи</c:v>
                </c:pt>
              </c:strCache>
            </c:strRef>
          </c:tx>
          <c:cat>
            <c:strRef>
              <c:f>Лист1!$A$2:$A$5</c:f>
              <c:strCache>
                <c:ptCount val="2"/>
                <c:pt idx="0">
                  <c:v>используют никнеймы</c:v>
                </c:pt>
                <c:pt idx="1">
                  <c:v>не используют никнеймы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39</c:v>
                </c:pt>
                <c:pt idx="1">
                  <c:v>7</c:v>
                </c:pt>
              </c:numCache>
            </c:numRef>
          </c:val>
        </c:ser>
        <c:dLbls>
          <c:showPercent val="1"/>
        </c:dLbls>
      </c:pie3DChart>
    </c:plotArea>
    <c:legend>
      <c:legendPos val="t"/>
      <c:legendEntry>
        <c:idx val="0"/>
        <c:txPr>
          <a:bodyPr/>
          <a:lstStyle/>
          <a:p>
            <a:pPr>
              <a:defRPr sz="2500" baseline="0"/>
            </a:pPr>
            <a:endParaRPr lang="ru-RU"/>
          </a:p>
        </c:txPr>
      </c:legendEntry>
      <c:legendEntry>
        <c:idx val="1"/>
        <c:txPr>
          <a:bodyPr/>
          <a:lstStyle/>
          <a:p>
            <a:pPr>
              <a:defRPr sz="2500" baseline="0"/>
            </a:pPr>
            <a:endParaRPr lang="ru-RU"/>
          </a:p>
        </c:txPr>
      </c:legendEntry>
      <c:legendEntry>
        <c:idx val="2"/>
        <c:delete val="1"/>
      </c:legendEntry>
      <c:legendEntry>
        <c:idx val="3"/>
        <c:delete val="1"/>
      </c:legendEntry>
      <c:layout>
        <c:manualLayout>
          <c:xMode val="edge"/>
          <c:yMode val="edge"/>
          <c:x val="6.0243875765529295E-2"/>
          <c:y val="0.74434148025793934"/>
          <c:w val="0.90000000000000013"/>
          <c:h val="8.5841895536455923E-2"/>
        </c:manualLayout>
      </c:layout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настоящие имена</c:v>
                </c:pt>
                <c:pt idx="1">
                  <c:v>ласкательные имена</c:v>
                </c:pt>
                <c:pt idx="2">
                  <c:v>полные ники</c:v>
                </c:pt>
                <c:pt idx="3">
                  <c:v>названия животных</c:v>
                </c:pt>
                <c:pt idx="4">
                  <c:v>оценочный ник</c:v>
                </c:pt>
                <c:pt idx="5">
                  <c:v>прочее </c:v>
                </c:pt>
              </c:strCache>
            </c:strRef>
          </c:cat>
          <c:val>
            <c:numRef>
              <c:f>Лист1!$B$2:$B$7</c:f>
              <c:numCache>
                <c:formatCode>General</c:formatCode>
                <c:ptCount val="6"/>
                <c:pt idx="0">
                  <c:v>25</c:v>
                </c:pt>
                <c:pt idx="1">
                  <c:v>3</c:v>
                </c:pt>
                <c:pt idx="2">
                  <c:v>2</c:v>
                </c:pt>
                <c:pt idx="3">
                  <c:v>2</c:v>
                </c:pt>
                <c:pt idx="4">
                  <c:v>1</c:v>
                </c:pt>
                <c:pt idx="5">
                  <c:v>6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настоящие имена</c:v>
                </c:pt>
                <c:pt idx="1">
                  <c:v>ласкательные имена</c:v>
                </c:pt>
                <c:pt idx="2">
                  <c:v>полные ники</c:v>
                </c:pt>
                <c:pt idx="3">
                  <c:v>названия животных</c:v>
                </c:pt>
                <c:pt idx="4">
                  <c:v>оценочный ник</c:v>
                </c:pt>
                <c:pt idx="5">
                  <c:v>прочее </c:v>
                </c:pt>
              </c:strCache>
            </c:strRef>
          </c:cat>
          <c:val>
            <c:numRef>
              <c:f>Лист1!$C$2:$C$7</c:f>
              <c:numCache>
                <c:formatCode>General</c:formatCode>
                <c:ptCount val="6"/>
              </c:numCache>
            </c:numRef>
          </c:val>
        </c:ser>
        <c:ser>
          <c:idx val="2"/>
          <c:order val="2"/>
          <c:tx>
            <c:strRef>
              <c:f>Лист1!$D$1</c:f>
              <c:strCache>
                <c:ptCount val="1"/>
                <c:pt idx="0">
                  <c:v>Ряд 3</c:v>
                </c:pt>
              </c:strCache>
            </c:strRef>
          </c:tx>
          <c:cat>
            <c:strRef>
              <c:f>Лист1!$A$2:$A$7</c:f>
              <c:strCache>
                <c:ptCount val="6"/>
                <c:pt idx="0">
                  <c:v>настоящие имена</c:v>
                </c:pt>
                <c:pt idx="1">
                  <c:v>ласкательные имена</c:v>
                </c:pt>
                <c:pt idx="2">
                  <c:v>полные ники</c:v>
                </c:pt>
                <c:pt idx="3">
                  <c:v>названия животных</c:v>
                </c:pt>
                <c:pt idx="4">
                  <c:v>оценочный ник</c:v>
                </c:pt>
                <c:pt idx="5">
                  <c:v>прочее </c:v>
                </c:pt>
              </c:strCache>
            </c:strRef>
          </c:cat>
          <c:val>
            <c:numRef>
              <c:f>Лист1!$D$2:$D$7</c:f>
              <c:numCache>
                <c:formatCode>General</c:formatCode>
                <c:ptCount val="6"/>
              </c:numCache>
            </c:numRef>
          </c:val>
        </c:ser>
        <c:dLbls>
          <c:showVal val="1"/>
        </c:dLbls>
        <c:shape val="cylinder"/>
        <c:axId val="119532544"/>
        <c:axId val="119517952"/>
        <c:axId val="0"/>
      </c:bar3DChart>
      <c:catAx>
        <c:axId val="119532544"/>
        <c:scaling>
          <c:orientation val="minMax"/>
        </c:scaling>
        <c:axPos val="b"/>
        <c:majorTickMark val="none"/>
        <c:tickLblPos val="nextTo"/>
        <c:txPr>
          <a:bodyPr/>
          <a:lstStyle/>
          <a:p>
            <a:pPr>
              <a:defRPr sz="2000" b="1" i="0" baseline="0"/>
            </a:pPr>
            <a:endParaRPr lang="ru-RU"/>
          </a:p>
        </c:txPr>
        <c:crossAx val="119517952"/>
        <c:crosses val="autoZero"/>
        <c:auto val="1"/>
        <c:lblAlgn val="ctr"/>
        <c:lblOffset val="100"/>
      </c:catAx>
      <c:valAx>
        <c:axId val="119517952"/>
        <c:scaling>
          <c:orientation val="minMax"/>
        </c:scaling>
        <c:delete val="1"/>
        <c:axPos val="l"/>
        <c:numFmt formatCode="General" sourceLinked="1"/>
        <c:majorTickMark val="none"/>
        <c:tickLblPos val="none"/>
        <c:crossAx val="119532544"/>
        <c:crosses val="autoZero"/>
        <c:crossBetween val="between"/>
      </c:valAx>
    </c:plotArea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ru-RU"/>
  <c:chart>
    <c:title>
      <c:layout/>
    </c:title>
    <c:view3D>
      <c:rotX val="40"/>
      <c:perspective val="20"/>
    </c:view3D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Ряд 1</c:v>
                </c:pt>
              </c:strCache>
            </c:strRef>
          </c:tx>
          <c:explosion val="25"/>
          <c:dPt>
            <c:idx val="0"/>
            <c:explosion val="0"/>
          </c:dPt>
          <c:cat>
            <c:strRef>
              <c:f>Лист1!$A$2:$A$6</c:f>
              <c:strCache>
                <c:ptCount val="3"/>
                <c:pt idx="0">
                  <c:v>19 человек практичные, активные</c:v>
                </c:pt>
                <c:pt idx="1">
                  <c:v>1 человек самолюбив</c:v>
                </c:pt>
                <c:pt idx="2">
                  <c:v>5 человек - "Кто я?"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25</c:v>
                </c:pt>
                <c:pt idx="1">
                  <c:v>1</c:v>
                </c:pt>
                <c:pt idx="2">
                  <c:v>5</c:v>
                </c:pt>
              </c:numCache>
            </c:numRef>
          </c:val>
        </c:ser>
        <c:ser>
          <c:idx val="1"/>
          <c:order val="1"/>
          <c:tx>
            <c:strRef>
              <c:f>Лист1!$C$1</c:f>
              <c:strCache>
                <c:ptCount val="1"/>
                <c:pt idx="0">
                  <c:v>Ряд 2</c:v>
                </c:pt>
              </c:strCache>
            </c:strRef>
          </c:tx>
          <c:explosion val="25"/>
          <c:cat>
            <c:strRef>
              <c:f>Лист1!$A$2:$A$6</c:f>
              <c:strCache>
                <c:ptCount val="3"/>
                <c:pt idx="0">
                  <c:v>19 человек практичные, активные</c:v>
                </c:pt>
                <c:pt idx="1">
                  <c:v>1 человек самолюбив</c:v>
                </c:pt>
                <c:pt idx="2">
                  <c:v>5 человек - "Кто я?"</c:v>
                </c:pt>
              </c:strCache>
            </c:strRef>
          </c:cat>
          <c:val>
            <c:numRef>
              <c:f>Лист1!$C$2:$C$6</c:f>
              <c:numCache>
                <c:formatCode>General</c:formatCode>
                <c:ptCount val="5"/>
              </c:numCache>
            </c:numRef>
          </c:val>
        </c:ser>
        <c:dLbls>
          <c:showPercent val="1"/>
        </c:dLbls>
      </c:pie3DChart>
    </c:plotArea>
    <c:legend>
      <c:legendPos val="r"/>
      <c:legendEntry>
        <c:idx val="3"/>
        <c:delete val="1"/>
      </c:legendEntry>
      <c:legendEntry>
        <c:idx val="4"/>
        <c:delete val="1"/>
      </c:legendEntry>
      <c:layout/>
      <c:txPr>
        <a:bodyPr/>
        <a:lstStyle/>
        <a:p>
          <a:pPr>
            <a:defRPr sz="2500" b="1" i="0" baseline="0"/>
          </a:pPr>
          <a:endParaRPr lang="ru-RU"/>
        </a:p>
      </c:txPr>
    </c:legend>
    <c:plotVisOnly val="1"/>
  </c:chart>
  <c:txPr>
    <a:bodyPr/>
    <a:lstStyle/>
    <a:p>
      <a:pPr>
        <a:defRPr sz="1800"/>
      </a:pPr>
      <a:endParaRPr lang="ru-RU"/>
    </a:p>
  </c:txPr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13.02.2019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jpeg"/><Relationship Id="rId11" Type="http://schemas.openxmlformats.org/officeDocument/2006/relationships/image" Target="../media/image22.jpeg"/><Relationship Id="rId5" Type="http://schemas.openxmlformats.org/officeDocument/2006/relationships/image" Target="../media/image16.jpeg"/><Relationship Id="rId10" Type="http://schemas.openxmlformats.org/officeDocument/2006/relationships/image" Target="../media/image21.jpeg"/><Relationship Id="rId4" Type="http://schemas.openxmlformats.org/officeDocument/2006/relationships/image" Target="../media/image15.png"/><Relationship Id="rId9" Type="http://schemas.openxmlformats.org/officeDocument/2006/relationships/image" Target="../media/image20.jpe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s://i.pinimg.com/originals/72/6c/76/726c76b0c5a512a80bdb68a5f11dade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357299"/>
            <a:ext cx="7772400" cy="224315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Исследовательская работа</a:t>
            </a:r>
            <a:br>
              <a:rPr lang="ru-RU" dirty="0" smtClean="0"/>
            </a:br>
            <a:r>
              <a:rPr lang="ru-RU" sz="5400" b="1" dirty="0" smtClean="0"/>
              <a:t>«О чем говорят </a:t>
            </a:r>
            <a:r>
              <a:rPr lang="ru-RU" sz="5400" b="1" dirty="0" err="1" smtClean="0"/>
              <a:t>никнеймы</a:t>
            </a:r>
            <a:r>
              <a:rPr lang="ru-RU" sz="5400" b="1" dirty="0" smtClean="0"/>
              <a:t>»</a:t>
            </a:r>
            <a:endParaRPr lang="ru-RU" sz="5400" b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3929066"/>
            <a:ext cx="6400800" cy="2186006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>
                <a:solidFill>
                  <a:schemeClr val="tx1"/>
                </a:solidFill>
              </a:rPr>
              <a:t>Выполнила </a:t>
            </a:r>
            <a:r>
              <a:rPr lang="ru-RU" dirty="0" err="1" smtClean="0">
                <a:solidFill>
                  <a:schemeClr val="tx1"/>
                </a:solidFill>
              </a:rPr>
              <a:t>Каланда</a:t>
            </a:r>
            <a:r>
              <a:rPr lang="ru-RU" dirty="0" smtClean="0">
                <a:solidFill>
                  <a:schemeClr val="tx1"/>
                </a:solidFill>
              </a:rPr>
              <a:t> Елизавета, ученица 5 «б» класса МБОУ «</a:t>
            </a:r>
            <a:r>
              <a:rPr lang="ru-RU" dirty="0" err="1" smtClean="0">
                <a:solidFill>
                  <a:schemeClr val="tx1"/>
                </a:solidFill>
              </a:rPr>
              <a:t>Завьяловская</a:t>
            </a:r>
            <a:r>
              <a:rPr lang="ru-RU" dirty="0" smtClean="0">
                <a:solidFill>
                  <a:schemeClr val="tx1"/>
                </a:solidFill>
              </a:rPr>
              <a:t> средняя общеобразовательная школа №1 </a:t>
            </a:r>
            <a:r>
              <a:rPr lang="ru-RU" dirty="0" err="1" smtClean="0">
                <a:solidFill>
                  <a:schemeClr val="tx1"/>
                </a:solidFill>
              </a:rPr>
              <a:t>Завьяловского</a:t>
            </a:r>
            <a:r>
              <a:rPr lang="ru-RU" dirty="0" smtClean="0">
                <a:solidFill>
                  <a:schemeClr val="tx1"/>
                </a:solidFill>
              </a:rPr>
              <a:t> района»</a:t>
            </a:r>
          </a:p>
          <a:p>
            <a:r>
              <a:rPr lang="ru-RU" dirty="0" smtClean="0">
                <a:solidFill>
                  <a:schemeClr val="tx1"/>
                </a:solidFill>
              </a:rPr>
              <a:t>Научный руководитель: </a:t>
            </a:r>
            <a:r>
              <a:rPr lang="ru-RU" dirty="0" err="1" smtClean="0">
                <a:solidFill>
                  <a:schemeClr val="tx1"/>
                </a:solidFill>
              </a:rPr>
              <a:t>Ковляр</a:t>
            </a:r>
            <a:r>
              <a:rPr lang="ru-RU" dirty="0" smtClean="0">
                <a:solidFill>
                  <a:schemeClr val="tx1"/>
                </a:solidFill>
              </a:rPr>
              <a:t> Е.А.</a:t>
            </a:r>
          </a:p>
          <a:p>
            <a:endParaRPr lang="ru-RU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285860"/>
          <a:ext cx="8229600" cy="535785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Результаты опроса</a:t>
            </a:r>
            <a:endParaRPr lang="ru-RU" dirty="0"/>
          </a:p>
        </p:txBody>
      </p:sp>
      <p:graphicFrame>
        <p:nvGraphicFramePr>
          <p:cNvPr id="5" name="Содержимое 4"/>
          <p:cNvGraphicFramePr>
            <a:graphicFrameLocks noGrp="1"/>
          </p:cNvGraphicFramePr>
          <p:nvPr>
            <p:ph idx="1"/>
          </p:nvPr>
        </p:nvGraphicFramePr>
        <p:xfrm>
          <a:off x="457200" y="1142984"/>
          <a:ext cx="8229600" cy="550072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Настоящие имена и фамилии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28596" y="1571612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643998" cy="6143668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dirty="0" smtClean="0"/>
              <a:t>Сетевые имена </a:t>
            </a:r>
            <a:r>
              <a:rPr lang="ru-RU" b="1" dirty="0" smtClean="0"/>
              <a:t>с уменьшительно-ласкательными суффиксами</a:t>
            </a:r>
            <a:r>
              <a:rPr lang="ru-RU" dirty="0" smtClean="0"/>
              <a:t>:</a:t>
            </a:r>
          </a:p>
          <a:p>
            <a:pPr lvl="0">
              <a:buNone/>
            </a:pPr>
            <a:r>
              <a:rPr lang="ru-RU" b="1" dirty="0" err="1" smtClean="0"/>
              <a:t>Соняша-няша</a:t>
            </a:r>
            <a:r>
              <a:rPr lang="ru-RU" b="1" dirty="0" smtClean="0"/>
              <a:t> </a:t>
            </a:r>
            <a:endParaRPr lang="ru-RU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                                                              </a:t>
            </a:r>
          </a:p>
          <a:p>
            <a:pPr>
              <a:buNone/>
            </a:pPr>
            <a:r>
              <a:rPr lang="ru-RU" b="1" dirty="0" smtClean="0"/>
              <a:t>                                                             Вика-ягодка</a:t>
            </a:r>
            <a:endParaRPr lang="ru-RU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en-US" b="1" dirty="0" err="1" smtClean="0"/>
              <a:t>Chelove</a:t>
            </a:r>
            <a:r>
              <a:rPr lang="ru-RU" b="1" dirty="0" smtClean="0"/>
              <a:t>ч</a:t>
            </a:r>
            <a:r>
              <a:rPr lang="en-US" b="1" dirty="0" err="1" smtClean="0"/>
              <a:t>ik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3314" name="Picture 2" descr="https://avatars.mds.yandex.net/get-pdb/877347/e68ce9ae-2652-4824-828f-738f181a98bc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428736"/>
            <a:ext cx="1829715" cy="2000264"/>
          </a:xfrm>
          <a:prstGeom prst="rect">
            <a:avLst/>
          </a:prstGeom>
          <a:noFill/>
        </p:spPr>
      </p:pic>
      <p:pic>
        <p:nvPicPr>
          <p:cNvPr id="13316" name="Picture 4" descr="https://assets.kaluga.online/online/uploads/post/picture/66560/136693e99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2071678"/>
            <a:ext cx="2742055" cy="1714512"/>
          </a:xfrm>
          <a:prstGeom prst="rect">
            <a:avLst/>
          </a:prstGeom>
          <a:noFill/>
        </p:spPr>
      </p:pic>
      <p:sp>
        <p:nvSpPr>
          <p:cNvPr id="13318" name="AutoShape 6" descr="https://images.theabcdn.com/i/834359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3320" name="AutoShape 8" descr="https://images.theabcdn.com/i/8343598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3322" name="Picture 10" descr="https://vertical-yug.mk.ua/wp-content/uploads/2018/01/v5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4214818"/>
            <a:ext cx="2286016" cy="22860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215106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b="1" dirty="0" smtClean="0"/>
              <a:t>Полный, ничего не значащий ник </a:t>
            </a:r>
            <a:r>
              <a:rPr lang="ru-RU" dirty="0" smtClean="0"/>
              <a:t>выбрали только два человека: </a:t>
            </a:r>
          </a:p>
          <a:p>
            <a:pPr lvl="0">
              <a:buNone/>
            </a:pPr>
            <a:r>
              <a:rPr lang="ru-RU" b="1" dirty="0" smtClean="0"/>
              <a:t>Чудо в кедах </a:t>
            </a:r>
            <a:endParaRPr lang="ru-RU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                                  Лима </a:t>
            </a:r>
            <a:r>
              <a:rPr lang="ru-RU" b="1" dirty="0" err="1" smtClean="0"/>
              <a:t>фасолина</a:t>
            </a:r>
            <a:r>
              <a:rPr lang="ru-RU" b="1" dirty="0" smtClean="0"/>
              <a:t>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2290" name="Picture 2" descr="https://yt3.ggpht.com/a-/AN66SAw2IHsk1yJ6zKySksepcki-JoGJyIxhg5_HXQ=s900-mo-c-c0xffffffff-rj-k-n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28926" y="1714488"/>
            <a:ext cx="2571768" cy="2571768"/>
          </a:xfrm>
          <a:prstGeom prst="rect">
            <a:avLst/>
          </a:prstGeom>
          <a:noFill/>
        </p:spPr>
      </p:pic>
      <p:sp>
        <p:nvSpPr>
          <p:cNvPr id="12292" name="AutoShape 4" descr="https://www.utkonos.ru/resample/900x900q80/images/photo/3051/3051926H.jpg?mtime=52f33e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12294" name="AutoShape 6" descr="https://www.utkonos.ru/resample/900x900q80/images/photo/3051/3051926H.jpg?mtime=52f33e23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2296" name="Picture 8" descr="https://goods.kaypu.com/photo/5b90cc67384e1f51484f1b5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71876"/>
            <a:ext cx="1989068" cy="29289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715436" cy="621510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Два человека связали свои сетевые имена </a:t>
            </a:r>
            <a:r>
              <a:rPr lang="ru-RU" b="1" dirty="0" smtClean="0"/>
              <a:t>с животными:</a:t>
            </a:r>
          </a:p>
          <a:p>
            <a:pPr lvl="0">
              <a:buNone/>
            </a:pPr>
            <a:r>
              <a:rPr lang="ru-RU" b="1" dirty="0" err="1" smtClean="0"/>
              <a:t>Кот_вася</a:t>
            </a:r>
            <a:r>
              <a:rPr lang="ru-RU" dirty="0" smtClean="0"/>
              <a:t> </a:t>
            </a:r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endParaRPr lang="ru-RU" b="1" dirty="0" smtClean="0"/>
          </a:p>
          <a:p>
            <a:pPr lvl="0">
              <a:buNone/>
            </a:pPr>
            <a:r>
              <a:rPr lang="ru-RU" b="1" dirty="0" smtClean="0"/>
              <a:t>                              Черный </a:t>
            </a:r>
            <a:r>
              <a:rPr lang="ru-RU" b="1" dirty="0" err="1" smtClean="0"/>
              <a:t>волчара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11266" name="Picture 2" descr="http://img-fotki.yandex.ru/get/5312/137383397.0/0_75aaf_d0c0c8fe_L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28794" y="1428736"/>
            <a:ext cx="2182002" cy="3286148"/>
          </a:xfrm>
          <a:prstGeom prst="rect">
            <a:avLst/>
          </a:prstGeom>
          <a:noFill/>
        </p:spPr>
      </p:pic>
      <p:pic>
        <p:nvPicPr>
          <p:cNvPr id="11268" name="Picture 4" descr="http://xn--80aa1cgbg.xn--p1ai/images/joomgallery/thumbnails/__24/___64/___20181104_102025188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0826" y="3571876"/>
            <a:ext cx="1982405" cy="26432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428604"/>
            <a:ext cx="8229600" cy="4525963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ru-RU" sz="4000" b="1" dirty="0" err="1" smtClean="0"/>
              <a:t>Каминари</a:t>
            </a:r>
            <a:r>
              <a:rPr lang="ru-RU" sz="4000" dirty="0" smtClean="0"/>
              <a:t> (в переводе с японского – гром)</a:t>
            </a:r>
          </a:p>
          <a:p>
            <a:endParaRPr lang="ru-RU" sz="4000" dirty="0"/>
          </a:p>
        </p:txBody>
      </p:sp>
      <p:pic>
        <p:nvPicPr>
          <p:cNvPr id="25604" name="Picture 4" descr="https://bumper-stickers.ru/33116-thickbox_default/molnij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1357298"/>
            <a:ext cx="4214842" cy="4214842"/>
          </a:xfrm>
          <a:prstGeom prst="rect">
            <a:avLst/>
          </a:prstGeom>
          <a:noFill/>
        </p:spPr>
      </p:pic>
      <p:pic>
        <p:nvPicPr>
          <p:cNvPr id="10242" name="Picture 2" descr="http://theproverbs.info/wp-content/uploads/2015/02/tychka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3143248"/>
            <a:ext cx="3372229" cy="271464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571480"/>
            <a:ext cx="8643998" cy="6072230"/>
          </a:xfrm>
        </p:spPr>
        <p:txBody>
          <a:bodyPr>
            <a:normAutofit/>
          </a:bodyPr>
          <a:lstStyle/>
          <a:p>
            <a:pPr lvl="0">
              <a:buNone/>
            </a:pPr>
            <a:r>
              <a:rPr lang="en-US" sz="4000" b="1" dirty="0" err="1" smtClean="0"/>
              <a:t>Ostr</a:t>
            </a:r>
            <a:r>
              <a:rPr lang="ru-RU" sz="4000" b="1" dirty="0" smtClean="0"/>
              <a:t>100   </a:t>
            </a:r>
            <a:r>
              <a:rPr lang="ru-RU" sz="4000" dirty="0" smtClean="0"/>
              <a:t>«Я состою из смайликов, душ драконов, и все это на 100%». </a:t>
            </a:r>
          </a:p>
          <a:p>
            <a:endParaRPr lang="ru-RU" dirty="0"/>
          </a:p>
        </p:txBody>
      </p:sp>
      <p:sp>
        <p:nvSpPr>
          <p:cNvPr id="26626" name="AutoShape 2" descr="https://edu-me.ru/wp-content/uploads/2018/03/background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6628" name="AutoShape 4" descr="https://edu-me.ru/wp-content/uploads/2018/03/background-1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 descr="https://postfity.com/wp-content/uploads/2017/03/emoji-as-a-spice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4"/>
            <a:ext cx="1785950" cy="1190633"/>
          </a:xfrm>
          <a:prstGeom prst="rect">
            <a:avLst/>
          </a:prstGeom>
          <a:noFill/>
        </p:spPr>
      </p:pic>
      <p:pic>
        <p:nvPicPr>
          <p:cNvPr id="9220" name="Picture 4" descr="https://pixy.org/src/476/4769598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70" y="4071942"/>
            <a:ext cx="1714512" cy="1143008"/>
          </a:xfrm>
          <a:prstGeom prst="rect">
            <a:avLst/>
          </a:prstGeom>
          <a:noFill/>
        </p:spPr>
      </p:pic>
      <p:pic>
        <p:nvPicPr>
          <p:cNvPr id="9222" name="Picture 6" descr="http://pngimg.com/uploads/smiley/smiley_PNG2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0298" y="3357562"/>
            <a:ext cx="833253" cy="857256"/>
          </a:xfrm>
          <a:prstGeom prst="rect">
            <a:avLst/>
          </a:prstGeom>
          <a:noFill/>
        </p:spPr>
      </p:pic>
      <p:pic>
        <p:nvPicPr>
          <p:cNvPr id="9224" name="Picture 8" descr="https://i.pinimg.com/originals/57/c9/26/57c9263c337208834ad9cde1219db425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2285992"/>
            <a:ext cx="839039" cy="857256"/>
          </a:xfrm>
          <a:prstGeom prst="rect">
            <a:avLst/>
          </a:prstGeom>
          <a:noFill/>
        </p:spPr>
      </p:pic>
      <p:pic>
        <p:nvPicPr>
          <p:cNvPr id="9226" name="Picture 10" descr="https://st2.depositphotos.com/1001911/10511/v/950/depositphotos_105117188-stock-illustration-vector-grimacing-emoticon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928794" y="4357694"/>
            <a:ext cx="800689" cy="785818"/>
          </a:xfrm>
          <a:prstGeom prst="rect">
            <a:avLst/>
          </a:prstGeom>
          <a:noFill/>
        </p:spPr>
      </p:pic>
      <p:pic>
        <p:nvPicPr>
          <p:cNvPr id="9228" name="Picture 12" descr="http://itd2.mycdn.me/image?id=865699230878&amp;t=20&amp;plc=WEB&amp;tkn=*GnvnASaZ_NsX_I47PZyS2NekjNU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 flipH="1">
            <a:off x="3571868" y="3429000"/>
            <a:ext cx="1132937" cy="1071546"/>
          </a:xfrm>
          <a:prstGeom prst="rect">
            <a:avLst/>
          </a:prstGeom>
          <a:noFill/>
        </p:spPr>
      </p:pic>
      <p:pic>
        <p:nvPicPr>
          <p:cNvPr id="9232" name="Picture 16" descr="https://pp.userapi.com/c844521/v844521377/28778/Tl-XXOvLXNY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4689293" y="3429000"/>
            <a:ext cx="1164253" cy="1714512"/>
          </a:xfrm>
          <a:prstGeom prst="rect">
            <a:avLst/>
          </a:prstGeom>
          <a:noFill/>
        </p:spPr>
      </p:pic>
      <p:pic>
        <p:nvPicPr>
          <p:cNvPr id="9234" name="Picture 18" descr="https://fanparty.ru/fanclubs/vse-neobyasnimoe-i-neobychnoe/articles/143608/145693_tribune_vse_neobyasnimoe_i_neobychnoe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785786" y="3000372"/>
            <a:ext cx="1257309" cy="1571636"/>
          </a:xfrm>
          <a:prstGeom prst="rect">
            <a:avLst/>
          </a:prstGeom>
          <a:noFill/>
        </p:spPr>
      </p:pic>
      <p:pic>
        <p:nvPicPr>
          <p:cNvPr id="9236" name="Picture 20" descr="http://www.fullhdoboi.ru/_ph/20/840691424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2786050" y="4572008"/>
            <a:ext cx="1904970" cy="1071546"/>
          </a:xfrm>
          <a:prstGeom prst="rect">
            <a:avLst/>
          </a:prstGeom>
          <a:noFill/>
        </p:spPr>
      </p:pic>
      <p:pic>
        <p:nvPicPr>
          <p:cNvPr id="9238" name="Picture 22" descr="https://s1.babiki.ru/uploads/images/02/14/78/2018/03/30/42d287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 flipH="1">
            <a:off x="3428992" y="2000240"/>
            <a:ext cx="1713168" cy="12858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357166"/>
            <a:ext cx="8643998" cy="6000792"/>
          </a:xfrm>
        </p:spPr>
        <p:txBody>
          <a:bodyPr>
            <a:normAutofit/>
          </a:bodyPr>
          <a:lstStyle/>
          <a:p>
            <a:pPr>
              <a:buNone/>
            </a:pPr>
            <a:endParaRPr lang="ru-RU" sz="4400" b="1" dirty="0" smtClean="0"/>
          </a:p>
          <a:p>
            <a:pPr>
              <a:buNone/>
            </a:pPr>
            <a:r>
              <a:rPr lang="ru-RU" sz="4400" b="1" dirty="0" smtClean="0"/>
              <a:t>«Убийца» - </a:t>
            </a:r>
            <a:r>
              <a:rPr lang="ru-RU" sz="4400" dirty="0" smtClean="0"/>
              <a:t>«убиваю всех подряд». </a:t>
            </a:r>
          </a:p>
          <a:p>
            <a:endParaRPr lang="ru-RU" sz="4400" dirty="0"/>
          </a:p>
        </p:txBody>
      </p:sp>
      <p:pic>
        <p:nvPicPr>
          <p:cNvPr id="7170" name="Picture 2" descr="http://www.setwalls.ru/pic/201507/1920x1080/setwalls.ru-8380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57356" y="2214553"/>
            <a:ext cx="4000528" cy="225029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Выводы: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dirty="0" err="1" smtClean="0"/>
              <a:t>Никнейм</a:t>
            </a:r>
            <a:r>
              <a:rPr lang="ru-RU" dirty="0" smtClean="0"/>
              <a:t> – это публичное и личное имя человека, за которым скрывается человек со своим</a:t>
            </a:r>
            <a:r>
              <a:rPr lang="en-US" smtClean="0"/>
              <a:t> </a:t>
            </a:r>
            <a:r>
              <a:rPr lang="ru-RU" smtClean="0"/>
              <a:t>характером</a:t>
            </a:r>
            <a:r>
              <a:rPr lang="ru-RU" dirty="0" smtClean="0"/>
              <a:t>, склонностями, увлечениями.</a:t>
            </a:r>
          </a:p>
          <a:p>
            <a:pPr lvl="0"/>
            <a:r>
              <a:rPr lang="ru-RU" dirty="0" smtClean="0"/>
              <a:t>С помощью сетевого имени многие пытаются показать себя таким, каким они хотят видеть себя.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s://avatars.mds.yandex.net/get-pdb/940654/6058980f-1804-40d9-902c-58fed0cbafef/s1200?webp=false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/>
              <a:t>Актуальность работы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348" y="1571612"/>
            <a:ext cx="8229600" cy="4525963"/>
          </a:xfrm>
        </p:spPr>
        <p:txBody>
          <a:bodyPr>
            <a:normAutofit lnSpcReduction="10000"/>
          </a:bodyPr>
          <a:lstStyle/>
          <a:p>
            <a:r>
              <a:rPr lang="ru-RU" dirty="0" err="1" smtClean="0"/>
              <a:t>никнеймы</a:t>
            </a:r>
            <a:r>
              <a:rPr lang="ru-RU" dirty="0" smtClean="0"/>
              <a:t> (сетевые имена) широко распространены  не только среди школьников,  но и среди взрослых, однако их происхождение, особенности мало изучены:</a:t>
            </a:r>
          </a:p>
          <a:p>
            <a:r>
              <a:rPr lang="ru-RU" dirty="0" smtClean="0"/>
              <a:t>исследование сетевых имён школьников повышает наблюдательность и учит находить интересное и неисследованное рядом с собой.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endParaRPr lang="ru-RU" dirty="0"/>
          </a:p>
        </p:txBody>
      </p:sp>
      <p:sp>
        <p:nvSpPr>
          <p:cNvPr id="34818" name="AutoShape 2" descr="http://900igr.net/up/datas/105211/027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34820" name="Picture 4" descr="https://im0-tub-ru.yandex.net/i?id=89fda9328f0e51883507e17b08435727-l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4" name="Picture 4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b="1" dirty="0" smtClean="0"/>
              <a:t>Гипотеза</a:t>
            </a:r>
            <a:r>
              <a:rPr lang="ru-RU" sz="4400" dirty="0" smtClean="0"/>
              <a:t>: </a:t>
            </a:r>
          </a:p>
          <a:p>
            <a:pPr>
              <a:buNone/>
            </a:pPr>
            <a:r>
              <a:rPr lang="ru-RU" sz="4400" dirty="0" smtClean="0"/>
              <a:t>сетевые имена могут многое рассказать о характере человека.</a:t>
            </a:r>
          </a:p>
          <a:p>
            <a:endParaRPr lang="ru-RU" dirty="0"/>
          </a:p>
        </p:txBody>
      </p:sp>
      <p:sp>
        <p:nvSpPr>
          <p:cNvPr id="5122" name="AutoShape 2" descr="http://900igr.net/up/datai/174802/0017-030-.pn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2882"/>
            <a:ext cx="9144000" cy="6880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500042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Цели: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выяснить причины выбора подростками </a:t>
            </a:r>
            <a:r>
              <a:rPr lang="ru-RU" dirty="0" err="1" smtClean="0"/>
              <a:t>никнеймов</a:t>
            </a:r>
            <a:r>
              <a:rPr lang="ru-RU" dirty="0" smtClean="0"/>
              <a:t> – вымышленных имён в Интернете;</a:t>
            </a:r>
          </a:p>
          <a:p>
            <a:r>
              <a:rPr lang="ru-RU" dirty="0" smtClean="0"/>
              <a:t>доказать, что каждое сетевое имя может рассказать о характере человека, если узнать о причинах выбора им своего </a:t>
            </a:r>
            <a:r>
              <a:rPr lang="ru-RU" dirty="0" err="1" smtClean="0"/>
              <a:t>ника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2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57158" y="428604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/>
              <a:t>Задачи работы: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1214422"/>
            <a:ext cx="8229600" cy="4525963"/>
          </a:xfrm>
        </p:spPr>
        <p:txBody>
          <a:bodyPr>
            <a:normAutofit lnSpcReduction="10000"/>
          </a:bodyPr>
          <a:lstStyle/>
          <a:p>
            <a:pPr lvl="0"/>
            <a:r>
              <a:rPr lang="ru-RU" dirty="0" smtClean="0"/>
              <a:t>Изучить литературу и интернет-ресурсы по выбранному вопросу.</a:t>
            </a:r>
          </a:p>
          <a:p>
            <a:pPr lvl="0"/>
            <a:r>
              <a:rPr lang="ru-RU" dirty="0" smtClean="0"/>
              <a:t>Провести анкетирование среди учащихся 5б и 5в класса с целью выявления причин выбора ими </a:t>
            </a:r>
            <a:r>
              <a:rPr lang="ru-RU" dirty="0" err="1" smtClean="0"/>
              <a:t>никнеймов</a:t>
            </a:r>
            <a:r>
              <a:rPr lang="ru-RU" dirty="0" smtClean="0"/>
              <a:t> в Интернете.</a:t>
            </a:r>
          </a:p>
          <a:p>
            <a:r>
              <a:rPr lang="ru-RU" dirty="0" smtClean="0"/>
              <a:t>Провести беседу-консультирование с классными руководителями.</a:t>
            </a:r>
          </a:p>
          <a:p>
            <a:pPr lvl="0"/>
            <a:r>
              <a:rPr lang="ru-RU" dirty="0" smtClean="0"/>
              <a:t>Проанализировать проведённое исследование.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80882"/>
          </a:xfrm>
          <a:prstGeom prst="rect">
            <a:avLst/>
          </a:prstGeom>
          <a:noFill/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5626121"/>
          </a:xfrm>
        </p:spPr>
        <p:txBody>
          <a:bodyPr/>
          <a:lstStyle/>
          <a:p>
            <a:r>
              <a:rPr lang="ru-RU" b="1" dirty="0" smtClean="0"/>
              <a:t>Объект исследования </a:t>
            </a:r>
            <a:r>
              <a:rPr lang="ru-RU" dirty="0" smtClean="0"/>
              <a:t>– Интернет, виртуальное пространство.</a:t>
            </a:r>
          </a:p>
          <a:p>
            <a:r>
              <a:rPr lang="ru-RU" b="1" dirty="0" smtClean="0"/>
              <a:t>Предмет исследования </a:t>
            </a:r>
            <a:r>
              <a:rPr lang="ru-RU" dirty="0" smtClean="0"/>
              <a:t>– сетевые имена.</a:t>
            </a:r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smtClean="0"/>
              <a:t>Методы исследования:</a:t>
            </a:r>
            <a:endParaRPr lang="ru-RU" dirty="0" smtClean="0"/>
          </a:p>
          <a:p>
            <a:r>
              <a:rPr lang="ru-RU" dirty="0" smtClean="0"/>
              <a:t>анкетирование;</a:t>
            </a:r>
          </a:p>
          <a:p>
            <a:r>
              <a:rPr lang="ru-RU" dirty="0" smtClean="0"/>
              <a:t>наблюдение;</a:t>
            </a:r>
          </a:p>
          <a:p>
            <a:r>
              <a:rPr lang="ru-RU" dirty="0" smtClean="0"/>
              <a:t>изучение литературных источников, </a:t>
            </a:r>
            <a:r>
              <a:rPr lang="ru-RU" dirty="0" err="1" smtClean="0"/>
              <a:t>интернет-ресурсов</a:t>
            </a:r>
            <a:r>
              <a:rPr lang="ru-RU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http://7oom.ru/powerpoint/abstraktnye-fony-dlya-prezentacii-volny-01.jpg?ver=3.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80881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6000" b="1" dirty="0" err="1" smtClean="0"/>
              <a:t>Никнейм</a:t>
            </a:r>
            <a:endParaRPr lang="ru-RU" sz="60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8643998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- </a:t>
            </a:r>
            <a:r>
              <a:rPr lang="ru-RU" sz="3600" dirty="0" smtClean="0"/>
              <a:t>(</a:t>
            </a:r>
            <a:r>
              <a:rPr lang="ru-RU" sz="3600" dirty="0" smtClean="0"/>
              <a:t>ник, </a:t>
            </a:r>
            <a:r>
              <a:rPr lang="ru-RU" sz="3600" dirty="0" err="1" smtClean="0"/>
              <a:t>nickname</a:t>
            </a:r>
            <a:r>
              <a:rPr lang="ru-RU" sz="3600" dirty="0" smtClean="0"/>
              <a:t> ) в переводе с </a:t>
            </a:r>
            <a:r>
              <a:rPr lang="ru-RU" sz="3600" dirty="0" smtClean="0"/>
              <a:t>английского</a:t>
            </a:r>
            <a:r>
              <a:rPr lang="ru-RU" sz="3600" dirty="0" smtClean="0"/>
              <a:t>  </a:t>
            </a:r>
            <a:r>
              <a:rPr lang="ru-RU" sz="3600" dirty="0" smtClean="0"/>
              <a:t>языка </a:t>
            </a:r>
            <a:r>
              <a:rPr lang="ru-RU" sz="3600" dirty="0" smtClean="0"/>
              <a:t> означает  «прозвище, кличка», в данном случае псевдоним, сетевое имя, которое придумывает пользователь при регистрации на различных форумах, чатах, </a:t>
            </a:r>
            <a:r>
              <a:rPr lang="ru-RU" sz="3600" dirty="0" err="1" smtClean="0"/>
              <a:t>блогах</a:t>
            </a:r>
            <a:r>
              <a:rPr lang="ru-RU" sz="3600" dirty="0" smtClean="0"/>
              <a:t> и социальных сетях. 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</a:t>
            </a:r>
            <a:r>
              <a:rPr lang="ru-RU" b="1" dirty="0" err="1" smtClean="0"/>
              <a:t>никнеймов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50" y="1000123"/>
          <a:ext cx="8643938" cy="54864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1969"/>
                <a:gridCol w="4321969"/>
              </a:tblGrid>
              <a:tr h="1357318">
                <a:tc>
                  <a:txBody>
                    <a:bodyPr/>
                    <a:lstStyle/>
                    <a:p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Никнеймы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состоящие из настоящих имён, фамилий.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Практичность,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поведение как и в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реальной жизни,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несколько ограниченная фантазия, приличной доли себялюбия. </a:t>
                      </a:r>
                      <a:endParaRPr lang="ru-RU" sz="2400" dirty="0"/>
                    </a:p>
                  </a:txBody>
                  <a:tcPr/>
                </a:tc>
              </a:tr>
              <a:tr h="785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Полные </a:t>
                      </a:r>
                      <a:r>
                        <a:rPr lang="ru-RU" sz="2400" b="1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ники</a:t>
                      </a: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.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Хорошая фантазия и незаурядность мышления.</a:t>
                      </a:r>
                      <a:endParaRPr lang="ru-RU" sz="2400" dirty="0"/>
                    </a:p>
                  </a:txBody>
                  <a:tcPr/>
                </a:tc>
              </a:tr>
              <a:tr h="135731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Имена с уменьшительно-ласкательными суффиксами или ласкательные слова.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Ранимость, эмоциональность, сентиментальность, трудности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общении с людьми, неуверенность в себе. </a:t>
                      </a:r>
                      <a:endParaRPr lang="ru-RU" sz="2400" dirty="0"/>
                    </a:p>
                  </a:txBody>
                  <a:tcPr/>
                </a:tc>
              </a:tr>
              <a:tr h="135731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Имена с заменой букв символами (или имя, набранное не в той раскладке).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Связанность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err="1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фантазиий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 приземленным материальным миром. Поведение в Интернете такое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же,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как и реальном мире 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82" name="AutoShape 2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 smtClean="0"/>
              <a:t>Классификация </a:t>
            </a:r>
            <a:r>
              <a:rPr lang="ru-RU" b="1" dirty="0" err="1" smtClean="0"/>
              <a:t>никнеймов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graphicFrame>
        <p:nvGraphicFramePr>
          <p:cNvPr id="8" name="Содержимое 7"/>
          <p:cNvGraphicFramePr>
            <a:graphicFrameLocks noGrp="1"/>
          </p:cNvGraphicFramePr>
          <p:nvPr>
            <p:ph idx="1"/>
          </p:nvPr>
        </p:nvGraphicFramePr>
        <p:xfrm>
          <a:off x="285750" y="1000123"/>
          <a:ext cx="8643938" cy="5654998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4321969"/>
                <a:gridCol w="4321969"/>
              </a:tblGrid>
              <a:tr h="135731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Названия животных, растений.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Связь типа характера человека с выбранным животным, растением,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некоторая детскость,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нежелание взрослеть </a:t>
                      </a:r>
                      <a:endParaRPr lang="ru-RU" sz="2400" dirty="0"/>
                    </a:p>
                  </a:txBody>
                  <a:tcPr/>
                </a:tc>
              </a:tr>
              <a:tr h="785807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Оценочные названия.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Чувство юмора, фантазия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и воображение.</a:t>
                      </a:r>
                      <a:endParaRPr lang="ru-RU" sz="2400" dirty="0"/>
                    </a:p>
                  </a:txBody>
                  <a:tcPr/>
                </a:tc>
              </a:tr>
              <a:tr h="1357318">
                <a:tc>
                  <a:txBody>
                    <a:bodyPr/>
                    <a:lstStyle/>
                    <a:p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Герои мультфильмов, кинофильмов, кумиры и т.д. </a:t>
                      </a:r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Желание быть похожим на кого-то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, приоритет каких-либо качеств кумира,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чувство юмора, ирония</a:t>
                      </a:r>
                      <a:endParaRPr lang="ru-RU" sz="2400" dirty="0"/>
                    </a:p>
                  </a:txBody>
                  <a:tcPr/>
                </a:tc>
              </a:tr>
              <a:tr h="1357318">
                <a:tc>
                  <a:txBody>
                    <a:bodyPr/>
                    <a:lstStyle/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b="1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Профессии. </a:t>
                      </a:r>
                    </a:p>
                    <a:p>
                      <a:endParaRPr lang="ru-RU" sz="2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Значимость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работы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в жизни,</a:t>
                      </a:r>
                      <a:r>
                        <a:rPr lang="ru-RU" sz="2400" kern="1200" baseline="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ru-RU" sz="2400" kern="1200" dirty="0" smtClean="0">
                          <a:solidFill>
                            <a:schemeClr val="tx1"/>
                          </a:solidFill>
                          <a:latin typeface="+mn-lt"/>
                          <a:ea typeface="+mn-ea"/>
                          <a:cs typeface="+mn-cs"/>
                        </a:rPr>
                        <a:t>признаки здоровой или не очень здоровой озабоченности</a:t>
                      </a:r>
                      <a:endParaRPr lang="ru-RU" sz="2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482" name="AutoShape 2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4" name="AutoShape 4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0486" name="AutoShape 6" descr="https://cdn.wallpapersafari.com/28/10/5fQZWy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405</TotalTime>
  <Words>451</Words>
  <Application>Microsoft Office PowerPoint</Application>
  <PresentationFormat>Экран (4:3)</PresentationFormat>
  <Paragraphs>78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Исследовательская работа «О чем говорят никнеймы»</vt:lpstr>
      <vt:lpstr>Актуальность работы</vt:lpstr>
      <vt:lpstr>Слайд 3</vt:lpstr>
      <vt:lpstr>Цели: </vt:lpstr>
      <vt:lpstr>Задачи работы: </vt:lpstr>
      <vt:lpstr>Слайд 6</vt:lpstr>
      <vt:lpstr>Никнейм</vt:lpstr>
      <vt:lpstr>Классификация никнеймов </vt:lpstr>
      <vt:lpstr>Классификация никнеймов </vt:lpstr>
      <vt:lpstr>Результаты опроса</vt:lpstr>
      <vt:lpstr>Результаты опроса</vt:lpstr>
      <vt:lpstr>Настоящие имена и фамилии</vt:lpstr>
      <vt:lpstr>Слайд 13</vt:lpstr>
      <vt:lpstr>Слайд 14</vt:lpstr>
      <vt:lpstr>Слайд 15</vt:lpstr>
      <vt:lpstr>Слайд 16</vt:lpstr>
      <vt:lpstr>Слайд 17</vt:lpstr>
      <vt:lpstr>Слайд 18</vt:lpstr>
      <vt:lpstr>Выводы:</vt:lpstr>
      <vt:lpstr>Слайд 20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Исследовательская работа «О чем говорят никнеймы»</dc:title>
  <dc:creator>Admin</dc:creator>
  <cp:lastModifiedBy>Admin</cp:lastModifiedBy>
  <cp:revision>40</cp:revision>
  <dcterms:created xsi:type="dcterms:W3CDTF">2019-02-07T15:13:37Z</dcterms:created>
  <dcterms:modified xsi:type="dcterms:W3CDTF">2019-02-13T15:58:47Z</dcterms:modified>
</cp:coreProperties>
</file>