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87" r:id="rId2"/>
    <p:sldId id="288" r:id="rId3"/>
    <p:sldId id="302" r:id="rId4"/>
    <p:sldId id="291" r:id="rId5"/>
    <p:sldId id="292" r:id="rId6"/>
    <p:sldId id="303" r:id="rId7"/>
    <p:sldId id="304" r:id="rId8"/>
    <p:sldId id="305" r:id="rId9"/>
    <p:sldId id="306" r:id="rId10"/>
    <p:sldId id="299" r:id="rId11"/>
  </p:sldIdLst>
  <p:sldSz cx="9144000" cy="6858000" type="screen4x3"/>
  <p:notesSz cx="6858000" cy="9144000"/>
  <p:custDataLst>
    <p:tags r:id="rId1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28" autoAdjust="0"/>
    <p:restoredTop sz="94660"/>
  </p:normalViewPr>
  <p:slideViewPr>
    <p:cSldViewPr>
      <p:cViewPr>
        <p:scale>
          <a:sx n="94" d="100"/>
          <a:sy n="94" d="100"/>
        </p:scale>
        <p:origin x="-8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D8F50F5-2674-4DB4-B0C0-2617FA065DD6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7122A5-CC7C-4338-B78E-5F1D1B4BAF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Юбилей школы (фото)\спорт.pn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286125"/>
            <a:ext cx="91440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noFill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B5885-226C-41D4-BB13-C7574FC1D260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8BECD-2155-4431-AB85-E058D5573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E30B4-0E6B-4D0F-860B-189D538EB12A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80283E-4131-4B5B-9AE4-AAB6532AEB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983E-453D-4147-AC5C-8982C2E3C213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46727E-0349-4573-BFDD-43A391EFA6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A921C6-11D8-42C7-A452-A3C0B5AE452E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2152A-F8D0-4806-85D5-74E27A50C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D2B97-1B0A-4B22-BE1D-88E5FE834870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E2219-36DC-457B-B153-66C45BDF3E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FEB9D9-565B-428D-9223-9423F67F471D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6506D6-3E24-4020-90A2-CE2C96C7B7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8F702-6449-4B70-9EE6-C38C5C9F1CFE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FFE406-B9FA-4A90-8F64-ED1668AB5F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BF455-B663-48D8-AB2E-73D240355815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26E07-DCAE-4B0F-8761-7B0DDDBB26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E0314-5685-448B-BE12-C11B010134FD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F09AE2-8C29-4BCF-B2A1-7F7522657B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4F0177-C55C-4C67-8733-88604E7C5361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9A255-E7EF-4D47-8007-55C608FE4D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DB673-D4B9-41D7-AC05-FE72A1A9CBC0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836D0-DB13-412D-AD20-DFE7A3E399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59338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F82C083-90C9-404D-8C1D-105DD1957CCE}" type="datetimeFigureOut">
              <a:rPr lang="ru-RU"/>
              <a:pPr>
                <a:defRPr/>
              </a:pPr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909C623-EA60-4AC2-BC17-A96281A08F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5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Arno Pro Caption" pitchFamily="18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no Pro Captio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no Pro Captio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no Pro Captio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no Pro Captio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2"/>
          <p:cNvSpPr>
            <a:spLocks noGrp="1"/>
          </p:cNvSpPr>
          <p:nvPr>
            <p:ph type="ctrTitle"/>
          </p:nvPr>
        </p:nvSpPr>
        <p:spPr>
          <a:xfrm>
            <a:off x="755650" y="476250"/>
            <a:ext cx="7772400" cy="1728788"/>
          </a:xfrm>
        </p:spPr>
        <p:txBody>
          <a:bodyPr/>
          <a:lstStyle/>
          <a:p>
            <a:r>
              <a:rPr lang="ru-RU" altLang="ru-RU" sz="36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600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1" smtClean="0">
                <a:solidFill>
                  <a:srgbClr val="7030A0"/>
                </a:solidFill>
                <a:latin typeface="CyrillicOld" pitchFamily="2" charset="0"/>
                <a:cs typeface="Times New Roman" pitchFamily="18" charset="0"/>
              </a:rPr>
              <a:t>Физкультурно-оздоровительная работа в МБДОУ  ДС№ </a:t>
            </a:r>
            <a:r>
              <a:rPr lang="en-US" altLang="ru-RU" sz="2800" i="1" smtClean="0">
                <a:solidFill>
                  <a:srgbClr val="7030A0"/>
                </a:solidFill>
                <a:latin typeface="CyrillicOld" pitchFamily="2" charset="0"/>
                <a:cs typeface="Times New Roman" pitchFamily="18" charset="0"/>
              </a:rPr>
              <a:t>56</a:t>
            </a:r>
            <a:r>
              <a:rPr lang="ru-RU" altLang="ru-RU" sz="2800" i="1" smtClean="0">
                <a:solidFill>
                  <a:srgbClr val="7030A0"/>
                </a:solidFill>
                <a:latin typeface="CyrillicOld" pitchFamily="2" charset="0"/>
                <a:cs typeface="Times New Roman" pitchFamily="18" charset="0"/>
              </a:rPr>
              <a:t> «Северяночка»</a:t>
            </a:r>
            <a:r>
              <a:rPr lang="ru-RU" altLang="ru-RU" sz="3600" smtClean="0">
                <a:solidFill>
                  <a:srgbClr val="7030A0"/>
                </a:solidFill>
                <a:latin typeface="CyrillicOld" pitchFamily="2" charset="0"/>
                <a:cs typeface="Times New Roman" pitchFamily="18" charset="0"/>
              </a:rPr>
              <a:t/>
            </a:r>
            <a:br>
              <a:rPr lang="ru-RU" altLang="ru-RU" sz="3600" smtClean="0">
                <a:solidFill>
                  <a:srgbClr val="7030A0"/>
                </a:solidFill>
                <a:latin typeface="CyrillicOld" pitchFamily="2" charset="0"/>
                <a:cs typeface="Times New Roman" pitchFamily="18" charset="0"/>
              </a:rPr>
            </a:br>
            <a:r>
              <a:rPr lang="ru-RU" altLang="ru-RU" sz="3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/>
            </a:r>
            <a:br>
              <a:rPr lang="ru-RU" altLang="ru-RU" sz="3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</a:br>
            <a:r>
              <a:rPr lang="ru-RU" altLang="ru-RU" sz="3600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ПРОЕКТ</a:t>
            </a:r>
            <a:br>
              <a:rPr lang="ru-RU" altLang="ru-RU" sz="3600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</a:br>
            <a:r>
              <a:rPr lang="ru-RU" altLang="ru-RU" sz="3600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«Физкультура – это здоровье!»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759325" y="3284538"/>
            <a:ext cx="4384675" cy="1152525"/>
          </a:xfrm>
        </p:spPr>
        <p:txBody>
          <a:bodyPr/>
          <a:lstStyle/>
          <a:p>
            <a:pPr>
              <a:defRPr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Инструктор физической культуры</a:t>
            </a:r>
          </a:p>
          <a:p>
            <a:pPr>
              <a:defRPr/>
            </a:pPr>
            <a:r>
              <a:rPr lang="ru-RU" sz="18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Пономарева Юлия Дмитриевна</a:t>
            </a:r>
          </a:p>
          <a:p>
            <a:pPr>
              <a:defRPr/>
            </a:pPr>
            <a:endParaRPr lang="ru-RU" dirty="0">
              <a:latin typeface="CyrillicOld" pitchFamily="2" charset="0"/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Ожидаемый результат</a:t>
            </a:r>
          </a:p>
        </p:txBody>
      </p:sp>
      <p:sp>
        <p:nvSpPr>
          <p:cNvPr id="15363" name="Объект 5"/>
          <p:cNvSpPr>
            <a:spLocks noGrp="1"/>
          </p:cNvSpPr>
          <p:nvPr>
            <p:ph idx="1"/>
          </p:nvPr>
        </p:nvSpPr>
        <p:spPr>
          <a:xfrm>
            <a:off x="539750" y="836613"/>
            <a:ext cx="8229600" cy="1368425"/>
          </a:xfrm>
        </p:spPr>
        <p:txBody>
          <a:bodyPr/>
          <a:lstStyle/>
          <a:p>
            <a:pPr marL="400050" indent="-400050" eaLnBrk="1" hangingPunct="1">
              <a:buFont typeface="+mj-lt"/>
              <a:buAutoNum type="romanUcPeriod"/>
              <a:defRPr/>
            </a:pPr>
            <a:r>
              <a:rPr lang="ru-RU" alt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itchFamily="18" charset="0"/>
              </a:rPr>
              <a:t>Снижения уровня заболеваемости</a:t>
            </a:r>
          </a:p>
          <a:p>
            <a:pPr marL="400050" indent="-400050" eaLnBrk="1" hangingPunct="1">
              <a:buFont typeface="+mj-lt"/>
              <a:buAutoNum type="romanUcPeriod"/>
              <a:defRPr/>
            </a:pPr>
            <a:r>
              <a:rPr lang="ru-RU" alt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itchFamily="18" charset="0"/>
              </a:rPr>
              <a:t>Повышения уровня физической подготовленности детей.</a:t>
            </a:r>
          </a:p>
          <a:p>
            <a:pPr marL="400050" indent="-400050" eaLnBrk="1" hangingPunct="1">
              <a:buFont typeface="+mj-lt"/>
              <a:buAutoNum type="romanUcPeriod"/>
              <a:defRPr/>
            </a:pPr>
            <a:r>
              <a:rPr lang="ru-RU" alt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itchFamily="18" charset="0"/>
              </a:rPr>
              <a:t>Родители проявят искреннюю заинтересованность в сохранении и укреплении здоровья детей ,готовность к сотрудничеству.</a:t>
            </a:r>
          </a:p>
          <a:p>
            <a:pPr marL="400050" indent="-400050">
              <a:buFont typeface="+mj-lt"/>
              <a:buAutoNum type="romanUcPeriod"/>
              <a:defRPr/>
            </a:pPr>
            <a:endParaRPr lang="ru-RU" altLang="ru-RU" sz="1600" dirty="0" smtClean="0">
              <a:latin typeface="CyrillicOld" pitchFamily="2" charset="0"/>
            </a:endParaRPr>
          </a:p>
        </p:txBody>
      </p:sp>
      <p:pic>
        <p:nvPicPr>
          <p:cNvPr id="12292" name="Picture 5" descr="http://www.gifgratis.net/smiley/sports/129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08175" y="2259013"/>
            <a:ext cx="5111750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altLang="ru-RU" sz="2800" smtClean="0">
                <a:solidFill>
                  <a:srgbClr val="C00000"/>
                </a:solidFill>
                <a:latin typeface="CyrillicOld" pitchFamily="2" charset="0"/>
              </a:rPr>
              <a:t>Актуальность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29600" cy="3455987"/>
          </a:xfrm>
        </p:spPr>
        <p:txBody>
          <a:bodyPr/>
          <a:lstStyle/>
          <a:p>
            <a:pPr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Оздоровительная работа с дошкольниками в последние десятилетия приобрела особую актуальность, что связано со стабильной тенденцией ухудшения здоровья всего населения России, в том числе и детей. Причин тому много: это социальные, экологические, политические факторы и пр. В связи с этим ныне принимаются меры для изменения ситуации: развивается сеть оздоровительных центров и спортивных клубов, разрабатываются и апробируются на практике новые оздоровительные методики, адаптируются к современным условиям хорошо известные, но забытые методы, формы и средства оздоровления.</a:t>
            </a:r>
          </a:p>
          <a:p>
            <a:pPr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Предметом нашего обсуждения в данном проекте станет такая форма оздоровительной работы, как утренняя гимнастика, образовательная деятельность по физической культуре, гимнастика после сна, закаливание.</a:t>
            </a:r>
          </a:p>
          <a:p>
            <a:endParaRPr lang="ru-RU" altLang="ru-RU" sz="1600" smtClean="0"/>
          </a:p>
        </p:txBody>
      </p:sp>
      <p:pic>
        <p:nvPicPr>
          <p:cNvPr id="4100" name="Picture 4" descr="C:\Users\Оксана\Desktop\imgonline-com-ua-Transparent-backgr-0JKshXgGgwO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3429000"/>
            <a:ext cx="797401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«Физкультура – это здоровье!»</a:t>
            </a:r>
            <a:endParaRPr lang="ru-RU" altLang="ru-RU" sz="2800" b="1" smtClean="0">
              <a:solidFill>
                <a:srgbClr val="C00000"/>
              </a:solidFill>
              <a:latin typeface="CyrillicOld" pitchFamily="2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250825" y="1125538"/>
          <a:ext cx="8424864" cy="263946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1966"/>
                <a:gridCol w="1080120"/>
                <a:gridCol w="1800200"/>
                <a:gridCol w="2952578"/>
              </a:tblGrid>
              <a:tr h="549483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CyrillicOld" pitchFamily="2" charset="0"/>
                        </a:rPr>
                        <a:t>Участники </a:t>
                      </a:r>
                    </a:p>
                    <a:p>
                      <a:pPr algn="ctr"/>
                      <a:r>
                        <a:rPr lang="ru-RU" sz="1800" dirty="0" smtClean="0">
                          <a:latin typeface="CyrillicOld" pitchFamily="2" charset="0"/>
                        </a:rPr>
                        <a:t>проекта </a:t>
                      </a:r>
                      <a:endParaRPr lang="ru-RU" sz="1800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CyrillicOld" pitchFamily="2" charset="0"/>
                        </a:rPr>
                        <a:t>Возраст</a:t>
                      </a:r>
                      <a:endParaRPr lang="ru-RU" sz="1800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CyrillicOld" pitchFamily="2" charset="0"/>
                        </a:rPr>
                        <a:t>Тип проекта </a:t>
                      </a:r>
                      <a:endParaRPr lang="ru-RU" sz="1800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CyrillicOld" pitchFamily="2" charset="0"/>
                        </a:rPr>
                        <a:t>Форма проведения </a:t>
                      </a:r>
                      <a:endParaRPr lang="ru-RU" sz="1800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</a:tr>
              <a:tr h="1999396">
                <a:tc>
                  <a:txBody>
                    <a:bodyPr/>
                    <a:lstStyle/>
                    <a:p>
                      <a:pPr algn="l"/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воспитанники группы, родители воспитанников, воспитатели групп, старшая медицинская сестра, воспитатели, инструктор по физической культуре (плавание)</a:t>
                      </a:r>
                      <a:endParaRPr lang="ru-RU" sz="1600" dirty="0">
                        <a:solidFill>
                          <a:srgbClr val="C00000"/>
                        </a:solidFill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дети от</a:t>
                      </a:r>
                      <a:r>
                        <a:rPr lang="ru-RU" sz="1600" kern="1200" baseline="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 </a:t>
                      </a: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 5</a:t>
                      </a:r>
                      <a:r>
                        <a:rPr lang="ru-RU" sz="1600" kern="1200" baseline="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 до </a:t>
                      </a:r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7 лет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 </a:t>
                      </a:r>
                    </a:p>
                    <a:p>
                      <a:endParaRPr lang="ru-RU" sz="1600" dirty="0">
                        <a:solidFill>
                          <a:srgbClr val="C00000"/>
                        </a:solidFill>
                        <a:latin typeface="CyrillicOld" pitchFamily="2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долгосрочный, групповой,  познавательно - оздоровительный</a:t>
                      </a:r>
                      <a:endParaRPr lang="ru-RU" sz="1600" dirty="0">
                        <a:solidFill>
                          <a:srgbClr val="C00000"/>
                        </a:solidFill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дневная (в рамках организации образовательного процесса на занятиях непосредственно образовательной деятельности и в повседневной жизни с учетом принципов частичной интеграции)</a:t>
                      </a:r>
                      <a:endParaRPr lang="ru-RU" sz="1600" dirty="0">
                        <a:solidFill>
                          <a:srgbClr val="C00000"/>
                        </a:solidFill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9" marR="91439" marT="45715" marB="45715"/>
                </a:tc>
              </a:tr>
            </a:tbl>
          </a:graphicData>
        </a:graphic>
      </p:graphicFrame>
      <p:pic>
        <p:nvPicPr>
          <p:cNvPr id="5140" name="Picture 22" descr="C:\Users\Оксана\Desktop\С днем физкультурника! Дети на зарядке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4075" y="3900488"/>
            <a:ext cx="4948238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1" name="Picture 24" descr="https://www.gifmania.ru/Animated-Gifs-Predmety/Animations-Toys/Images-Myachi/Myachi-8722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9750" y="4292600"/>
            <a:ext cx="136366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42" name="Picture 24" descr="https://www.gifmania.ru/Animated-Gifs-Predmety/Animations-Toys/Images-Myachi/Myachi-87225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308850" y="4437063"/>
            <a:ext cx="1363663" cy="208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2"/>
          <p:cNvSpPr>
            <a:spLocks noGrp="1"/>
          </p:cNvSpPr>
          <p:nvPr>
            <p:ph type="title"/>
          </p:nvPr>
        </p:nvSpPr>
        <p:spPr>
          <a:xfrm>
            <a:off x="395288" y="130175"/>
            <a:ext cx="8229600" cy="561975"/>
          </a:xfrm>
        </p:spPr>
        <p:txBody>
          <a:bodyPr/>
          <a:lstStyle/>
          <a:p>
            <a:r>
              <a:rPr lang="ru-RU" altLang="ru-RU" sz="2800" b="1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Физкультурно-оздоровительная работа:</a:t>
            </a:r>
            <a:endParaRPr lang="ru-RU" altLang="ru-RU" sz="2800" smtClean="0">
              <a:solidFill>
                <a:srgbClr val="C00000"/>
              </a:solidFill>
              <a:latin typeface="CyrillicOld" pitchFamily="2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23850" y="692150"/>
            <a:ext cx="8569325" cy="4249738"/>
          </a:xfrm>
        </p:spPr>
        <p:txBody>
          <a:bodyPr/>
          <a:lstStyle/>
          <a:p>
            <a:pPr marL="0" indent="363538" algn="just">
              <a:spcBef>
                <a:spcPct val="0"/>
              </a:spcBef>
              <a:buFont typeface="Arial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Цель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: охрана и укрепление здоровья детей, формирование предпосылок здорового образа жизни на основе создания эффективной здоровьесберегающей педагогической системы в дошкольном учреждении, повышение физической подготовленности через оптимизацию двигательной активности.</a:t>
            </a:r>
          </a:p>
          <a:p>
            <a:pPr marL="0" indent="449263" algn="ctr">
              <a:spcBef>
                <a:spcPct val="0"/>
              </a:spcBef>
              <a:buFont typeface="Arial" charset="0"/>
              <a:buNone/>
              <a:defRPr/>
            </a:pPr>
            <a:r>
              <a:rPr lang="ru-RU" sz="1600" b="1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Задачи физкультурно-оздоровительной работы:</a:t>
            </a:r>
          </a:p>
          <a:p>
            <a:pPr marL="0" indent="273050" eaLnBrk="1" hangingPunct="1">
              <a:spcBef>
                <a:spcPct val="0"/>
              </a:spcBef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Обеспечение 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сохранения и укрепления здоровья детей, повышение сопротивляемости к заболеваниям, неблагоприятным воздействиям внешней среды, формирование ценностного отношения к здоровому образу жизни.</a:t>
            </a:r>
          </a:p>
          <a:p>
            <a:pPr marL="0" indent="273050" eaLnBrk="1" hangingPunct="1">
              <a:spcBef>
                <a:spcPct val="0"/>
              </a:spcBef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Формирование 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жизненно необходимых двигательных умений и навыков ребенка в соответствии с его индивидуальными особенностями развития физических качеств нравственных основ личности накопление двигательного опыта, коррекция психомоторных нарушений.</a:t>
            </a:r>
          </a:p>
          <a:p>
            <a:pPr marL="0" indent="273050" eaLnBrk="1" hangingPunct="1">
              <a:spcBef>
                <a:spcPct val="0"/>
              </a:spcBef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Применение 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здоровьесберегающих технологий в режиме дня с учетом комплексно-тематического планирования.</a:t>
            </a:r>
          </a:p>
          <a:p>
            <a:pPr marL="0" indent="273050" eaLnBrk="1" hangingPunct="1">
              <a:spcBef>
                <a:spcPct val="0"/>
              </a:spcBef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Организация 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и проведение интегрированных видов образовательной и игровой деятельности</a:t>
            </a:r>
          </a:p>
          <a:p>
            <a:pPr marL="0" indent="273050" eaLnBrk="1" hangingPunct="1">
              <a:spcBef>
                <a:spcPct val="0"/>
              </a:spcBef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Обеспечение 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безопасности и профилактика детского травматизма.</a:t>
            </a:r>
          </a:p>
          <a:p>
            <a:pPr marL="0" indent="273050" eaLnBrk="1" hangingPunct="1">
              <a:spcBef>
                <a:spcPct val="0"/>
              </a:spcBef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Обеспечение </a:t>
            </a:r>
            <a:r>
              <a:rPr lang="ru-RU" sz="1600" dirty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индивидуально-дифференцированного подхода к детям.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endParaRPr lang="ru-RU" sz="1600" dirty="0">
              <a:solidFill>
                <a:srgbClr val="C00000"/>
              </a:solidFill>
              <a:latin typeface="CyrillicOld" pitchFamily="2" charset="0"/>
            </a:endParaRPr>
          </a:p>
        </p:txBody>
      </p:sp>
      <p:pic>
        <p:nvPicPr>
          <p:cNvPr id="6148" name="Picture 5" descr="https://review.chinabrands.com/chinabrands/seo/image/20190122/sportinggoodswholesale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450" y="4873625"/>
            <a:ext cx="7272338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altLang="ru-RU" sz="2800" smtClean="0">
                <a:solidFill>
                  <a:srgbClr val="C00000"/>
                </a:solidFill>
                <a:latin typeface="CyrillicOld" pitchFamily="2" charset="0"/>
              </a:rPr>
              <a:t>Механизм реализации проекта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323850" y="692150"/>
            <a:ext cx="8640763" cy="4105275"/>
          </a:xfrm>
        </p:spPr>
        <p:txBody>
          <a:bodyPr/>
          <a:lstStyle/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Изучение  программно-методической литературы по физкультурно – оздоровительной и спортивной работе в дошкольном учреждении. </a:t>
            </a:r>
          </a:p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Организация и проведение работы с родителями по сохранению и укреплению здоровья воспитанников (использование ИКТ-технологий; размещение информации на персональном сайте, сайте образовательного учреждения: консультации, памятки, рекомендации по здоровьесбережению; проведение  анкетирования, оформление папок-передвижек, уголков здоровья; проведение родительских собраний, совместных спортивных и оздоровительных мероприятий; организация участия воспитанников в спортивных соревнованиях). </a:t>
            </a:r>
          </a:p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Организация и проведение закаливающих, профилактических мероприятий.</a:t>
            </a:r>
          </a:p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(дыхательная гимнастика, упражнения  для профилактики плоскостопия, ходьба по ребристым дорожкам и.п.).</a:t>
            </a:r>
          </a:p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Организация и проведение физкультурно-оздоровительной работы в течении дня (утренняя гимнастика, физкультминутки, физкультурные занятия, подвижные игры и т.п.).</a:t>
            </a:r>
          </a:p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Осуществление индивидуальной работы,  дифференцированного подхода в работе с детьми, имеющими отклонения в физическом развитии.</a:t>
            </a:r>
          </a:p>
          <a:p>
            <a:pPr eaLnBrk="1" hangingPunct="1">
              <a:spcBef>
                <a:spcPct val="0"/>
              </a:spcBef>
              <a:buFont typeface="Arial" charset="0"/>
              <a:buBlip>
                <a:blip r:embed="rId2"/>
              </a:buBlip>
            </a:pPr>
            <a:r>
              <a:rPr lang="ru-RU" altLang="ru-RU" sz="1600" smtClean="0">
                <a:solidFill>
                  <a:srgbClr val="002060"/>
                </a:solidFill>
                <a:latin typeface="CyrillicOld" pitchFamily="2" charset="0"/>
                <a:cs typeface="Times New Roman" pitchFamily="18" charset="0"/>
              </a:rPr>
              <a:t>Организация участия воспитанников в спортивных соревнованиях различного уровня.</a:t>
            </a:r>
          </a:p>
          <a:p>
            <a:pPr>
              <a:buFont typeface="Arial" charset="0"/>
              <a:buBlip>
                <a:blip r:embed="rId2"/>
              </a:buBlip>
            </a:pPr>
            <a:endParaRPr lang="ru-RU" altLang="ru-RU" smtClean="0">
              <a:latin typeface="CyrillicOld" pitchFamily="2" charset="0"/>
            </a:endParaRPr>
          </a:p>
        </p:txBody>
      </p:sp>
      <p:pic>
        <p:nvPicPr>
          <p:cNvPr id="7174" name="Picture 6" descr="F:\фото физ 0808\улица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3527" y="4941168"/>
            <a:ext cx="3349477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5" name="Picture 7" descr="F:\фото физ 0808\3 (3)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444208" y="4941168"/>
            <a:ext cx="2465768" cy="15879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6" name="Picture 8" descr="F:\фото физ 0808\7 (4)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851920" y="4941168"/>
            <a:ext cx="2548351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360362"/>
          </a:xfrm>
        </p:spPr>
        <p:txBody>
          <a:bodyPr/>
          <a:lstStyle/>
          <a:p>
            <a:r>
              <a:rPr lang="ru-RU" sz="2800" smtClean="0">
                <a:solidFill>
                  <a:srgbClr val="C00000"/>
                </a:solidFill>
                <a:latin typeface="CyrillicOld" pitchFamily="2" charset="0"/>
              </a:rPr>
              <a:t>Принципы проекта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2692400"/>
          </a:xfrm>
        </p:spPr>
        <p:txBody>
          <a:bodyPr/>
          <a:lstStyle/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принцип индивидуальности (обеспечение здорового образа жизни каждому ребенку с учетом его здоровья, подбор оптимальной физической нагрузки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принцип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цикличности и систематичности (постепенное повышение нагрузки, по мере физической подготовленности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принцип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оздоровительный (физкультурно-оздоровительная деятельность, обеспечение рационального общего двигательного режима, чередование двигательной и познавательной активности детей в продуктивных видах деятельности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принцип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взаимосвязи с семьей (соблюдение единых требований ДОУ и семьи в воспитании здорового ребенка и вовлечение в здоровьесберегающие и оздоровительные мероприятия) 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endParaRPr lang="ru-RU" sz="1600" dirty="0">
              <a:latin typeface="CyrillicOld" pitchFamily="2" charset="0"/>
            </a:endParaRPr>
          </a:p>
        </p:txBody>
      </p:sp>
      <p:pic>
        <p:nvPicPr>
          <p:cNvPr id="8196" name="Picture 4" descr="F:\Подвижные игры\IMG-84e9711be00df94a14107c963307e779-V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11560" y="3717032"/>
            <a:ext cx="4536504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7" name="Picture 5" descr="F:\Спортивный Праздник 23 февраля 19г\IMG_742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64767" y="3717032"/>
            <a:ext cx="3376927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  <a:latin typeface="CyrillicOld" pitchFamily="2" charset="0"/>
              </a:rPr>
              <a:t/>
            </a:r>
            <a:br>
              <a:rPr lang="ru-RU" sz="2800" b="1" smtClean="0">
                <a:solidFill>
                  <a:srgbClr val="C00000"/>
                </a:solidFill>
                <a:latin typeface="CyrillicOld" pitchFamily="2" charset="0"/>
              </a:rPr>
            </a:br>
            <a:r>
              <a:rPr lang="ru-RU" sz="2800" b="1" smtClean="0">
                <a:solidFill>
                  <a:srgbClr val="C00000"/>
                </a:solidFill>
                <a:latin typeface="CyrillicOld" pitchFamily="2" charset="0"/>
              </a:rPr>
              <a:t>Этапы работы над проектом</a:t>
            </a:r>
            <a:r>
              <a:rPr lang="ru-RU" sz="2800" smtClean="0">
                <a:solidFill>
                  <a:srgbClr val="C00000"/>
                </a:solidFill>
                <a:latin typeface="CyrillicOld" pitchFamily="2" charset="0"/>
              </a:rPr>
              <a:t/>
            </a:r>
            <a:br>
              <a:rPr lang="ru-RU" sz="2800" smtClean="0">
                <a:solidFill>
                  <a:srgbClr val="C00000"/>
                </a:solidFill>
                <a:latin typeface="CyrillicOld" pitchFamily="2" charset="0"/>
              </a:rPr>
            </a:br>
            <a:endParaRPr lang="ru-RU" sz="2800" smtClean="0">
              <a:solidFill>
                <a:srgbClr val="C00000"/>
              </a:solidFill>
              <a:latin typeface="CyrillicOld" pitchFamily="2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395288" y="836613"/>
          <a:ext cx="8424936" cy="274013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600400"/>
                <a:gridCol w="2452581"/>
                <a:gridCol w="2371955"/>
              </a:tblGrid>
              <a:tr h="331445">
                <a:tc>
                  <a:txBody>
                    <a:bodyPr/>
                    <a:lstStyle/>
                    <a:p>
                      <a:pPr algn="ctr"/>
                      <a:r>
                        <a:rPr lang="ru-RU" sz="1600" u="none" kern="1200" dirty="0" smtClean="0">
                          <a:effectLst/>
                          <a:latin typeface="CyrillicOld" pitchFamily="2" charset="0"/>
                        </a:rPr>
                        <a:t>Подготовительный </a:t>
                      </a:r>
                      <a:endParaRPr lang="ru-RU" sz="1600" u="none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kern="1200" dirty="0" smtClean="0">
                          <a:effectLst/>
                          <a:latin typeface="CyrillicOld" pitchFamily="2" charset="0"/>
                        </a:rPr>
                        <a:t>Основной </a:t>
                      </a:r>
                      <a:endParaRPr lang="ru-RU" sz="1600" u="none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u="none" kern="1200" dirty="0" smtClean="0">
                          <a:effectLst/>
                          <a:latin typeface="CyrillicOld" pitchFamily="2" charset="0"/>
                        </a:rPr>
                        <a:t>Заключительный </a:t>
                      </a:r>
                      <a:endParaRPr lang="ru-RU" sz="1600" u="none" dirty="0"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1" marR="91431" marT="45716" marB="45716"/>
                </a:tc>
              </a:tr>
              <a:tr h="2404859"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обоснование актуальности темы, мотивация её выбора;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формулирование цели и задач проекта;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подбор методической и справочной литературы по тематике проекта;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подбор необходимого оборудования и пособий для практического обогащения проекта. </a:t>
                      </a: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анализ собранной информации, выделение главной мысли;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организация работы над проектом;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реализация проекта. </a:t>
                      </a:r>
                    </a:p>
                    <a:p>
                      <a:endParaRPr lang="ru-RU" sz="1600" dirty="0">
                        <a:solidFill>
                          <a:srgbClr val="C00000"/>
                        </a:solidFill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1" marR="91431" marT="45716" marB="45716"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анализ эффективности реализации проекта; 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- оформление презентации по результатам проекта</a:t>
                      </a:r>
                    </a:p>
                    <a:p>
                      <a:r>
                        <a:rPr lang="ru-RU" sz="1600" kern="1200" dirty="0" smtClean="0">
                          <a:solidFill>
                            <a:srgbClr val="C00000"/>
                          </a:solidFill>
                          <a:effectLst/>
                          <a:latin typeface="CyrillicOld" pitchFamily="2" charset="0"/>
                        </a:rPr>
                        <a:t> </a:t>
                      </a:r>
                    </a:p>
                    <a:p>
                      <a:endParaRPr lang="ru-RU" sz="1600" dirty="0">
                        <a:solidFill>
                          <a:srgbClr val="C00000"/>
                        </a:solidFill>
                        <a:latin typeface="CyrillicOld" pitchFamily="2" charset="0"/>
                        <a:cs typeface="Times New Roman" panose="02020603050405020304" pitchFamily="18" charset="0"/>
                      </a:endParaRPr>
                    </a:p>
                  </a:txBody>
                  <a:tcPr marL="91431" marR="91431" marT="45716" marB="45716"/>
                </a:tc>
              </a:tr>
            </a:tbl>
          </a:graphicData>
        </a:graphic>
      </p:graphicFrame>
      <p:pic>
        <p:nvPicPr>
          <p:cNvPr id="9233" name="Picture 17" descr="C:\Users\Оксана\Desktop\imgonline-com-ua-Transparent-backgr-6JilezIdPRab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00113" y="3689350"/>
            <a:ext cx="7602537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sz="2800" b="1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Формы физкультурно - оздоровительной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836613"/>
            <a:ext cx="8569325" cy="4248150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1600" b="1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Специально организованная деятельность: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утренняя гимнастика;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непосредственно образовательная деятельность по физической культуре (виды: игровые, сюжетные, тематические, комплексные, контрольно-диагностические, тренировочные);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бодрящая гимнастика, включающая в себя корригирующие упражнения по профилактике плоскостопия, нарушения осанки, дыхательную, артикуляционную, зрительную, пальчиковую гимнастику, упражнения на развитие речевого дыхания, гимнастику на развитие слухового внимания, упражнения на напряжение и расслабление, игровой массаж;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подвижные игры, спортивные эстафеты, общеразвивающие упражнения, основные движений;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гимнастика после сна;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закаливающие мероприятия: босохождение, хождение по массажным коврикам, контрастное обливание ног, проведение утреннего приема на улице;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проведение праздничных и досуговых мероприятий по физической культуре;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rgbClr val="002060"/>
                </a:solidFill>
                <a:latin typeface="CyrillicOld" pitchFamily="2" charset="0"/>
                <a:cs typeface="Times New Roman" panose="02020603050405020304" pitchFamily="18" charset="0"/>
              </a:rPr>
              <a:t>участие воспитанников в спортивных соревнованиях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endParaRPr lang="ru-RU" sz="1600" dirty="0">
              <a:solidFill>
                <a:srgbClr val="002060"/>
              </a:solidFill>
              <a:latin typeface="CyrillicOld" pitchFamily="2" charset="0"/>
            </a:endParaRPr>
          </a:p>
        </p:txBody>
      </p:sp>
      <p:pic>
        <p:nvPicPr>
          <p:cNvPr id="10244" name="Picture 4" descr="C:\Users\Оксана\Desktop\imgonline-com-ua-Transparent-backgr-6sHnNIQGATpQ0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20950" y="5300663"/>
            <a:ext cx="3779838" cy="152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8" descr="http://bestanimations.com/Sports/Soccer/animated-soccer-balls5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116013" y="5084763"/>
            <a:ext cx="10795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10" descr="http://bestanimations.com/Sports/Soccer/animated-soccer-balls5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flipH="1">
            <a:off x="7308850" y="5013325"/>
            <a:ext cx="1074738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7512"/>
          </a:xfrm>
        </p:spPr>
        <p:txBody>
          <a:bodyPr/>
          <a:lstStyle/>
          <a:p>
            <a:r>
              <a:rPr lang="ru-RU" sz="2800" smtClean="0">
                <a:solidFill>
                  <a:srgbClr val="C00000"/>
                </a:solidFill>
                <a:latin typeface="CyrillicOld" pitchFamily="2" charset="0"/>
                <a:cs typeface="Times New Roman" pitchFamily="18" charset="0"/>
              </a:rPr>
              <a:t>Формы физкультурно - оздоровительной работы</a:t>
            </a:r>
            <a:endParaRPr lang="ru-RU" sz="2800" smtClean="0">
              <a:solidFill>
                <a:srgbClr val="C00000"/>
              </a:solidFill>
              <a:latin typeface="CyrillicOld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692150"/>
            <a:ext cx="8424863" cy="3529013"/>
          </a:xfrm>
        </p:spPr>
        <p:txBody>
          <a:bodyPr/>
          <a:lstStyle/>
          <a:p>
            <a:pPr marL="0" indent="0" algn="ctr">
              <a:buFont typeface="Arial" charset="0"/>
              <a:buNone/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 </a:t>
            </a:r>
            <a:r>
              <a:rPr lang="ru-RU" sz="1600" dirty="0" smtClean="0">
                <a:solidFill>
                  <a:srgbClr val="C00000"/>
                </a:solidFill>
                <a:latin typeface="CyrillicOld" pitchFamily="2" charset="0"/>
                <a:cs typeface="Times New Roman" panose="02020603050405020304" pitchFamily="18" charset="0"/>
              </a:rPr>
              <a:t>Взаимодействие </a:t>
            </a:r>
            <a:r>
              <a:rPr lang="ru-RU" sz="1600" dirty="0">
                <a:solidFill>
                  <a:srgbClr val="C00000"/>
                </a:solidFill>
                <a:latin typeface="CyrillicOld" pitchFamily="2" charset="0"/>
                <a:cs typeface="Times New Roman" panose="02020603050405020304" pitchFamily="18" charset="0"/>
              </a:rPr>
              <a:t>с семьей по оптимизации физкультурно-оздоровительной </a:t>
            </a:r>
            <a:r>
              <a:rPr lang="ru-RU" sz="1600" dirty="0" smtClean="0">
                <a:solidFill>
                  <a:srgbClr val="C00000"/>
                </a:solidFill>
                <a:latin typeface="CyrillicOld" pitchFamily="2" charset="0"/>
                <a:cs typeface="Times New Roman" panose="02020603050405020304" pitchFamily="18" charset="0"/>
              </a:rPr>
              <a:t>работы:</a:t>
            </a:r>
            <a:endParaRPr lang="ru-RU" sz="1600" dirty="0">
              <a:solidFill>
                <a:srgbClr val="C00000"/>
              </a:solidFill>
              <a:latin typeface="CyrillicOld" pitchFamily="2" charset="0"/>
              <a:cs typeface="Times New Roman" panose="02020603050405020304" pitchFamily="18" charset="0"/>
            </a:endParaRP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совместная физкультурно-досуговая деятельность,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наглядная агитация по вопросам физического воспитания (стенды, памятки, газеты, выставки),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организация совместного активного отдыха, 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оформление рекомендаций для родителей по организации двигательной активности, 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посещение родителями режимных моментов, 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пополнение методической и познавательной литературы по здоровому образу жизни, 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анкетирование</a:t>
            </a: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Font typeface="Arial" charset="0"/>
              <a:buNone/>
              <a:defRPr/>
            </a:pPr>
            <a:r>
              <a:rPr lang="ru-RU" sz="1600" dirty="0" smtClean="0">
                <a:solidFill>
                  <a:srgbClr val="C00000"/>
                </a:solidFill>
                <a:latin typeface="CyrillicOld" pitchFamily="2" charset="0"/>
                <a:cs typeface="Times New Roman" panose="02020603050405020304" pitchFamily="18" charset="0"/>
              </a:rPr>
              <a:t>Взаимодействие со специалистами ДОУ</a:t>
            </a:r>
            <a:endParaRPr lang="ru-RU" sz="1600" dirty="0" smtClean="0">
              <a:solidFill>
                <a:schemeClr val="tx2">
                  <a:lumMod val="75000"/>
                </a:schemeClr>
              </a:solidFill>
              <a:latin typeface="CyrillicOld" pitchFamily="2" charset="0"/>
              <a:cs typeface="Times New Roman" panose="02020603050405020304" pitchFamily="18" charset="0"/>
            </a:endParaRPr>
          </a:p>
          <a:p>
            <a:pPr>
              <a:buFont typeface="Arial" charset="0"/>
              <a:buBlip>
                <a:blip r:embed="rId2"/>
              </a:buBlip>
              <a:defRPr/>
            </a:pPr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  <a:latin typeface="CyrillicOld" pitchFamily="2" charset="0"/>
                <a:cs typeface="Times New Roman" panose="02020603050405020304" pitchFamily="18" charset="0"/>
              </a:rPr>
              <a:t>консультации учителя-логопеда, педагога-психолога, инструктора по плаванию, инструктора по физической культуре, музыкального руководителя, медицинского персонала</a:t>
            </a:r>
          </a:p>
          <a:p>
            <a:pPr>
              <a:buFont typeface="Arial" charset="0"/>
              <a:buBlip>
                <a:blip r:embed="rId2"/>
              </a:buBlip>
              <a:defRPr/>
            </a:pPr>
            <a:endParaRPr lang="ru-RU" sz="1600" dirty="0">
              <a:solidFill>
                <a:schemeClr val="tx2">
                  <a:lumMod val="75000"/>
                </a:schemeClr>
              </a:solidFill>
              <a:latin typeface="CyrillicOld" pitchFamily="2" charset="0"/>
              <a:cs typeface="Times New Roman" panose="02020603050405020304" pitchFamily="18" charset="0"/>
            </a:endParaRPr>
          </a:p>
          <a:p>
            <a:pPr>
              <a:buFont typeface="Arial" charset="0"/>
              <a:buBlip>
                <a:blip r:embed="rId2"/>
              </a:buBlip>
              <a:defRPr/>
            </a:pPr>
            <a:endParaRPr lang="ru-RU" sz="1600" dirty="0">
              <a:latin typeface="CyrillicOld" pitchFamily="2" charset="0"/>
            </a:endParaRPr>
          </a:p>
        </p:txBody>
      </p:sp>
      <p:pic>
        <p:nvPicPr>
          <p:cNvPr id="11270" name="Picture 6" descr="C:\Users\Оксана\Desktop\фото доу\Образц ДСад\об сад фото\20150926_10440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4581128"/>
            <a:ext cx="2496277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271" name="Picture 7" descr="C:\Users\Оксана\Desktop\фото доу\Образц ДСад\об сад фото\20170325_10383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2160" y="4509120"/>
            <a:ext cx="2705876" cy="19065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" name="Picture 11" descr="http://file2.rrxh5.cc/g2/c1/2018/10/15/1539602527584.pn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203575" y="4868863"/>
            <a:ext cx="2232025" cy="136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594ef1f1d5b2097e2514e7ad5592ceb3e98b26e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1253</TotalTime>
  <Words>857</Words>
  <Application>Microsoft Office PowerPoint</Application>
  <PresentationFormat>Экран (4:3)</PresentationFormat>
  <Paragraphs>78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Arno Pro Caption</vt:lpstr>
      <vt:lpstr>Calibri</vt:lpstr>
      <vt:lpstr>Times New Roman</vt:lpstr>
      <vt:lpstr>CyrillicOld</vt:lpstr>
      <vt:lpstr>Тема Office</vt:lpstr>
      <vt:lpstr> Физкультурно-оздоровительная работа в МБДОУ  ДС№ 56 «Северяночка»  ПРОЕКТ «Физкультура – это здоровье!»</vt:lpstr>
      <vt:lpstr>Актуальность</vt:lpstr>
      <vt:lpstr>«Физкультура – это здоровье!»</vt:lpstr>
      <vt:lpstr>Физкультурно-оздоровительная работа:</vt:lpstr>
      <vt:lpstr>Механизм реализации проекта</vt:lpstr>
      <vt:lpstr>Принципы проекта</vt:lpstr>
      <vt:lpstr> Этапы работы над проектом </vt:lpstr>
      <vt:lpstr>Формы физкультурно - оздоровительной работы</vt:lpstr>
      <vt:lpstr>Формы физкультурно - оздоровительной работы</vt:lpstr>
      <vt:lpstr>Ожидаемый результат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gangreen</cp:lastModifiedBy>
  <cp:revision>148</cp:revision>
  <dcterms:created xsi:type="dcterms:W3CDTF">2011-04-01T11:05:38Z</dcterms:created>
  <dcterms:modified xsi:type="dcterms:W3CDTF">2020-01-10T13:19:53Z</dcterms:modified>
</cp:coreProperties>
</file>