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3A37"/>
    <a:srgbClr val="45525A"/>
    <a:srgbClr val="E3AE3C"/>
    <a:srgbClr val="2788C5"/>
    <a:srgbClr val="273490"/>
    <a:srgbClr val="112E4C"/>
    <a:srgbClr val="605AD6"/>
    <a:srgbClr val="547BFE"/>
    <a:srgbClr val="587384"/>
    <a:srgbClr val="F078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1" d="100"/>
          <a:sy n="81" d="100"/>
        </p:scale>
        <p:origin x="-570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-228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2D91B7-8A8F-4094-9C74-BFBF17328D3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1C380-2A47-44E9-A166-E88F37C6BF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3735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664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878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534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880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151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2064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755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41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273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994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B0120-34BC-4D2D-A004-D755CDB5BD4A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09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B0120-34BC-4D2D-A004-D755CDB5BD4A}" type="datetimeFigureOut">
              <a:rPr lang="en-US" smtClean="0"/>
              <a:t>1/8/2020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6FA45-C57A-445D-B033-0774190700E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0980"/>
          <a:stretch/>
        </p:blipFill>
        <p:spPr>
          <a:xfrm>
            <a:off x="0" y="0"/>
            <a:ext cx="2653553" cy="6858000"/>
          </a:xfrm>
          <a:prstGeom prst="rect">
            <a:avLst/>
          </a:prstGeom>
        </p:spPr>
      </p:pic>
      <p:pic>
        <p:nvPicPr>
          <p:cNvPr id="8" name="Picture 9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53" r="27549"/>
          <a:stretch/>
        </p:blipFill>
        <p:spPr>
          <a:xfrm>
            <a:off x="2617693" y="0"/>
            <a:ext cx="4123766" cy="6858000"/>
          </a:xfrm>
          <a:prstGeom prst="rect">
            <a:avLst/>
          </a:prstGeom>
        </p:spPr>
      </p:pic>
      <p:pic>
        <p:nvPicPr>
          <p:cNvPr id="9" name="Picture 10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53" r="27549"/>
          <a:stretch/>
        </p:blipFill>
        <p:spPr>
          <a:xfrm>
            <a:off x="4337794" y="0"/>
            <a:ext cx="4123766" cy="6858000"/>
          </a:xfrm>
          <a:prstGeom prst="rect">
            <a:avLst/>
          </a:prstGeom>
        </p:spPr>
      </p:pic>
      <p:pic>
        <p:nvPicPr>
          <p:cNvPr id="10" name="Picture 11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53" r="35686"/>
          <a:stretch/>
        </p:blipFill>
        <p:spPr>
          <a:xfrm>
            <a:off x="5737408" y="0"/>
            <a:ext cx="34065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587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coolchtivo.blogspot.com/2019/05/blog-post7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8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185109"/>
            <a:ext cx="6881446" cy="1772603"/>
          </a:xfrm>
        </p:spPr>
        <p:txBody>
          <a:bodyPr>
            <a:noAutofit/>
          </a:bodyPr>
          <a:lstStyle/>
          <a:p>
            <a:r>
              <a:rPr lang="ru-RU" sz="4800" b="1" dirty="0"/>
              <a:t>Подготовка к написанию подробного изложения по рассказу Артюховой Нины Михайловны «Трусиха»</a:t>
            </a:r>
            <a:endParaRPr lang="en-US" sz="4800" b="1" dirty="0">
              <a:solidFill>
                <a:srgbClr val="AD3A37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1292" y="5122985"/>
            <a:ext cx="710418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1F5480"/>
                </a:solidFill>
              </a:rPr>
              <a:t>Раздел: «Повторение </a:t>
            </a:r>
            <a:r>
              <a:rPr lang="ru-RU" sz="2800" dirty="0" smtClean="0">
                <a:solidFill>
                  <a:srgbClr val="1F5480"/>
                </a:solidFill>
              </a:rPr>
              <a:t>изученного» </a:t>
            </a:r>
            <a:br>
              <a:rPr lang="ru-RU" sz="2800" dirty="0" smtClean="0">
                <a:solidFill>
                  <a:srgbClr val="1F5480"/>
                </a:solidFill>
              </a:rPr>
            </a:br>
            <a:r>
              <a:rPr lang="ru-RU" sz="2800" dirty="0" smtClean="0">
                <a:solidFill>
                  <a:srgbClr val="1F5480"/>
                </a:solidFill>
              </a:rPr>
              <a:t>5 </a:t>
            </a:r>
            <a:r>
              <a:rPr lang="ru-RU" sz="2800" dirty="0">
                <a:solidFill>
                  <a:srgbClr val="1F5480"/>
                </a:solidFill>
              </a:rPr>
              <a:t>класс</a:t>
            </a:r>
            <a:endParaRPr lang="en-US" sz="2800" dirty="0">
              <a:solidFill>
                <a:srgbClr val="1F548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722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Сведения об авторе</a:t>
            </a:r>
            <a:endParaRPr lang="ru-RU" dirty="0"/>
          </a:p>
        </p:txBody>
      </p:sp>
      <p:pic>
        <p:nvPicPr>
          <p:cNvPr id="4" name="Picture 4" descr="https://psv4.userapi.com/c848224/u189217287/docs/d6/e0c85c1efd76/IMG_9711_1.jpg?extra=B7yFo9rd8kMQQ9SFkWag0VdnVwr6VP4X3NC_PKWZnuUbdDxEUsROkz1S-aOCZ4sxOfvlDTcjRkmW3KuVSgLbHDKfZpqd3cWwCAfkD1Fbq-yA9T3bXlNkPU6FFQaoyAM0gvNZYNykTXyAH4tkujhH_3d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2243" y="1565938"/>
            <a:ext cx="2905298" cy="436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81906" y="1973052"/>
            <a:ext cx="317695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Карасева Виктория Анатольевна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Студентка филологического факультета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/>
              <a:t>4 курс</a:t>
            </a:r>
            <a:br>
              <a:rPr lang="ru-RU" sz="2400" dirty="0"/>
            </a:br>
            <a:r>
              <a:rPr lang="ru-RU" sz="2400" dirty="0" err="1"/>
              <a:t>РЛа</a:t>
            </a:r>
            <a:r>
              <a:rPr lang="ru-RU" sz="2400" dirty="0"/>
              <a:t> 16-1</a:t>
            </a:r>
          </a:p>
        </p:txBody>
      </p:sp>
    </p:spTree>
    <p:extLst>
      <p:ext uri="{BB962C8B-B14F-4D97-AF65-F5344CB8AC3E}">
        <p14:creationId xmlns:p14="http://schemas.microsoft.com/office/powerpoint/2010/main" val="51550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9538" y="1342292"/>
            <a:ext cx="785446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Список литературы: </a:t>
            </a:r>
            <a:r>
              <a:rPr lang="ru-RU" sz="2400" dirty="0"/>
              <a:t> </a:t>
            </a:r>
            <a:endParaRPr lang="ru-RU" sz="2400" dirty="0" smtClean="0"/>
          </a:p>
          <a:p>
            <a:r>
              <a:rPr lang="ru-RU" sz="2400" dirty="0" smtClean="0"/>
              <a:t>Русский </a:t>
            </a:r>
            <a:r>
              <a:rPr lang="ru-RU" sz="2400" dirty="0"/>
              <a:t>язык : учеб. для 6 </a:t>
            </a:r>
            <a:r>
              <a:rPr lang="ru-RU" sz="2400" dirty="0" err="1"/>
              <a:t>кл</a:t>
            </a:r>
            <a:r>
              <a:rPr lang="ru-RU" sz="2400" dirty="0"/>
              <a:t>. </a:t>
            </a:r>
            <a:r>
              <a:rPr lang="ru-RU" sz="2400" dirty="0" err="1"/>
              <a:t>общеобразоват</a:t>
            </a:r>
            <a:r>
              <a:rPr lang="ru-RU" sz="2400" dirty="0"/>
              <a:t>. учреждений / [М. Т. Баранов, Т. А. </a:t>
            </a:r>
            <a:r>
              <a:rPr lang="ru-RU" sz="2400" dirty="0" err="1"/>
              <a:t>Ладыженская</a:t>
            </a:r>
            <a:r>
              <a:rPr lang="ru-RU" sz="2400" dirty="0"/>
              <a:t>, Л. А. </a:t>
            </a:r>
            <a:r>
              <a:rPr lang="ru-RU" sz="2400" dirty="0" err="1"/>
              <a:t>Тростенцова</a:t>
            </a:r>
            <a:r>
              <a:rPr lang="ru-RU" sz="2400" dirty="0"/>
              <a:t> и др. ; </a:t>
            </a:r>
            <a:r>
              <a:rPr lang="ru-RU" sz="2400" dirty="0" err="1"/>
              <a:t>науч.ред</a:t>
            </a:r>
            <a:r>
              <a:rPr lang="ru-RU" sz="2400" dirty="0"/>
              <a:t>. Н. М. </a:t>
            </a:r>
            <a:r>
              <a:rPr lang="ru-RU" sz="2400" dirty="0" err="1"/>
              <a:t>Шанский</a:t>
            </a:r>
            <a:r>
              <a:rPr lang="ru-RU" sz="2400" dirty="0"/>
              <a:t>]. – 29-е изд. – М. : Просвещение, 2007. – 354 с.;</a:t>
            </a:r>
          </a:p>
          <a:p>
            <a:r>
              <a:rPr lang="ru-RU" sz="2400" dirty="0"/>
              <a:t>Обучающие изложения: 5-9 класс: Пособие для учителя. – 2-е изд. –М.: Просвещение, 1995, - 87 222 с.</a:t>
            </a:r>
          </a:p>
          <a:p>
            <a:pPr marL="0" indent="0">
              <a:buNone/>
            </a:pPr>
            <a:r>
              <a:rPr lang="ru-RU" sz="2800" b="1" dirty="0" smtClean="0"/>
              <a:t>Иллюстрации</a:t>
            </a:r>
            <a:r>
              <a:rPr lang="ru-RU" b="1" dirty="0" smtClean="0"/>
              <a:t>:</a:t>
            </a:r>
          </a:p>
          <a:p>
            <a:pPr marL="0" indent="0">
              <a:buNone/>
            </a:pPr>
            <a:r>
              <a:rPr lang="en-US" sz="2800" dirty="0" smtClean="0">
                <a:hlinkClick r:id="rId2"/>
              </a:rPr>
              <a:t>http://coolchtivo.blogspot.com/2019/05/blog-post7.html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748834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429" y="1850795"/>
            <a:ext cx="2356339" cy="35083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52247" y="797169"/>
            <a:ext cx="53222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Нина Михайловна Артюхова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439507" y="1248453"/>
            <a:ext cx="30128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(1901-1990)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692768" y="1850795"/>
            <a:ext cx="491197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Известность </a:t>
            </a:r>
            <a:r>
              <a:rPr lang="ru-RU" sz="2400" dirty="0"/>
              <a:t>Нине Михайловне Артюховой принесли повести «Белая коза Альба» </a:t>
            </a:r>
            <a:r>
              <a:rPr lang="ru-RU" sz="2400" dirty="0" smtClean="0"/>
              <a:t> </a:t>
            </a:r>
            <a:r>
              <a:rPr lang="ru-RU" sz="2400" dirty="0"/>
              <a:t>и «Светлана</a:t>
            </a:r>
            <a:r>
              <a:rPr lang="ru-RU" sz="2400" dirty="0" smtClean="0"/>
              <a:t>». </a:t>
            </a:r>
            <a:r>
              <a:rPr lang="ru-RU" sz="2400" dirty="0"/>
              <a:t>В </a:t>
            </a:r>
            <a:r>
              <a:rPr lang="ru-RU" sz="2400" dirty="0" smtClean="0"/>
              <a:t>1949 году </a:t>
            </a:r>
            <a:r>
              <a:rPr lang="ru-RU" sz="2400" dirty="0"/>
              <a:t> вышел сборник писательница «Повести о детях</a:t>
            </a:r>
            <a:r>
              <a:rPr lang="ru-RU" sz="2400" dirty="0" smtClean="0"/>
              <a:t>».</a:t>
            </a:r>
            <a:r>
              <a:rPr lang="ru-RU" sz="2400" dirty="0"/>
              <a:t> П</a:t>
            </a:r>
            <a:r>
              <a:rPr lang="ru-RU" sz="2400" dirty="0" smtClean="0"/>
              <a:t>роизведения </a:t>
            </a:r>
            <a:r>
              <a:rPr lang="ru-RU" sz="2400" dirty="0"/>
              <a:t>Нины Артюховой учат детей быть добрыми и справедливыми, смелыми и честными, верными своему слову. </a:t>
            </a:r>
            <a:r>
              <a:rPr lang="ru-RU" i="1" dirty="0"/>
              <a:t/>
            </a:r>
            <a:br>
              <a:rPr lang="ru-RU" i="1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651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5789" y="447188"/>
            <a:ext cx="7886700" cy="1325563"/>
          </a:xfrm>
        </p:spPr>
        <p:txBody>
          <a:bodyPr/>
          <a:lstStyle/>
          <a:p>
            <a:r>
              <a:rPr lang="ru-RU" b="1" i="1" dirty="0" smtClean="0"/>
              <a:t>Вопросы по тексту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94338" y="1509101"/>
            <a:ext cx="4372708" cy="8941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О чем это рассказ?</a:t>
            </a:r>
          </a:p>
        </p:txBody>
      </p:sp>
      <p:pic>
        <p:nvPicPr>
          <p:cNvPr id="2056" name="Picture 8" descr="Картинки по запросу трусих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509" y="3579322"/>
            <a:ext cx="4311406" cy="26225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77091" y="2132221"/>
            <a:ext cx="46768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Какова основная мысль?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577091" y="2741821"/>
            <a:ext cx="65381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 какому типу речи относится текст?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73753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План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2440" y="1333257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1. Валя была трусихой</a:t>
            </a:r>
          </a:p>
          <a:p>
            <a:pPr marL="0" indent="0">
              <a:buNone/>
            </a:pPr>
            <a:r>
              <a:rPr lang="ru-RU" dirty="0"/>
              <a:t>2. Один раз на улице</a:t>
            </a:r>
          </a:p>
          <a:p>
            <a:pPr marL="0" indent="0">
              <a:buNone/>
            </a:pPr>
            <a:r>
              <a:rPr lang="ru-RU" dirty="0"/>
              <a:t>3. Лохмач сорвался с цепи</a:t>
            </a:r>
          </a:p>
          <a:p>
            <a:pPr marL="0" indent="0">
              <a:buNone/>
            </a:pPr>
            <a:r>
              <a:rPr lang="ru-RU" dirty="0"/>
              <a:t>4. Ребята бросились врассыпную </a:t>
            </a:r>
          </a:p>
          <a:p>
            <a:pPr marL="0" indent="0">
              <a:buNone/>
            </a:pPr>
            <a:r>
              <a:rPr lang="ru-RU" dirty="0"/>
              <a:t>5. Спасение Андрюши</a:t>
            </a:r>
          </a:p>
          <a:p>
            <a:pPr marL="0" indent="0">
              <a:buNone/>
            </a:pPr>
            <a:r>
              <a:rPr lang="ru-RU" dirty="0" smtClean="0"/>
              <a:t>6. Появление сторожа</a:t>
            </a:r>
          </a:p>
          <a:p>
            <a:pPr marL="0" indent="0">
              <a:buNone/>
            </a:pPr>
            <a:r>
              <a:rPr lang="ru-RU" dirty="0" smtClean="0"/>
              <a:t>7.Валя </a:t>
            </a:r>
            <a:r>
              <a:rPr lang="ru-RU" dirty="0"/>
              <a:t>плакала н</a:t>
            </a:r>
            <a:r>
              <a:rPr lang="ru-RU" u="sng" dirty="0"/>
              <a:t>ав</a:t>
            </a:r>
            <a:r>
              <a:rPr lang="ru-RU" dirty="0"/>
              <a:t>зрыд</a:t>
            </a:r>
          </a:p>
        </p:txBody>
      </p:sp>
    </p:spTree>
    <p:extLst>
      <p:ext uri="{BB962C8B-B14F-4D97-AF65-F5344CB8AC3E}">
        <p14:creationId xmlns:p14="http://schemas.microsoft.com/office/powerpoint/2010/main" val="2453920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0215" y="1825625"/>
            <a:ext cx="3036278" cy="6010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Врассыпную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582615" y="2309446"/>
            <a:ext cx="24618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209799" y="2309446"/>
            <a:ext cx="24618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18492" y="1310081"/>
            <a:ext cx="4044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 Правописание наречия</a:t>
            </a:r>
            <a:endParaRPr lang="ru-RU" sz="2400" b="1" dirty="0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1418492" y="1310081"/>
            <a:ext cx="3669323" cy="1116596"/>
          </a:xfrm>
          <a:prstGeom prst="flowChartAlternateProcess">
            <a:avLst/>
          </a:prstGeom>
          <a:noFill/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1418492" y="3146873"/>
            <a:ext cx="4220309" cy="1652955"/>
          </a:xfrm>
          <a:prstGeom prst="flowChartAlternateProcess">
            <a:avLst/>
          </a:prstGeom>
          <a:noFill/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2209799" y="574431"/>
            <a:ext cx="5222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2505807" y="574431"/>
            <a:ext cx="5468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Орфографическая работа</a:t>
            </a:r>
            <a:endParaRPr lang="ru-RU" sz="2800" b="1" dirty="0"/>
          </a:p>
        </p:txBody>
      </p:sp>
      <p:grpSp>
        <p:nvGrpSpPr>
          <p:cNvPr id="42" name="Группа 41"/>
          <p:cNvGrpSpPr/>
          <p:nvPr/>
        </p:nvGrpSpPr>
        <p:grpSpPr>
          <a:xfrm>
            <a:off x="1582615" y="3188520"/>
            <a:ext cx="3387970" cy="1569660"/>
            <a:chOff x="1582615" y="3146873"/>
            <a:chExt cx="3387970" cy="1569660"/>
          </a:xfrm>
        </p:grpSpPr>
        <p:sp>
          <p:nvSpPr>
            <p:cNvPr id="30" name="TextBox 29"/>
            <p:cNvSpPr txBox="1"/>
            <p:nvPr/>
          </p:nvSpPr>
          <p:spPr>
            <a:xfrm>
              <a:off x="1582615" y="3146873"/>
              <a:ext cx="338797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2. Правописание проверяемых гласных</a:t>
              </a:r>
            </a:p>
            <a:p>
              <a:r>
                <a:rPr lang="ru-RU" sz="2400" dirty="0" smtClean="0"/>
                <a:t>Вбежала – бег</a:t>
              </a:r>
            </a:p>
            <a:p>
              <a:r>
                <a:rPr lang="ru-RU" sz="2400" dirty="0" smtClean="0"/>
                <a:t>Ревел - рёв</a:t>
              </a:r>
              <a:endParaRPr lang="ru-RU" sz="2400" dirty="0"/>
            </a:p>
          </p:txBody>
        </p:sp>
        <p:cxnSp>
          <p:nvCxnSpPr>
            <p:cNvPr id="31" name="Прямая соединительная линия 30"/>
            <p:cNvCxnSpPr/>
            <p:nvPr/>
          </p:nvCxnSpPr>
          <p:spPr>
            <a:xfrm>
              <a:off x="1582615" y="3961626"/>
              <a:ext cx="24618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1981199" y="4267199"/>
              <a:ext cx="24618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3194539" y="4267199"/>
              <a:ext cx="24618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1828799" y="4583722"/>
              <a:ext cx="1524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2790092" y="4583722"/>
              <a:ext cx="24618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1828799" y="3973350"/>
              <a:ext cx="0" cy="12309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80992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0957" y="118941"/>
            <a:ext cx="7886700" cy="13255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Лексическая работа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4707" y="1122240"/>
            <a:ext cx="7479323" cy="306289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dirty="0"/>
              <a:t>ПРИ'СТУП</a:t>
            </a:r>
            <a:r>
              <a:rPr lang="ru-RU" dirty="0"/>
              <a:t>, а (у — разг.), </a:t>
            </a:r>
            <a:r>
              <a:rPr lang="ru-RU" i="1" dirty="0"/>
              <a:t>м.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1</a:t>
            </a:r>
            <a:r>
              <a:rPr lang="ru-RU" b="1" dirty="0"/>
              <a:t>.</a:t>
            </a:r>
            <a:r>
              <a:rPr lang="ru-RU" dirty="0"/>
              <a:t> Атака, штурм. </a:t>
            </a:r>
            <a:r>
              <a:rPr lang="ru-RU" i="1" dirty="0"/>
              <a:t>Войска пошли на п. Взять город приступом. «Теперь стойте крепко», сказал комендант: «будет приступ».</a:t>
            </a:r>
            <a:r>
              <a:rPr lang="ru-RU" dirty="0"/>
              <a:t> Пушкин.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2</a:t>
            </a:r>
            <a:r>
              <a:rPr lang="ru-RU" b="1" dirty="0"/>
              <a:t>.</a:t>
            </a:r>
            <a:r>
              <a:rPr lang="ru-RU" dirty="0"/>
              <a:t> Момент обострения, усиления чего-н., припадок. </a:t>
            </a:r>
            <a:r>
              <a:rPr lang="ru-RU" i="1" dirty="0"/>
              <a:t>Новый п. лихорадки. П. кашля. П. тоски. П. ярости.</a:t>
            </a:r>
            <a:r>
              <a:rPr lang="ru-RU" dirty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3</a:t>
            </a:r>
            <a:r>
              <a:rPr lang="ru-RU" b="1" dirty="0"/>
              <a:t>.</a:t>
            </a:r>
            <a:r>
              <a:rPr lang="ru-RU" dirty="0"/>
              <a:t> Вступление, введение (книжн. лит. устар.). </a:t>
            </a:r>
            <a:r>
              <a:rPr lang="ru-RU" i="1" dirty="0"/>
              <a:t>Оратор сделал слишком большой п.</a:t>
            </a:r>
            <a:r>
              <a:rPr lang="ru-RU" dirty="0"/>
              <a:t> ◊</a:t>
            </a:r>
          </a:p>
        </p:txBody>
      </p:sp>
      <p:pic>
        <p:nvPicPr>
          <p:cNvPr id="3074" name="Picture 2" descr="Картинки по запросу словарь ожегов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7129" y="4185138"/>
            <a:ext cx="2627646" cy="2203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6293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0215" y="1825625"/>
            <a:ext cx="3036278" cy="6010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Врассыпную</a:t>
            </a: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582615" y="2297722"/>
            <a:ext cx="24618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227383" y="2297722"/>
            <a:ext cx="24618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18492" y="1310081"/>
            <a:ext cx="4044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 Правописание наречия</a:t>
            </a:r>
            <a:endParaRPr lang="ru-RU" sz="2400" b="1" dirty="0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1418492" y="1310081"/>
            <a:ext cx="3669323" cy="1116596"/>
          </a:xfrm>
          <a:prstGeom prst="flowChartAlternateProcess">
            <a:avLst/>
          </a:prstGeom>
          <a:noFill/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1330568" y="2632288"/>
            <a:ext cx="4220309" cy="1652955"/>
          </a:xfrm>
          <a:prstGeom prst="flowChartAlternateProcess">
            <a:avLst/>
          </a:prstGeom>
          <a:noFill/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2209799" y="574431"/>
            <a:ext cx="5222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2236177" y="574431"/>
            <a:ext cx="5468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Орфографическая работа</a:t>
            </a:r>
            <a:endParaRPr lang="ru-RU" sz="2800" b="1" dirty="0"/>
          </a:p>
        </p:txBody>
      </p:sp>
      <p:grpSp>
        <p:nvGrpSpPr>
          <p:cNvPr id="42" name="Группа 41"/>
          <p:cNvGrpSpPr/>
          <p:nvPr/>
        </p:nvGrpSpPr>
        <p:grpSpPr>
          <a:xfrm>
            <a:off x="1582615" y="2632288"/>
            <a:ext cx="3387970" cy="1569660"/>
            <a:chOff x="1582615" y="3146873"/>
            <a:chExt cx="3387970" cy="1569660"/>
          </a:xfrm>
        </p:grpSpPr>
        <p:sp>
          <p:nvSpPr>
            <p:cNvPr id="30" name="TextBox 29"/>
            <p:cNvSpPr txBox="1"/>
            <p:nvPr/>
          </p:nvSpPr>
          <p:spPr>
            <a:xfrm>
              <a:off x="1582615" y="3146873"/>
              <a:ext cx="338797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2. Правописание проверяемых гласных</a:t>
              </a:r>
            </a:p>
            <a:p>
              <a:r>
                <a:rPr lang="ru-RU" sz="2400" dirty="0" smtClean="0"/>
                <a:t>Вбежала – бег</a:t>
              </a:r>
            </a:p>
            <a:p>
              <a:r>
                <a:rPr lang="ru-RU" sz="2400" dirty="0" smtClean="0"/>
                <a:t>Ревел - рёв</a:t>
              </a:r>
              <a:endParaRPr lang="ru-RU" sz="2400" dirty="0"/>
            </a:p>
          </p:txBody>
        </p:sp>
        <p:cxnSp>
          <p:nvCxnSpPr>
            <p:cNvPr id="31" name="Прямая соединительная линия 30"/>
            <p:cNvCxnSpPr/>
            <p:nvPr/>
          </p:nvCxnSpPr>
          <p:spPr>
            <a:xfrm>
              <a:off x="1582615" y="3961626"/>
              <a:ext cx="24618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>
              <a:off x="1981199" y="4267199"/>
              <a:ext cx="24618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3194539" y="4267199"/>
              <a:ext cx="24618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1828799" y="4583722"/>
              <a:ext cx="1524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>
              <a:off x="2790092" y="4583722"/>
              <a:ext cx="24618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V="1">
              <a:off x="1828799" y="3973350"/>
              <a:ext cx="0" cy="12309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Блок-схема: альтернативный процесс 17"/>
          <p:cNvSpPr/>
          <p:nvPr/>
        </p:nvSpPr>
        <p:spPr>
          <a:xfrm>
            <a:off x="1330568" y="4412526"/>
            <a:ext cx="4935415" cy="1435620"/>
          </a:xfrm>
          <a:prstGeom prst="flowChartAlternateProcess">
            <a:avLst/>
          </a:prstGeom>
          <a:noFill/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1418491" y="4365633"/>
            <a:ext cx="4876800" cy="1200329"/>
            <a:chOff x="1418491" y="4365633"/>
            <a:chExt cx="4876800" cy="1200329"/>
          </a:xfrm>
        </p:grpSpPr>
        <p:sp>
          <p:nvSpPr>
            <p:cNvPr id="2" name="TextBox 1"/>
            <p:cNvSpPr txBox="1"/>
            <p:nvPr/>
          </p:nvSpPr>
          <p:spPr>
            <a:xfrm>
              <a:off x="1418491" y="4365633"/>
              <a:ext cx="48768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/>
                <a:t>3.Правописание существительных с предлогами</a:t>
              </a:r>
            </a:p>
            <a:p>
              <a:r>
                <a:rPr lang="ru-RU" sz="2400" dirty="0" smtClean="0"/>
                <a:t>На приступ</a:t>
              </a:r>
              <a:endParaRPr lang="ru-RU" sz="2400" dirty="0"/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>
              <a:off x="1781907" y="5462953"/>
              <a:ext cx="246184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1813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6708" y="365126"/>
            <a:ext cx="6428642" cy="13255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Пунктуационная работа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83323" y="1638056"/>
            <a:ext cx="7120304" cy="435133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ru-RU" i="1" dirty="0" smtClean="0"/>
              <a:t>Ты </a:t>
            </a:r>
            <a:r>
              <a:rPr lang="ru-RU" i="1" dirty="0"/>
              <a:t>что? - спросили ребята. - Лохмач тебя укусил?</a:t>
            </a:r>
            <a:br>
              <a:rPr lang="ru-RU" i="1" dirty="0"/>
            </a:br>
            <a:r>
              <a:rPr lang="ru-RU" i="1" dirty="0"/>
              <a:t>- Нет, - отвечала она, - он не укусил... Просто я очень испугалась</a:t>
            </a:r>
            <a:r>
              <a:rPr lang="ru-RU" i="1" dirty="0" smtClean="0"/>
              <a:t>...</a:t>
            </a:r>
          </a:p>
          <a:p>
            <a:pPr marL="0" indent="0">
              <a:buNone/>
            </a:pPr>
            <a:r>
              <a:rPr lang="ru-RU" b="1" i="1" dirty="0" smtClean="0"/>
              <a:t>                         Схема диалога: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                              </a:t>
            </a:r>
            <a:r>
              <a:rPr lang="ru-RU" dirty="0" smtClean="0"/>
              <a:t>-</a:t>
            </a:r>
            <a:r>
              <a:rPr lang="ru-RU" dirty="0"/>
              <a:t>П?-</a:t>
            </a:r>
            <a:r>
              <a:rPr lang="ru-RU" dirty="0" smtClean="0"/>
              <a:t>а.-</a:t>
            </a:r>
            <a:r>
              <a:rPr lang="ru-RU" dirty="0"/>
              <a:t>П?</a:t>
            </a:r>
            <a:br>
              <a:rPr lang="ru-RU" dirty="0"/>
            </a:br>
            <a:r>
              <a:rPr lang="ru-RU" dirty="0" smtClean="0"/>
              <a:t>                               -</a:t>
            </a:r>
            <a:r>
              <a:rPr lang="ru-RU" dirty="0" smtClean="0"/>
              <a:t>П-а,-</a:t>
            </a:r>
            <a:r>
              <a:rPr lang="ru-RU" dirty="0" smtClean="0"/>
              <a:t>п</a:t>
            </a:r>
            <a:r>
              <a:rPr lang="ru-RU" dirty="0" smtClean="0"/>
              <a:t>…</a:t>
            </a:r>
            <a:endParaRPr lang="ru-RU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3329355" y="4212993"/>
            <a:ext cx="3669323" cy="1484421"/>
          </a:xfrm>
          <a:prstGeom prst="flowChartAlternateProcess">
            <a:avLst/>
          </a:prstGeom>
          <a:noFill/>
          <a:ln w="381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02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9538" y="442302"/>
            <a:ext cx="7713785" cy="60522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00" b="1" dirty="0" smtClean="0"/>
              <a:t>                                                                                         Трусиха</a:t>
            </a:r>
            <a:endParaRPr lang="ru-RU" sz="1400" dirty="0"/>
          </a:p>
          <a:p>
            <a:pPr marL="0" indent="0">
              <a:buNone/>
            </a:pPr>
            <a:r>
              <a:rPr lang="ru-RU" sz="1400" dirty="0"/>
              <a:t>Валя была трусиха. Она боялась мышей, лягушек, быков, пауков, гусениц. Её так и звали - трусиха.</a:t>
            </a:r>
            <a:r>
              <a:rPr lang="ru-RU" sz="1400" b="1" dirty="0"/>
              <a:t/>
            </a:r>
            <a:br>
              <a:rPr lang="ru-RU" sz="1400" b="1" dirty="0"/>
            </a:br>
            <a:r>
              <a:rPr lang="ru-RU" sz="1400" dirty="0"/>
              <a:t>Один раз ребята играли на улице, на большой куче песка. Мальчики строили крепость, а Валя и её младший братишка Андрюша варили обед для кукол. Валю в войну играть не принимали - ведь она была трусиха, а Андрюша для войны не годился, потому что умел ходить только на четвереньках.</a:t>
            </a:r>
            <a:r>
              <a:rPr lang="ru-RU" sz="1400" b="1" dirty="0"/>
              <a:t/>
            </a:r>
            <a:br>
              <a:rPr lang="ru-RU" sz="1400" b="1" dirty="0"/>
            </a:br>
            <a:r>
              <a:rPr lang="ru-RU" sz="1400" dirty="0"/>
              <a:t>Вдруг послышались крики:</a:t>
            </a:r>
            <a:br>
              <a:rPr lang="ru-RU" sz="1400" dirty="0"/>
            </a:br>
            <a:r>
              <a:rPr lang="ru-RU" sz="1400" dirty="0"/>
              <a:t>- Лохмач с цепи сорвался!.. К нам бежит!..</a:t>
            </a:r>
            <a:br>
              <a:rPr lang="ru-RU" sz="1400" dirty="0"/>
            </a:br>
            <a:r>
              <a:rPr lang="ru-RU" sz="1400" dirty="0"/>
              <a:t>Все обернулись.</a:t>
            </a:r>
            <a:br>
              <a:rPr lang="ru-RU" sz="1400" dirty="0"/>
            </a:br>
            <a:r>
              <a:rPr lang="ru-RU" sz="1400" dirty="0"/>
              <a:t>- Лохмач! Лохмач!.. Берегитесь, ребята!..</a:t>
            </a:r>
            <a:br>
              <a:rPr lang="ru-RU" sz="1400" dirty="0"/>
            </a:br>
            <a:r>
              <a:rPr lang="ru-RU" sz="1400" dirty="0"/>
              <a:t>Ребята бросились врассыпную. Валя вбежала в сад и захлопнула за собой калитку.</a:t>
            </a:r>
            <a:r>
              <a:rPr lang="ru-RU" sz="1400" b="1" dirty="0"/>
              <a:t/>
            </a:r>
            <a:br>
              <a:rPr lang="ru-RU" sz="1400" b="1" dirty="0"/>
            </a:br>
            <a:r>
              <a:rPr lang="ru-RU" sz="1400" dirty="0"/>
              <a:t>На куче песка остался только маленький Андрюша: на четвереньках ведь не уйдёшь далеко. Он лежал в песочной крепости и ревел от страха, а грозный враг шёл на приступ.</a:t>
            </a:r>
            <a:r>
              <a:rPr lang="ru-RU" sz="1400" b="1" dirty="0"/>
              <a:t/>
            </a:r>
            <a:br>
              <a:rPr lang="ru-RU" sz="1400" b="1" dirty="0"/>
            </a:br>
            <a:r>
              <a:rPr lang="ru-RU" sz="1400" dirty="0"/>
              <a:t>Валя взвизгнула, выбежала из калитки, схватила в одну руку совок, а в другую - кукольную сковородку и, заслоняя собой Андрюшу, стала у ворот крепости.</a:t>
            </a:r>
            <a:r>
              <a:rPr lang="ru-RU" sz="1400" b="1" dirty="0"/>
              <a:t/>
            </a:r>
            <a:br>
              <a:rPr lang="ru-RU" sz="1400" b="1" dirty="0"/>
            </a:br>
            <a:r>
              <a:rPr lang="ru-RU" sz="1400" dirty="0"/>
              <a:t>Огромный злющий пёс несся через лужайку прямо на неё. Вот уже совсем близко его оскаленная, клыкастая пасть. Валя бросила в него сковородку, потом совок и крикнула изо всех сил.</a:t>
            </a:r>
            <a:br>
              <a:rPr lang="ru-RU" sz="1400" dirty="0"/>
            </a:br>
            <a:r>
              <a:rPr lang="ru-RU" sz="1400" dirty="0"/>
              <a:t>- Пошёл вон!</a:t>
            </a:r>
            <a:br>
              <a:rPr lang="ru-RU" sz="1400" dirty="0"/>
            </a:br>
            <a:r>
              <a:rPr lang="ru-RU" sz="1400" dirty="0"/>
              <a:t>- Фьють! Фьють, Лохмач! Сюда! - Это сторож бежал через улицу наперерез Лохмачу.</a:t>
            </a:r>
            <a:br>
              <a:rPr lang="ru-RU" sz="1400" dirty="0"/>
            </a:br>
            <a:r>
              <a:rPr lang="ru-RU" sz="1400" dirty="0"/>
              <a:t>Услышав знакомый голос, Лохмач остановился и вильнул хвостом. Сторож взял его за ошейник и увёл. На улице стало тихо. Ребята медленно выползали из своих убежищ: один спускался с забора, другой вылезал из канавы... Все подошли к песочной крепости. Андрюша сидел и уже улыбался, вытирая глаза грязными </a:t>
            </a:r>
            <a:r>
              <a:rPr lang="ru-RU" sz="1400" dirty="0" err="1"/>
              <a:t>кулачонками</a:t>
            </a:r>
            <a:r>
              <a:rPr lang="ru-RU" sz="1400" dirty="0"/>
              <a:t>.</a:t>
            </a:r>
            <a:br>
              <a:rPr lang="ru-RU" sz="1400" dirty="0"/>
            </a:br>
            <a:r>
              <a:rPr lang="ru-RU" sz="1400" dirty="0"/>
              <a:t>Зато Валя плакала навзрыд.</a:t>
            </a:r>
            <a:br>
              <a:rPr lang="ru-RU" sz="1400" dirty="0"/>
            </a:br>
            <a:r>
              <a:rPr lang="ru-RU" sz="1400" dirty="0"/>
              <a:t>- Ты что? - спросили ребята. - Лохмач тебя укусил?</a:t>
            </a:r>
            <a:br>
              <a:rPr lang="ru-RU" sz="1400" dirty="0"/>
            </a:br>
            <a:r>
              <a:rPr lang="ru-RU" sz="1400" dirty="0"/>
              <a:t>- Нет, - отвечала она, - он не укусил... Просто я очень испугалась...</a:t>
            </a:r>
          </a:p>
        </p:txBody>
      </p:sp>
    </p:spTree>
    <p:extLst>
      <p:ext uri="{BB962C8B-B14F-4D97-AF65-F5344CB8AC3E}">
        <p14:creationId xmlns:p14="http://schemas.microsoft.com/office/powerpoint/2010/main" val="576851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</TotalTime>
  <Words>283</Words>
  <Application>Microsoft Office PowerPoint</Application>
  <PresentationFormat>Экран (4:3)</PresentationFormat>
  <Paragraphs>48</Paragraphs>
  <Slides>11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Подготовка к написанию подробного изложения по рассказу Артюховой Нины Михайловны «Трусиха»</vt:lpstr>
      <vt:lpstr>Презентация PowerPoint</vt:lpstr>
      <vt:lpstr>Вопросы по тексту</vt:lpstr>
      <vt:lpstr> План</vt:lpstr>
      <vt:lpstr>Презентация PowerPoint</vt:lpstr>
      <vt:lpstr>Лексическая работа</vt:lpstr>
      <vt:lpstr>Презентация PowerPoint</vt:lpstr>
      <vt:lpstr>Пунктуационная работа</vt:lpstr>
      <vt:lpstr>Презентация PowerPoint</vt:lpstr>
      <vt:lpstr>Сведения об авторе</vt:lpstr>
      <vt:lpstr>Ресурсы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ПК</cp:lastModifiedBy>
  <cp:revision>19</cp:revision>
  <dcterms:created xsi:type="dcterms:W3CDTF">2019-10-28T08:40:00Z</dcterms:created>
  <dcterms:modified xsi:type="dcterms:W3CDTF">2020-01-07T20:37:06Z</dcterms:modified>
</cp:coreProperties>
</file>