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71" r:id="rId10"/>
    <p:sldId id="270" r:id="rId11"/>
    <p:sldId id="272" r:id="rId12"/>
    <p:sldId id="274" r:id="rId13"/>
    <p:sldId id="275" r:id="rId14"/>
    <p:sldId id="277" r:id="rId15"/>
    <p:sldId id="276" r:id="rId16"/>
    <p:sldId id="273" r:id="rId17"/>
    <p:sldId id="269" r:id="rId18"/>
    <p:sldId id="278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83" d="100"/>
          <a:sy n="83" d="100"/>
        </p:scale>
        <p:origin x="-22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5349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508000" y="4853412"/>
            <a:ext cx="112776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08000" y="3886200"/>
            <a:ext cx="112776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549277"/>
            <a:ext cx="2438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549277"/>
            <a:ext cx="83312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4775200" y="76201"/>
            <a:ext cx="38608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10972800" y="6473952"/>
            <a:ext cx="1011936" cy="246888"/>
          </a:xfrm>
        </p:spPr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3444903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508000" y="1676400"/>
            <a:ext cx="112776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240633" y="2947086"/>
            <a:ext cx="115824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circl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06400" y="1600200"/>
            <a:ext cx="5588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7912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406400" y="5410200"/>
            <a:ext cx="114808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75259" y="666750"/>
            <a:ext cx="57207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6193367" y="666750"/>
            <a:ext cx="5722988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75259" y="1316038"/>
            <a:ext cx="5720741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6198307" y="1316038"/>
            <a:ext cx="571804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0972800" y="6477000"/>
            <a:ext cx="1016000" cy="246888"/>
          </a:xfrm>
        </p:spPr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85800" y="6019801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circl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402336" y="457200"/>
            <a:ext cx="115824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85800" y="5849118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609600" y="5486400"/>
            <a:ext cx="112776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609601" y="609600"/>
            <a:ext cx="4011084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4766733" y="609600"/>
            <a:ext cx="7120467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circl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4673600" y="616634"/>
            <a:ext cx="67056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508000" y="4993760"/>
            <a:ext cx="78232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508000" y="5533218"/>
            <a:ext cx="78232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circl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406400" y="1554163"/>
            <a:ext cx="115824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8636000" y="76201"/>
            <a:ext cx="33528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1F2A08F-1A7C-41E7-9943-8B51B8B8BFCB}" type="datetimeFigureOut">
              <a:rPr lang="ru-RU" smtClean="0"/>
              <a:pPr/>
              <a:t>10.01.2020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4165600" y="76201"/>
            <a:ext cx="44704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10972800" y="6477001"/>
            <a:ext cx="1016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DEFA58F-7B02-4AE3-A6AF-F9F07667BE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406400" y="457200"/>
            <a:ext cx="115824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85800" y="1050899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685800" y="1057987"/>
            <a:ext cx="1150620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circle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64758"/>
            <a:ext cx="9333470" cy="169699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</a:rPr>
              <a:t>«ТВОРЧЕСКИЕ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</a:rPr>
              <a:t> ЗАДАНИЯ  КАК  СПОСОБ </a:t>
            </a:r>
            <a:r>
              <a:rPr lang="ru-RU" sz="32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</a:rPr>
              <a:t>АКТИВИЗАЦИИ </a:t>
            </a:r>
            <a:r>
              <a:rPr lang="ru-RU" sz="32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Monotype Corsiva" pitchFamily="66" charset="0"/>
              </a:rPr>
              <a:t> МЫСЛИТЕЛЬНОЙ  ДЕЯТЕЛЬНОСТИ ДЕТЕЙ»</a:t>
            </a:r>
            <a:endParaRPr lang="ru-RU" sz="32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Monotype Corsiva" pitchFamily="66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2991394"/>
            <a:ext cx="9144000" cy="3540035"/>
          </a:xfrm>
        </p:spPr>
        <p:txBody>
          <a:bodyPr>
            <a:normAutofit/>
          </a:bodyPr>
          <a:lstStyle/>
          <a:p>
            <a:pPr algn="r"/>
            <a:endParaRPr lang="ru-RU" dirty="0" smtClean="0"/>
          </a:p>
          <a:p>
            <a:pPr algn="r"/>
            <a:endParaRPr lang="ru-RU" dirty="0"/>
          </a:p>
          <a:p>
            <a:pPr algn="r"/>
            <a:endParaRPr lang="ru-RU" dirty="0" smtClean="0"/>
          </a:p>
          <a:p>
            <a:pPr algn="r"/>
            <a:endParaRPr lang="ru-RU" b="1" dirty="0" smtClean="0"/>
          </a:p>
          <a:p>
            <a:pPr algn="r"/>
            <a:endParaRPr lang="ru-RU" b="1" dirty="0"/>
          </a:p>
          <a:p>
            <a:pPr algn="r"/>
            <a:endParaRPr lang="ru-RU" b="1" dirty="0" smtClean="0"/>
          </a:p>
          <a:p>
            <a:pPr algn="r"/>
            <a:endParaRPr lang="ru-RU" b="1" dirty="0"/>
          </a:p>
          <a:p>
            <a:pPr algn="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ВЫПОЛНИЛА: 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Байбикова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  Лилия  </a:t>
            </a:r>
            <a:r>
              <a:rPr lang="ru-RU" b="1" dirty="0" err="1" smtClean="0">
                <a:solidFill>
                  <a:schemeClr val="accent1">
                    <a:lumMod val="75000"/>
                  </a:schemeClr>
                </a:solidFill>
                <a:latin typeface="Monotype Corsiva" pitchFamily="66" charset="0"/>
              </a:rPr>
              <a:t>Ряшитовна</a:t>
            </a:r>
            <a:endParaRPr lang="ru-RU" b="1" dirty="0">
              <a:solidFill>
                <a:schemeClr val="accent1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30722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128" y="0"/>
            <a:ext cx="1203691" cy="1305699"/>
          </a:xfrm>
          <a:prstGeom prst="rect">
            <a:avLst/>
          </a:prstGeom>
          <a:noFill/>
        </p:spPr>
      </p:pic>
      <p:pic>
        <p:nvPicPr>
          <p:cNvPr id="30724" name="Picture 4" descr="https://mota.ru/upload/wallpapers/source/2012/12/06/20/00/33704/c9I6IQzXq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9123" y="2059458"/>
            <a:ext cx="10772703" cy="391297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3730546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8281"/>
          </a:xfrm>
        </p:spPr>
        <p:txBody>
          <a:bodyPr/>
          <a:lstStyle/>
          <a:p>
            <a:pPr algn="ctr"/>
            <a:r>
              <a:rPr lang="ru-RU" b="1" dirty="0">
                <a:latin typeface="Monotype Corsiva" pitchFamily="66" charset="0"/>
              </a:rPr>
              <a:t>«МОЗГОВОЙ </a:t>
            </a:r>
            <a:r>
              <a:rPr lang="ru-RU" b="1" dirty="0" smtClean="0">
                <a:latin typeface="Monotype Corsiva" pitchFamily="66" charset="0"/>
              </a:rPr>
              <a:t>  ШТУРМ</a:t>
            </a:r>
            <a:r>
              <a:rPr lang="ru-RU" b="1" dirty="0">
                <a:latin typeface="Monotype Corsiva" pitchFamily="66" charset="0"/>
              </a:rPr>
              <a:t>»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23406"/>
            <a:ext cx="10515600" cy="5029200"/>
          </a:xfrm>
        </p:spPr>
        <p:txBody>
          <a:bodyPr/>
          <a:lstStyle/>
          <a:p>
            <a:pPr>
              <a:buNone/>
            </a:pPr>
            <a:r>
              <a:rPr lang="ru-RU" sz="2800" b="1" dirty="0">
                <a:latin typeface="Monotype Corsiva" pitchFamily="66" charset="0"/>
              </a:rPr>
              <a:t>Дается задание: составить осмысленное предложение, включающее в себя 3 заданных слова. </a:t>
            </a:r>
            <a:endParaRPr lang="ru-RU" sz="2800" b="1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2800" b="1" dirty="0" smtClean="0">
                <a:latin typeface="Monotype Corsiva" pitchFamily="66" charset="0"/>
              </a:rPr>
              <a:t>Например:</a:t>
            </a:r>
            <a:endParaRPr lang="ru-RU" sz="2800" b="1" dirty="0"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Monotype Corsiva" pitchFamily="66" charset="0"/>
              </a:rPr>
              <a:t>   а) музыка, литература, композитор (Композитор сочиняет музыку на основе литературного произведения);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Monotype Corsiva" pitchFamily="66" charset="0"/>
              </a:rPr>
              <a:t>  б) Глинка, романс, Италия (Путешествуя по Италии, Глинка написал романс “Венецианская ночь”);</a:t>
            </a:r>
          </a:p>
          <a:p>
            <a:pPr>
              <a:buFont typeface="Wingdings" pitchFamily="2" charset="2"/>
              <a:buChar char="v"/>
            </a:pPr>
            <a:r>
              <a:rPr lang="ru-RU" sz="2800" b="1" dirty="0">
                <a:latin typeface="Monotype Corsiva" pitchFamily="66" charset="0"/>
              </a:rPr>
              <a:t>  в) сюита, Бах, танец (И.С. Бах написал много сюит, состоящих из старинных танцев).</a:t>
            </a:r>
          </a:p>
          <a:p>
            <a:endParaRPr lang="ru-RU" dirty="0"/>
          </a:p>
        </p:txBody>
      </p:sp>
      <p:pic>
        <p:nvPicPr>
          <p:cNvPr id="5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8974" y="4901514"/>
            <a:ext cx="1656772" cy="17971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36969265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19092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АССОЦИАТИВНЫЙ    РЯД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81933"/>
            <a:ext cx="10515600" cy="4351338"/>
          </a:xfrm>
        </p:spPr>
        <p:txBody>
          <a:bodyPr/>
          <a:lstStyle/>
          <a:p>
            <a:pPr>
              <a:buNone/>
            </a:pPr>
            <a:r>
              <a:rPr lang="ru-RU" b="1" dirty="0">
                <a:latin typeface="Monotype Corsiva" pitchFamily="66" charset="0"/>
              </a:rPr>
              <a:t>В старших </a:t>
            </a:r>
            <a:r>
              <a:rPr lang="ru-RU" b="1" dirty="0" smtClean="0">
                <a:latin typeface="Monotype Corsiva" pitchFamily="66" charset="0"/>
              </a:rPr>
              <a:t> классах  можно использовать этот </a:t>
            </a:r>
            <a:r>
              <a:rPr lang="ru-RU" b="1" dirty="0">
                <a:latin typeface="Monotype Corsiva" pitchFamily="66" charset="0"/>
              </a:rPr>
              <a:t>прием следующим образом: </a:t>
            </a:r>
            <a:endParaRPr lang="ru-RU" b="1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Monotype Corsiva" pitchFamily="66" charset="0"/>
              </a:rPr>
              <a:t>после </a:t>
            </a:r>
            <a:r>
              <a:rPr lang="ru-RU" b="1" dirty="0">
                <a:latin typeface="Monotype Corsiva" pitchFamily="66" charset="0"/>
              </a:rPr>
              <a:t>прослушивания и анализа музыкального произведения ученики должны по цепочке, не повторяя друг друга, назвать ассоциативные слова, относящиеся к произведению, и к уже названным словам. </a:t>
            </a:r>
          </a:p>
        </p:txBody>
      </p:sp>
      <p:pic>
        <p:nvPicPr>
          <p:cNvPr id="5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8974" y="4901514"/>
            <a:ext cx="1656772" cy="17971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1993225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0"/>
            <a:ext cx="11582400" cy="807308"/>
          </a:xfrm>
        </p:spPr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Музыкальные       инструменты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Содержимое 3" descr="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749644"/>
            <a:ext cx="12192000" cy="6108356"/>
          </a:xfrm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mypresentation.ru/documents/d41bc90b94aca6e89d936bafe2e2eca5/img1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40094"/>
            <a:ext cx="12192000" cy="6709719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4" descr="http://900igr.net/up/datas/115303/013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2302" y="177113"/>
            <a:ext cx="11582400" cy="838200"/>
          </a:xfrm>
        </p:spPr>
        <p:txBody>
          <a:bodyPr/>
          <a:lstStyle/>
          <a:p>
            <a:pPr algn="ctr"/>
            <a:r>
              <a:rPr lang="ru-RU" b="1" dirty="0" smtClean="0">
                <a:latin typeface="Monotype Corsiva" pitchFamily="66" charset="0"/>
              </a:rPr>
              <a:t>Народные   инструменты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Picture 6" descr="https://www.metod-kopilka.ru/images/doc/45/39853/img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805613"/>
            <a:ext cx="12192000" cy="60523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71344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ДОМАШНИЕ    ЗАДАНИЯ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005840"/>
            <a:ext cx="10515600" cy="51711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>
                <a:latin typeface="Monotype Corsiva" pitchFamily="66" charset="0"/>
              </a:rPr>
              <a:t>Домашнее </a:t>
            </a:r>
            <a:r>
              <a:rPr lang="ru-RU" b="1" dirty="0" smtClean="0">
                <a:latin typeface="Monotype Corsiva" pitchFamily="66" charset="0"/>
              </a:rPr>
              <a:t>задание </a:t>
            </a:r>
            <a:r>
              <a:rPr lang="ru-RU" b="1" dirty="0">
                <a:latin typeface="Monotype Corsiva" pitchFamily="66" charset="0"/>
              </a:rPr>
              <a:t>может принимать форму творческого задания. Предлагаю использовать следующие его формы: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Monotype Corsiva" pitchFamily="66" charset="0"/>
              </a:rPr>
              <a:t>взаимный </a:t>
            </a:r>
            <a:r>
              <a:rPr lang="ru-RU" b="1" dirty="0">
                <a:latin typeface="Monotype Corsiva" pitchFamily="66" charset="0"/>
              </a:rPr>
              <a:t>опрос;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Monotype Corsiva" pitchFamily="66" charset="0"/>
              </a:rPr>
              <a:t>творческие </a:t>
            </a:r>
            <a:r>
              <a:rPr lang="ru-RU" b="1" dirty="0">
                <a:latin typeface="Monotype Corsiva" pitchFamily="66" charset="0"/>
              </a:rPr>
              <a:t>домашние задания: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Monotype Corsiva" pitchFamily="66" charset="0"/>
              </a:rPr>
              <a:t>составление </a:t>
            </a:r>
            <a:r>
              <a:rPr lang="ru-RU" b="1" dirty="0">
                <a:latin typeface="Monotype Corsiva" pitchFamily="66" charset="0"/>
              </a:rPr>
              <a:t>ребусов;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Monotype Corsiva" pitchFamily="66" charset="0"/>
              </a:rPr>
              <a:t>сканвордов</a:t>
            </a:r>
            <a:r>
              <a:rPr lang="ru-RU" b="1" dirty="0">
                <a:latin typeface="Monotype Corsiva" pitchFamily="66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Monotype Corsiva" pitchFamily="66" charset="0"/>
              </a:rPr>
              <a:t>кроссвордов</a:t>
            </a:r>
            <a:r>
              <a:rPr lang="ru-RU" b="1" dirty="0">
                <a:latin typeface="Monotype Corsiva" pitchFamily="66" charset="0"/>
              </a:rPr>
              <a:t>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Monotype Corsiva" pitchFamily="66" charset="0"/>
              </a:rPr>
              <a:t>музыкальных</a:t>
            </a:r>
            <a:r>
              <a:rPr lang="ru-RU" b="1" dirty="0">
                <a:latin typeface="Monotype Corsiva" pitchFamily="66" charset="0"/>
              </a:rPr>
              <a:t> сказок;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Monotype Corsiva" pitchFamily="66" charset="0"/>
              </a:rPr>
              <a:t>мини-сочинений</a:t>
            </a:r>
            <a:r>
              <a:rPr lang="ru-RU" b="1" dirty="0">
                <a:latin typeface="Monotype Corsiva" pitchFamily="66" charset="0"/>
              </a:rPr>
              <a:t>.</a:t>
            </a:r>
          </a:p>
          <a:p>
            <a:endParaRPr lang="ru-RU" dirty="0"/>
          </a:p>
        </p:txBody>
      </p:sp>
      <p:pic>
        <p:nvPicPr>
          <p:cNvPr id="5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354964" y="4258963"/>
            <a:ext cx="1656772" cy="179717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1382480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1632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b="1" dirty="0" smtClean="0">
                <a:latin typeface="Monotype Corsiva" pitchFamily="66" charset="0"/>
              </a:rPr>
              <a:t>ЗАПОВЕДИ   ПЕДАГОГА   ИСКУССТВА</a:t>
            </a:r>
            <a:endParaRPr lang="ru-RU" sz="3200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5393" y="966652"/>
            <a:ext cx="11011989" cy="5656570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300" b="1" dirty="0" smtClean="0">
                <a:latin typeface="Monotype Corsiva" pitchFamily="66" charset="0"/>
              </a:rPr>
              <a:t> </a:t>
            </a:r>
            <a:r>
              <a:rPr lang="ru-RU" sz="2300" b="1" dirty="0">
                <a:latin typeface="Monotype Corsiva" pitchFamily="66" charset="0"/>
              </a:rPr>
              <a:t>«Люби искусство в себе, а не себя в искусстве!»  </a:t>
            </a:r>
            <a:endParaRPr lang="ru-RU" sz="2300" b="1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300" b="1" dirty="0" smtClean="0">
                <a:latin typeface="Monotype Corsiva" pitchFamily="66" charset="0"/>
              </a:rPr>
              <a:t>Никогда </a:t>
            </a:r>
            <a:r>
              <a:rPr lang="ru-RU" sz="2300" b="1" dirty="0">
                <a:latin typeface="Monotype Corsiva" pitchFamily="66" charset="0"/>
              </a:rPr>
              <a:t>не унижай детей! Они талантливы и равны с тобой в правах, они заслуживают уважения.  </a:t>
            </a:r>
            <a:endParaRPr lang="ru-RU" sz="2300" b="1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300" b="1" dirty="0" smtClean="0">
                <a:latin typeface="Monotype Corsiva" pitchFamily="66" charset="0"/>
              </a:rPr>
              <a:t>Доверяй </a:t>
            </a:r>
            <a:r>
              <a:rPr lang="ru-RU" sz="2300" b="1" dirty="0">
                <a:latin typeface="Monotype Corsiva" pitchFamily="66" charset="0"/>
              </a:rPr>
              <a:t>детям. Они знают и умеют больше, чем ты думаешь. </a:t>
            </a:r>
            <a:endParaRPr lang="ru-RU" sz="2300" b="1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300" b="1" dirty="0" smtClean="0">
                <a:latin typeface="Monotype Corsiva" pitchFamily="66" charset="0"/>
              </a:rPr>
              <a:t> </a:t>
            </a:r>
            <a:r>
              <a:rPr lang="ru-RU" sz="2300" b="1" dirty="0">
                <a:latin typeface="Monotype Corsiva" pitchFamily="66" charset="0"/>
              </a:rPr>
              <a:t>Чаще ставь перед детьми проблемы. Труд ума и души – основа занятий искусством</a:t>
            </a:r>
            <a:r>
              <a:rPr lang="ru-RU" sz="2300" b="1" dirty="0" smtClean="0">
                <a:latin typeface="Monotype Corsiva" pitchFamily="66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2300" b="1" dirty="0" smtClean="0">
                <a:latin typeface="Monotype Corsiva" pitchFamily="66" charset="0"/>
              </a:rPr>
              <a:t>  </a:t>
            </a:r>
            <a:r>
              <a:rPr lang="ru-RU" sz="2300" b="1" dirty="0">
                <a:latin typeface="Monotype Corsiva" pitchFamily="66" charset="0"/>
              </a:rPr>
              <a:t>Вырабатывай у детей речевую грамотность. Давая новое название или термин, записывай его на доске или пользуйся карточкой. </a:t>
            </a:r>
            <a:endParaRPr lang="ru-RU" sz="2300" b="1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300" b="1" dirty="0" smtClean="0">
                <a:latin typeface="Monotype Corsiva" pitchFamily="66" charset="0"/>
              </a:rPr>
              <a:t> </a:t>
            </a:r>
            <a:r>
              <a:rPr lang="ru-RU" sz="2300" b="1" dirty="0">
                <a:latin typeface="Monotype Corsiva" pitchFamily="66" charset="0"/>
              </a:rPr>
              <a:t>Центр урока – искусство! 2/3 урока отводи на его «звучание». </a:t>
            </a:r>
            <a:endParaRPr lang="ru-RU" sz="2300" b="1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300" b="1" dirty="0" smtClean="0">
                <a:latin typeface="Monotype Corsiva" pitchFamily="66" charset="0"/>
              </a:rPr>
              <a:t> </a:t>
            </a:r>
            <a:r>
              <a:rPr lang="ru-RU" sz="2300" b="1" dirty="0">
                <a:latin typeface="Monotype Corsiva" pitchFamily="66" charset="0"/>
              </a:rPr>
              <a:t>Урок искусства – художественно-педагогическое действо, он строится по законам искусства, по законам художественной драматургии и не терпит статичности. </a:t>
            </a:r>
            <a:endParaRPr lang="ru-RU" sz="2300" b="1" dirty="0" smtClean="0"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2300" b="1" dirty="0" smtClean="0">
                <a:latin typeface="Monotype Corsiva" pitchFamily="66" charset="0"/>
              </a:rPr>
              <a:t>Чувствуй </a:t>
            </a:r>
            <a:r>
              <a:rPr lang="ru-RU" sz="2300" b="1" dirty="0">
                <a:latin typeface="Monotype Corsiva" pitchFamily="66" charset="0"/>
              </a:rPr>
              <a:t>интонацию урока, помни, что художественно-педагогическая импровизация – показатель твоей творческой свободы и профессионального мастерства</a:t>
            </a:r>
            <a:r>
              <a:rPr lang="ru-RU" sz="2300" b="1" dirty="0" smtClean="0">
                <a:latin typeface="Monotype Corsiva" pitchFamily="66" charset="0"/>
              </a:rPr>
              <a:t>.</a:t>
            </a:r>
          </a:p>
          <a:p>
            <a:pPr>
              <a:buFont typeface="Wingdings" pitchFamily="2" charset="2"/>
              <a:buChar char="v"/>
            </a:pPr>
            <a:r>
              <a:rPr lang="ru-RU" sz="2300" b="1" dirty="0" smtClean="0">
                <a:latin typeface="Monotype Corsiva" pitchFamily="66" charset="0"/>
              </a:rPr>
              <a:t> </a:t>
            </a:r>
            <a:r>
              <a:rPr lang="ru-RU" sz="2300" b="1" dirty="0">
                <a:latin typeface="Monotype Corsiva" pitchFamily="66" charset="0"/>
              </a:rPr>
              <a:t>Будь профессионален во всем! Не забывай: ты педагог искусства, твой рабочий инструмент – слух, зрение, не допускай фальши ни в чем. </a:t>
            </a:r>
            <a:endParaRPr lang="ru-RU" sz="2300" b="1" dirty="0" smtClean="0">
              <a:latin typeface="Monotype Corsiva" pitchFamily="66" charset="0"/>
            </a:endParaRPr>
          </a:p>
        </p:txBody>
      </p:sp>
      <p:pic>
        <p:nvPicPr>
          <p:cNvPr id="5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42494" y="0"/>
            <a:ext cx="1382026" cy="14991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388766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32541" y="1647569"/>
            <a:ext cx="1656772" cy="179717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74933" y="1879940"/>
            <a:ext cx="769614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pic>
        <p:nvPicPr>
          <p:cNvPr id="6" name="Содержимое 5" descr="http://images.easyfreeclipart.com/1229/colorful-melody-of-musical-notes-floats-across-the-image-1229073.jpg"/>
          <p:cNvPicPr>
            <a:picLocks noGrp="1"/>
          </p:cNvPicPr>
          <p:nvPr>
            <p:ph idx="1"/>
          </p:nvPr>
        </p:nvPicPr>
        <p:blipFill>
          <a:blip r:embed="rId3"/>
          <a:srcRect r="-24" b="15436"/>
          <a:stretch>
            <a:fillRect/>
          </a:stretch>
        </p:blipFill>
        <p:spPr bwMode="auto">
          <a:xfrm>
            <a:off x="733168" y="2940909"/>
            <a:ext cx="9366421" cy="3608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5884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АКТУАЛЬНОСТЬ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953590"/>
            <a:ext cx="10515600" cy="5546064"/>
          </a:xfrm>
        </p:spPr>
        <p:txBody>
          <a:bodyPr>
            <a:normAutofit fontScale="55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dirty="0"/>
              <a:t> 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sz="4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1.Всестороннее </a:t>
            </a: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развитие личности, </a:t>
            </a:r>
            <a:r>
              <a:rPr lang="ru-RU" sz="4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творческого</a:t>
            </a:r>
          </a:p>
          <a:p>
            <a:pPr marL="0" indent="0">
              <a:buNone/>
            </a:pPr>
            <a:r>
              <a:rPr lang="ru-RU" sz="4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 </a:t>
            </a: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потенциала, </a:t>
            </a:r>
            <a:r>
              <a:rPr lang="ru-RU" sz="4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духовно </a:t>
            </a: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– нравственное воспитание музыкой</a:t>
            </a:r>
            <a:r>
              <a:rPr lang="ru-RU" sz="4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.</a:t>
            </a:r>
          </a:p>
          <a:p>
            <a:pPr marL="0" indent="0">
              <a:buNone/>
            </a:pPr>
            <a:endParaRPr lang="ru-RU" sz="42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2.Активизация </a:t>
            </a:r>
            <a:r>
              <a:rPr lang="ru-RU" sz="4200" b="1" dirty="0" err="1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поисково</a:t>
            </a: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- </a:t>
            </a:r>
            <a:r>
              <a:rPr lang="ru-RU" sz="4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познавательной  </a:t>
            </a: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деятельности </a:t>
            </a:r>
            <a:r>
              <a:rPr lang="ru-RU" sz="4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.</a:t>
            </a:r>
            <a:endParaRPr lang="ru-RU" sz="42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  <a:p>
            <a:pPr>
              <a:buFont typeface="Wingdings" pitchFamily="2" charset="2"/>
              <a:buChar char="v"/>
            </a:pP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3.Раскрытие преобразующей силы музыки и ее влияние на внутренний мир человека, на его отношение к окружающей действительности, на формирование жизненной позиции.</a:t>
            </a:r>
          </a:p>
          <a:p>
            <a:pPr>
              <a:buFont typeface="Wingdings" pitchFamily="2" charset="2"/>
              <a:buChar char="v"/>
            </a:pP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4.Овладение языком музыкального искусства с помощью музыкально – теоретических знаний и навыков, а также постижения сути музыки во взаимосвязи с другими видами искусства и учебными предметами.</a:t>
            </a:r>
          </a:p>
          <a:p>
            <a:pPr>
              <a:buFont typeface="Wingdings" pitchFamily="2" charset="2"/>
              <a:buChar char="v"/>
            </a:pP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5.Приобщение учащихся к музыке с помощью проблемно-творческих заданий, исследовательских проектов, сбора нужной информации о проблеме, стоящей пред учащимся.</a:t>
            </a:r>
          </a:p>
          <a:p>
            <a:pPr>
              <a:buFont typeface="Wingdings" pitchFamily="2" charset="2"/>
              <a:buChar char="v"/>
            </a:pP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6.  Формирование потребности у учащихся в общении с музыкой.</a:t>
            </a:r>
          </a:p>
          <a:p>
            <a:pPr>
              <a:buFont typeface="Wingdings" pitchFamily="2" charset="2"/>
              <a:buChar char="v"/>
            </a:pPr>
            <a:r>
              <a:rPr lang="ru-RU" sz="4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7. Приобретение учащимися умения применять в самостоятельном знакомстве с музыкой различные технические средства, пользоваться средствами массовой информации, справочной и другой специальной литературой.</a:t>
            </a:r>
          </a:p>
        </p:txBody>
      </p:sp>
      <p:pic>
        <p:nvPicPr>
          <p:cNvPr id="6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03691" cy="1305699"/>
          </a:xfrm>
          <a:prstGeom prst="rect">
            <a:avLst/>
          </a:prstGeom>
          <a:noFill/>
        </p:spPr>
      </p:pic>
      <p:pic>
        <p:nvPicPr>
          <p:cNvPr id="7" name="Рисунок 6" descr="https://thumbs.dreamstime.com/z/lustige-musiker-39410731.jpg"/>
          <p:cNvPicPr/>
          <p:nvPr/>
        </p:nvPicPr>
        <p:blipFill>
          <a:blip r:embed="rId3" cstate="print"/>
          <a:srcRect r="-27" b="10429"/>
          <a:stretch>
            <a:fillRect/>
          </a:stretch>
        </p:blipFill>
        <p:spPr bwMode="auto">
          <a:xfrm>
            <a:off x="8196649" y="734183"/>
            <a:ext cx="3893776" cy="17865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27679499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4071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ЦЕЛЬ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10343"/>
            <a:ext cx="10515600" cy="5066620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ru-RU" b="1" dirty="0" smtClean="0">
                <a:latin typeface="Monotype Corsiva" pitchFamily="66" charset="0"/>
              </a:rPr>
              <a:t>Развитие творческих способностей учащихся на уроках музыки через разные виды деятельности, с целью воспитания художественно развитой творческой личности </a:t>
            </a:r>
            <a:endParaRPr lang="ru-RU" b="1" dirty="0">
              <a:latin typeface="Monotype Corsiva" pitchFamily="66" charset="0"/>
            </a:endParaRPr>
          </a:p>
        </p:txBody>
      </p:sp>
      <p:pic>
        <p:nvPicPr>
          <p:cNvPr id="4" name="Picture 3" descr="C:\Users\User\Desktop\hello_html_20fba7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89475" y="2839803"/>
            <a:ext cx="3364325" cy="3337160"/>
          </a:xfrm>
          <a:prstGeom prst="rect">
            <a:avLst/>
          </a:prstGeom>
          <a:noFill/>
        </p:spPr>
      </p:pic>
      <p:pic>
        <p:nvPicPr>
          <p:cNvPr id="5" name="Picture 12" descr="https://im0-tub-ru.yandex.net/i?id=a44a4b1c1f3c87ead461ab2de0229a97&amp;n=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7223" y="2858154"/>
            <a:ext cx="3237470" cy="3340932"/>
          </a:xfrm>
          <a:prstGeom prst="rect">
            <a:avLst/>
          </a:prstGeom>
          <a:noFill/>
        </p:spPr>
      </p:pic>
      <p:pic>
        <p:nvPicPr>
          <p:cNvPr id="8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1203691" cy="1305699"/>
          </a:xfrm>
          <a:prstGeom prst="rect">
            <a:avLst/>
          </a:prstGeom>
          <a:noFill/>
        </p:spPr>
      </p:pic>
      <p:pic>
        <p:nvPicPr>
          <p:cNvPr id="28676" name="Picture 4" descr="http://favera.ru/img/2014/02/04/155198_139153909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01297" y="3616410"/>
            <a:ext cx="3674075" cy="256196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52540241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5218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ЗАДАЧИ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110343"/>
            <a:ext cx="10515600" cy="4976947"/>
          </a:xfrm>
        </p:spPr>
        <p:txBody>
          <a:bodyPr/>
          <a:lstStyle/>
          <a:p>
            <a:pPr lvl="0">
              <a:buFont typeface="Wingdings" pitchFamily="2" charset="2"/>
              <a:buChar char="v"/>
            </a:pPr>
            <a:r>
              <a:rPr lang="ru-RU" sz="3600" b="1" dirty="0">
                <a:latin typeface="Monotype Corsiva" pitchFamily="66" charset="0"/>
              </a:rPr>
              <a:t>активизировать познавательный интерес учащихся к урокам музыки через творческие </a:t>
            </a:r>
            <a:r>
              <a:rPr lang="ru-RU" sz="3600" b="1" dirty="0" smtClean="0">
                <a:latin typeface="Monotype Corsiva" pitchFamily="66" charset="0"/>
              </a:rPr>
              <a:t>задания;</a:t>
            </a:r>
            <a:endParaRPr lang="ru-RU" sz="3600" b="1" dirty="0"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3600" b="1" dirty="0">
                <a:latin typeface="Monotype Corsiva" pitchFamily="66" charset="0"/>
              </a:rPr>
              <a:t>создать условия для личностного роста учащихся, для воспитания творческой личности;</a:t>
            </a:r>
          </a:p>
          <a:p>
            <a:pPr lvl="0">
              <a:buFont typeface="Wingdings" pitchFamily="2" charset="2"/>
              <a:buChar char="v"/>
            </a:pPr>
            <a:r>
              <a:rPr lang="ru-RU" sz="3600" b="1" dirty="0">
                <a:latin typeface="Monotype Corsiva" pitchFamily="66" charset="0"/>
              </a:rPr>
              <a:t>укреплять в сознании детей </a:t>
            </a:r>
            <a:r>
              <a:rPr lang="ru-RU" sz="3600" b="1" dirty="0" smtClean="0">
                <a:latin typeface="Monotype Corsiva" pitchFamily="66" charset="0"/>
              </a:rPr>
              <a:t>связь</a:t>
            </a:r>
          </a:p>
          <a:p>
            <a:pPr marL="0" lvl="0" indent="0">
              <a:buNone/>
            </a:pPr>
            <a:r>
              <a:rPr lang="ru-RU" sz="3600" b="1" dirty="0" smtClean="0">
                <a:latin typeface="Monotype Corsiva" pitchFamily="66" charset="0"/>
              </a:rPr>
              <a:t>музыки </a:t>
            </a:r>
            <a:r>
              <a:rPr lang="ru-RU" sz="3600" b="1" dirty="0">
                <a:latin typeface="Monotype Corsiva" pitchFamily="66" charset="0"/>
              </a:rPr>
              <a:t>с жизнью, с </a:t>
            </a:r>
            <a:r>
              <a:rPr lang="ru-RU" sz="3600" b="1" dirty="0" smtClean="0">
                <a:latin typeface="Monotype Corsiva" pitchFamily="66" charset="0"/>
              </a:rPr>
              <a:t>гуманитарными</a:t>
            </a:r>
          </a:p>
          <a:p>
            <a:pPr marL="0" lvl="0" indent="0">
              <a:buNone/>
            </a:pPr>
            <a:r>
              <a:rPr lang="ru-RU" sz="3600" b="1" dirty="0" smtClean="0">
                <a:latin typeface="Monotype Corsiva" pitchFamily="66" charset="0"/>
              </a:rPr>
              <a:t>и </a:t>
            </a:r>
            <a:r>
              <a:rPr lang="ru-RU" sz="3600" b="1" dirty="0">
                <a:latin typeface="Monotype Corsiva" pitchFamily="66" charset="0"/>
              </a:rPr>
              <a:t>точными науками.</a:t>
            </a:r>
          </a:p>
          <a:p>
            <a:endParaRPr lang="ru-RU" dirty="0"/>
          </a:p>
        </p:txBody>
      </p:sp>
      <p:pic>
        <p:nvPicPr>
          <p:cNvPr id="4" name="Picture 3" descr="C:\Users\User\Desktop\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0789" y="3780307"/>
            <a:ext cx="3618398" cy="2920937"/>
          </a:xfrm>
          <a:prstGeom prst="rect">
            <a:avLst/>
          </a:prstGeom>
          <a:noFill/>
        </p:spPr>
      </p:pic>
      <p:pic>
        <p:nvPicPr>
          <p:cNvPr id="6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51524" y="123568"/>
            <a:ext cx="1203691" cy="13056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6284051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8281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МЕТОДЫ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13487" y="1098693"/>
            <a:ext cx="10515600" cy="5053557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400" b="1" dirty="0">
                <a:latin typeface="Monotype Corsiva" pitchFamily="66" charset="0"/>
              </a:rPr>
              <a:t>Методы стимулирования и мотивации </a:t>
            </a:r>
            <a:r>
              <a:rPr lang="ru-RU" sz="2400" b="1" dirty="0" smtClean="0">
                <a:latin typeface="Monotype Corsiva" pitchFamily="66" charset="0"/>
              </a:rPr>
              <a:t> учебно-воспитательной </a:t>
            </a:r>
            <a:r>
              <a:rPr lang="ru-RU" sz="2400" b="1" dirty="0">
                <a:latin typeface="Monotype Corsiva" pitchFamily="66" charset="0"/>
              </a:rPr>
              <a:t>деятельности: </a:t>
            </a:r>
            <a:endParaRPr lang="ru-RU" sz="2400" b="1" dirty="0" smtClean="0">
              <a:latin typeface="Monotype Corsiva" pitchFamily="66" charset="0"/>
            </a:endParaRPr>
          </a:p>
          <a:p>
            <a:pPr lvl="0">
              <a:buNone/>
            </a:pPr>
            <a:endParaRPr lang="ru-RU" sz="1400" b="1" dirty="0" smtClean="0">
              <a:latin typeface="Monotype Corsiva" pitchFamily="66" charset="0"/>
            </a:endParaRPr>
          </a:p>
          <a:p>
            <a:pPr marL="0" lvl="0" indent="0">
              <a:buFont typeface="Wingdings" pitchFamily="2" charset="2"/>
              <a:buChar char="v"/>
            </a:pPr>
            <a:r>
              <a:rPr lang="ru-RU" sz="2400" b="1" dirty="0" smtClean="0">
                <a:latin typeface="Monotype Corsiva" pitchFamily="66" charset="0"/>
              </a:rPr>
              <a:t>   Познавательные </a:t>
            </a:r>
            <a:r>
              <a:rPr lang="ru-RU" sz="2400" b="1" dirty="0">
                <a:latin typeface="Monotype Corsiva" pitchFamily="66" charset="0"/>
              </a:rPr>
              <a:t>игры, создание </a:t>
            </a:r>
            <a:r>
              <a:rPr lang="ru-RU" sz="2400" b="1" dirty="0" smtClean="0">
                <a:latin typeface="Monotype Corsiva" pitchFamily="66" charset="0"/>
              </a:rPr>
              <a:t>ситуации  успеха, </a:t>
            </a:r>
            <a:r>
              <a:rPr lang="ru-RU" sz="2400" b="1" dirty="0">
                <a:latin typeface="Monotype Corsiva" pitchFamily="66" charset="0"/>
              </a:rPr>
              <a:t>дискуссии, поощрения и порицания, соучастия, импровизации, мозговой штурм, ролевая игра</a:t>
            </a:r>
            <a:r>
              <a:rPr lang="ru-RU" sz="2400" b="1" dirty="0" smtClean="0">
                <a:latin typeface="Monotype Corsiva" pitchFamily="66" charset="0"/>
              </a:rPr>
              <a:t>.</a:t>
            </a:r>
          </a:p>
          <a:p>
            <a:pPr marL="0" lvl="0" indent="0">
              <a:buNone/>
            </a:pPr>
            <a:endParaRPr lang="ru-RU" sz="1400" b="1" dirty="0">
              <a:latin typeface="Monotype Corsiva" pitchFamily="66" charset="0"/>
            </a:endParaRPr>
          </a:p>
          <a:p>
            <a:pPr lvl="0">
              <a:buFont typeface="Wingdings" pitchFamily="2" charset="2"/>
              <a:buChar char="v"/>
            </a:pPr>
            <a:r>
              <a:rPr lang="ru-RU" sz="2400" b="1" dirty="0">
                <a:latin typeface="Monotype Corsiva" pitchFamily="66" charset="0"/>
              </a:rPr>
              <a:t>Методы организации и осуществления учебно-познавательной деятельности: проблемно-поисковые, моделирования </a:t>
            </a:r>
            <a:r>
              <a:rPr lang="ru-RU" sz="2400" b="1" dirty="0" smtClean="0">
                <a:latin typeface="Monotype Corsiva" pitchFamily="66" charset="0"/>
              </a:rPr>
              <a:t>художественно-     творческого </a:t>
            </a:r>
            <a:r>
              <a:rPr lang="ru-RU" sz="2400" b="1" dirty="0">
                <a:latin typeface="Monotype Corsiva" pitchFamily="66" charset="0"/>
              </a:rPr>
              <a:t>процесса, сочинение-сочинённого, самостоятельной работы и работы под руководством учителя, содержательного анализа музыкального произведения, наглядные, словесные, практические.</a:t>
            </a:r>
          </a:p>
          <a:p>
            <a:pPr lvl="0" algn="just">
              <a:buFont typeface="Wingdings" pitchFamily="2" charset="2"/>
              <a:buChar char="v"/>
            </a:pPr>
            <a:r>
              <a:rPr lang="ru-RU" sz="2400" b="1" dirty="0" smtClean="0">
                <a:latin typeface="Monotype Corsiva" pitchFamily="66" charset="0"/>
              </a:rPr>
              <a:t>Методы </a:t>
            </a:r>
            <a:r>
              <a:rPr lang="ru-RU" sz="2400" b="1" dirty="0">
                <a:latin typeface="Monotype Corsiva" pitchFamily="66" charset="0"/>
              </a:rPr>
              <a:t>контроля и самоконтроля: тестирование</a:t>
            </a:r>
            <a:r>
              <a:rPr lang="ru-RU" sz="2400" b="1" dirty="0" smtClean="0">
                <a:latin typeface="Monotype Corsiva" pitchFamily="66" charset="0"/>
              </a:rPr>
              <a:t>, деловая </a:t>
            </a:r>
            <a:r>
              <a:rPr lang="ru-RU" sz="2400" b="1" dirty="0">
                <a:latin typeface="Monotype Corsiva" pitchFamily="66" charset="0"/>
              </a:rPr>
              <a:t>игра, собеседование, </a:t>
            </a:r>
            <a:r>
              <a:rPr lang="ru-RU" sz="2400" b="1" dirty="0" smtClean="0">
                <a:latin typeface="Monotype Corsiva" pitchFamily="66" charset="0"/>
              </a:rPr>
              <a:t>викторина, самопроверка</a:t>
            </a:r>
            <a:r>
              <a:rPr lang="ru-RU" sz="2400" dirty="0"/>
              <a:t>.</a:t>
            </a:r>
          </a:p>
          <a:p>
            <a:endParaRPr lang="ru-RU" dirty="0"/>
          </a:p>
        </p:txBody>
      </p:sp>
      <p:pic>
        <p:nvPicPr>
          <p:cNvPr id="5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44431" y="2232452"/>
            <a:ext cx="1203691" cy="13056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9729947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400" y="123568"/>
            <a:ext cx="11582400" cy="840259"/>
          </a:xfrm>
        </p:spPr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ХОРОВОЕ   ПЕНИЕ</a:t>
            </a:r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4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53817" y="477795"/>
            <a:ext cx="1203691" cy="1305699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ownloads\IMG-20180815-WA00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81663" y="1079156"/>
            <a:ext cx="8295505" cy="57788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0967396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endParaRPr lang="ru-RU" sz="4000" b="1" dirty="0">
              <a:latin typeface="Monotype Corsiva" pitchFamily="66" charset="0"/>
            </a:endParaRPr>
          </a:p>
        </p:txBody>
      </p:sp>
      <p:pic>
        <p:nvPicPr>
          <p:cNvPr id="4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70292" y="411892"/>
            <a:ext cx="1203691" cy="1305699"/>
          </a:xfrm>
          <a:prstGeom prst="rect">
            <a:avLst/>
          </a:prstGeom>
          <a:noFill/>
        </p:spPr>
      </p:pic>
      <p:pic>
        <p:nvPicPr>
          <p:cNvPr id="1026" name="Picture 2" descr="C:\Users\Пользователь\Downloads\IMG_20180815_0854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044" y="115330"/>
            <a:ext cx="9144000" cy="64914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160570015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РОЛЕВАЯ  ИГРА  «ДИРИЖЁРЫ»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5146" y="1285103"/>
            <a:ext cx="10081701" cy="48347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Ребёнок должен выполнить следующие действия: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Собрать внимание хора.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Дать установку. (Сесть ровно, выпрямиться, ноги поставить вместе, руки положить ровно на </a:t>
            </a: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парту и т.д.)</a:t>
            </a:r>
          </a:p>
          <a:p>
            <a:pPr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32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Дать </a:t>
            </a: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точное вступление в начале дирижирования.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Махи руками должны соответствовать характеру песни, её темпу и динамике.</a:t>
            </a:r>
            <a:endParaRPr lang="ru-RU" sz="32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  <a:buFont typeface="Wingdings" pitchFamily="2" charset="2"/>
              <a:buChar char="v"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Закончить дирижирование в соответствии с завершением песни, “снять” хор очень точно.</a:t>
            </a:r>
            <a:endParaRPr lang="ru-RU" sz="3200" b="1" dirty="0">
              <a:solidFill>
                <a:schemeClr val="bg2">
                  <a:lumMod val="25000"/>
                </a:schemeClr>
              </a:solidFill>
              <a:effectLst/>
              <a:latin typeface="Monotype Corsiva" pitchFamily="66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470" y="230660"/>
            <a:ext cx="1203691" cy="13056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927758056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08739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dirty="0" smtClean="0">
                <a:latin typeface="Monotype Corsiva" pitchFamily="66" charset="0"/>
              </a:rPr>
              <a:t>ИЛЛЮСТРАЦИИ   К   МУЗЫКАЛЬНЫМ ПРОИЗВЕДЕНИЯМ</a:t>
            </a:r>
            <a:endParaRPr lang="ru-RU" sz="4000" b="1" dirty="0">
              <a:latin typeface="Monotype Corsiva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655688"/>
            <a:ext cx="9409670" cy="3122258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ru-RU" sz="2400" b="1" dirty="0">
                <a:latin typeface="Monotype Corsiva" pitchFamily="66" charset="0"/>
              </a:rPr>
              <a:t>Школьники воплощают музыкальные образы </a:t>
            </a:r>
            <a:r>
              <a:rPr lang="ru-RU" sz="2400" b="1" dirty="0" smtClean="0">
                <a:latin typeface="Monotype Corsiva" pitchFamily="66" charset="0"/>
              </a:rPr>
              <a:t> в </a:t>
            </a:r>
            <a:r>
              <a:rPr lang="ru-RU" sz="2400" b="1" dirty="0">
                <a:latin typeface="Monotype Corsiva" pitchFamily="66" charset="0"/>
              </a:rPr>
              <a:t>художественные</a:t>
            </a:r>
            <a:r>
              <a:rPr lang="ru-RU" sz="2400" b="1" dirty="0" smtClean="0">
                <a:latin typeface="Monotype Corsiva" pitchFamily="66" charset="0"/>
              </a:rPr>
              <a:t>.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Monotype Corsiva" pitchFamily="66" charset="0"/>
              </a:rPr>
              <a:t> </a:t>
            </a:r>
            <a:r>
              <a:rPr lang="ru-RU" sz="2400" b="1" dirty="0">
                <a:latin typeface="Monotype Corsiva" pitchFamily="66" charset="0"/>
              </a:rPr>
              <a:t>Часто это домашние задания. </a:t>
            </a:r>
            <a:r>
              <a:rPr lang="ru-RU" sz="2400" b="1" dirty="0" smtClean="0">
                <a:latin typeface="Monotype Corsiva" pitchFamily="66" charset="0"/>
              </a:rPr>
              <a:t> Важно </a:t>
            </a:r>
            <a:r>
              <a:rPr lang="ru-RU" sz="2400" b="1" dirty="0">
                <a:latin typeface="Monotype Corsiva" pitchFamily="66" charset="0"/>
              </a:rPr>
              <a:t>сформировать у них </a:t>
            </a:r>
            <a:r>
              <a:rPr lang="ru-RU" sz="2400" b="1" dirty="0" smtClean="0">
                <a:latin typeface="Monotype Corsiva" pitchFamily="66" charset="0"/>
              </a:rPr>
              <a:t>серьезное </a:t>
            </a:r>
            <a:r>
              <a:rPr lang="ru-RU" sz="2400" b="1" dirty="0">
                <a:latin typeface="Monotype Corsiva" pitchFamily="66" charset="0"/>
              </a:rPr>
              <a:t>отношение </a:t>
            </a:r>
            <a:r>
              <a:rPr lang="ru-RU" sz="2400" b="1" dirty="0" smtClean="0">
                <a:latin typeface="Monotype Corsiva" pitchFamily="66" charset="0"/>
              </a:rPr>
              <a:t> к </a:t>
            </a:r>
            <a:r>
              <a:rPr lang="ru-RU" sz="2400" b="1" dirty="0">
                <a:latin typeface="Monotype Corsiva" pitchFamily="66" charset="0"/>
              </a:rPr>
              <a:t>их выполнению, </a:t>
            </a:r>
            <a:r>
              <a:rPr lang="ru-RU" sz="2400" b="1" dirty="0" smtClean="0">
                <a:latin typeface="Monotype Corsiva" pitchFamily="66" charset="0"/>
              </a:rPr>
              <a:t>т.к</a:t>
            </a:r>
            <a:r>
              <a:rPr lang="ru-RU" sz="2400" b="1" dirty="0">
                <a:latin typeface="Monotype Corsiva" pitchFamily="66" charset="0"/>
              </a:rPr>
              <a:t>. в процессе </a:t>
            </a:r>
            <a:r>
              <a:rPr lang="ru-RU" sz="2400" b="1" dirty="0" smtClean="0">
                <a:latin typeface="Monotype Corsiva" pitchFamily="66" charset="0"/>
              </a:rPr>
              <a:t>воплощения  </a:t>
            </a:r>
            <a:r>
              <a:rPr lang="ru-RU" sz="2400" b="1" dirty="0">
                <a:latin typeface="Monotype Corsiva" pitchFamily="66" charset="0"/>
              </a:rPr>
              <a:t>музыкальных произведений </a:t>
            </a:r>
            <a:r>
              <a:rPr lang="ru-RU" sz="2400" b="1" dirty="0" smtClean="0">
                <a:latin typeface="Monotype Corsiva" pitchFamily="66" charset="0"/>
              </a:rPr>
              <a:t>художественными  образами происходит </a:t>
            </a:r>
            <a:r>
              <a:rPr lang="ru-RU" sz="2400" b="1" dirty="0">
                <a:latin typeface="Monotype Corsiva" pitchFamily="66" charset="0"/>
              </a:rPr>
              <a:t>развитие </a:t>
            </a:r>
            <a:r>
              <a:rPr lang="ru-RU" sz="2400" b="1" dirty="0" smtClean="0">
                <a:latin typeface="Monotype Corsiva" pitchFamily="66" charset="0"/>
              </a:rPr>
              <a:t>ассоциативно-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Monotype Corsiva" pitchFamily="66" charset="0"/>
              </a:rPr>
              <a:t>образного </a:t>
            </a:r>
            <a:r>
              <a:rPr lang="ru-RU" sz="2400" b="1" dirty="0">
                <a:latin typeface="Monotype Corsiva" pitchFamily="66" charset="0"/>
              </a:rPr>
              <a:t>мышления.</a:t>
            </a:r>
          </a:p>
        </p:txBody>
      </p:sp>
      <p:pic>
        <p:nvPicPr>
          <p:cNvPr id="4" name="Picture 2" descr="https://im0-tub-ru.yandex.net/i?id=89e9d7c14af1002dea82a1b6b3e83b63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62054" y="568412"/>
            <a:ext cx="1203691" cy="1305699"/>
          </a:xfrm>
          <a:prstGeom prst="rect">
            <a:avLst/>
          </a:prstGeom>
          <a:noFill/>
        </p:spPr>
      </p:pic>
      <p:pic>
        <p:nvPicPr>
          <p:cNvPr id="11266" name="Picture 2" descr="http://www.playcast.ru/uploads/2012/02/09/308008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7380" y="3772269"/>
            <a:ext cx="2933615" cy="2956715"/>
          </a:xfrm>
          <a:prstGeom prst="rect">
            <a:avLst/>
          </a:prstGeom>
          <a:noFill/>
        </p:spPr>
      </p:pic>
      <p:pic>
        <p:nvPicPr>
          <p:cNvPr id="11270" name="Picture 6" descr="https://arhivurokov.ru/kopilka/up/html/2017/05/27/k_592986705a6f0/img_user_file_59298670ce4da_2_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09888" y="3789405"/>
            <a:ext cx="3576166" cy="2907957"/>
          </a:xfrm>
          <a:prstGeom prst="rect">
            <a:avLst/>
          </a:prstGeom>
          <a:noFill/>
        </p:spPr>
      </p:pic>
      <p:pic>
        <p:nvPicPr>
          <p:cNvPr id="11272" name="Picture 8" descr="http://tch15-assets.medici.tv/media/uploads/backgrounds/nutcracker_opaqu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58018" y="3974683"/>
            <a:ext cx="3279603" cy="23190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94508524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157</TotalTime>
  <Words>538</Words>
  <Application>Microsoft Office PowerPoint</Application>
  <PresentationFormat>Произвольный</PresentationFormat>
  <Paragraphs>78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«ТВОРЧЕСКИЕ  ЗАДАНИЯ  КАК  СПОСОБ АКТИВИЗАЦИИ  МЫСЛИТЕЛЬНОЙ  ДЕЯТЕЛЬНОСТИ ДЕТЕЙ»</vt:lpstr>
      <vt:lpstr>АКТУАЛЬНОСТЬ</vt:lpstr>
      <vt:lpstr>ЦЕЛЬ</vt:lpstr>
      <vt:lpstr>ЗАДАЧИ</vt:lpstr>
      <vt:lpstr>МЕТОДЫ</vt:lpstr>
      <vt:lpstr>ХОРОВОЕ   ПЕНИЕ</vt:lpstr>
      <vt:lpstr>Презентация PowerPoint</vt:lpstr>
      <vt:lpstr>РОЛЕВАЯ  ИГРА  «ДИРИЖЁРЫ»</vt:lpstr>
      <vt:lpstr>ИЛЛЮСТРАЦИИ   К   МУЗЫКАЛЬНЫМ ПРОИЗВЕДЕНИЯМ</vt:lpstr>
      <vt:lpstr>«МОЗГОВОЙ   ШТУРМ»</vt:lpstr>
      <vt:lpstr>АССОЦИАТИВНЫЙ    РЯД</vt:lpstr>
      <vt:lpstr>Музыкальные       инструменты</vt:lpstr>
      <vt:lpstr>Презентация PowerPoint</vt:lpstr>
      <vt:lpstr>Презентация PowerPoint</vt:lpstr>
      <vt:lpstr>Народные   инструменты</vt:lpstr>
      <vt:lpstr>ДОМАШНИЕ    ЗАДАНИЯ</vt:lpstr>
      <vt:lpstr>ЗАПОВЕДИ   ПЕДАГОГА   ИСКУССТВА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«ТВОРЧЕСКИЕ ЗАДАНИЯ КАК СПОСОБ АКТИВИЗАЦИИ МЫСЛИТЕЛЬНОЙ ДЕЯТЕЛЬНОСТИ ДЕТЕЙ НА УРОКЕ МУЗЫКИ И ВНЕУРОЧНОЙ ДЕЯТЕЛЬНОСТИ»</dc:title>
  <dc:creator>Windows User</dc:creator>
  <cp:lastModifiedBy>user1</cp:lastModifiedBy>
  <cp:revision>35</cp:revision>
  <dcterms:created xsi:type="dcterms:W3CDTF">2017-12-04T19:12:50Z</dcterms:created>
  <dcterms:modified xsi:type="dcterms:W3CDTF">2020-01-10T11:45:43Z</dcterms:modified>
</cp:coreProperties>
</file>