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0"/>
  </p:notesMasterIdLst>
  <p:sldIdLst>
    <p:sldId id="256" r:id="rId2"/>
    <p:sldId id="270" r:id="rId3"/>
    <p:sldId id="271" r:id="rId4"/>
    <p:sldId id="272" r:id="rId5"/>
    <p:sldId id="257" r:id="rId6"/>
    <p:sldId id="258" r:id="rId7"/>
    <p:sldId id="259" r:id="rId8"/>
    <p:sldId id="276" r:id="rId9"/>
    <p:sldId id="260" r:id="rId10"/>
    <p:sldId id="264" r:id="rId11"/>
    <p:sldId id="265" r:id="rId12"/>
    <p:sldId id="273" r:id="rId13"/>
    <p:sldId id="274" r:id="rId14"/>
    <p:sldId id="266" r:id="rId15"/>
    <p:sldId id="267" r:id="rId16"/>
    <p:sldId id="275" r:id="rId17"/>
    <p:sldId id="268" r:id="rId18"/>
    <p:sldId id="269" r:id="rId19"/>
  </p:sldIdLst>
  <p:sldSz cx="6858000" cy="51435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Belleza" panose="020B0604020202020204" charset="0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9344187-DCD6-44E4-946D-D087EB033E36}">
  <a:tblStyle styleId="{99344187-DCD6-44E4-946D-D087EB033E3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288" y="52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62451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45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510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220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093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49088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e26a93ea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4e26a93ea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6019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3071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4e26a93e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g4e26a93ea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0820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e26a93ea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e26a93ea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716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0664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e26a93ea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4e26a93ea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307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e26a93ea7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4e26a93ea7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4697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e26a93ea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4e26a93ea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3359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4e26a93ea7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4e26a93ea7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620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33781" y="744575"/>
            <a:ext cx="639045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33775" y="2834125"/>
            <a:ext cx="639045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33775" y="1106125"/>
            <a:ext cx="639045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33775" y="3152225"/>
            <a:ext cx="639045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233775" y="2150850"/>
            <a:ext cx="639045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33775" y="555600"/>
            <a:ext cx="2106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33775" y="1389600"/>
            <a:ext cx="2106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367688" y="450150"/>
            <a:ext cx="477585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429000" y="-125"/>
            <a:ext cx="3429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99125" y="1233175"/>
            <a:ext cx="30339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99125" y="2803075"/>
            <a:ext cx="30339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3704625" y="724075"/>
            <a:ext cx="287775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33775" y="4230575"/>
            <a:ext cx="44991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it/challenge/062058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6" y="0"/>
            <a:ext cx="685495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2"/>
          <p:cNvSpPr/>
          <p:nvPr/>
        </p:nvSpPr>
        <p:spPr>
          <a:xfrm>
            <a:off x="157881" y="2615897"/>
            <a:ext cx="3646864" cy="161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 b="1" i="0" u="none" strike="noStrike" cap="none" dirty="0" smtClean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Виды соединения проводников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54" name="Google Shape;54;p12"/>
          <p:cNvSpPr txBox="1"/>
          <p:nvPr/>
        </p:nvSpPr>
        <p:spPr>
          <a:xfrm>
            <a:off x="1980307" y="72362"/>
            <a:ext cx="10935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Физика </a:t>
            </a:r>
            <a:endParaRPr sz="1800" b="1" i="0" u="none" strike="noStrike" cap="none">
              <a:solidFill>
                <a:schemeClr val="lt1"/>
              </a:solidFill>
              <a:latin typeface="Belleza"/>
              <a:ea typeface="Belleza"/>
              <a:cs typeface="Belleza"/>
              <a:sym typeface="Belleza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8 класс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p20"/>
          <p:cNvGraphicFramePr/>
          <p:nvPr>
            <p:extLst>
              <p:ext uri="{D42A27DB-BD31-4B8C-83A1-F6EECF244321}">
                <p14:modId xmlns:p14="http://schemas.microsoft.com/office/powerpoint/2010/main" val="1297832488"/>
              </p:ext>
            </p:extLst>
          </p:nvPr>
        </p:nvGraphicFramePr>
        <p:xfrm>
          <a:off x="0" y="844040"/>
          <a:ext cx="1557592" cy="2514250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15007"/>
                <a:gridCol w="560873"/>
                <a:gridCol w="481712"/>
              </a:tblGrid>
              <a:tr h="393150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1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4" name="Google Shape;114;p20"/>
          <p:cNvGraphicFramePr/>
          <p:nvPr>
            <p:extLst>
              <p:ext uri="{D42A27DB-BD31-4B8C-83A1-F6EECF244321}">
                <p14:modId xmlns:p14="http://schemas.microsoft.com/office/powerpoint/2010/main" val="324516181"/>
              </p:ext>
            </p:extLst>
          </p:nvPr>
        </p:nvGraphicFramePr>
        <p:xfrm>
          <a:off x="1757004" y="2301764"/>
          <a:ext cx="1682405" cy="2497371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34251"/>
                <a:gridCol w="546538"/>
                <a:gridCol w="601616"/>
              </a:tblGrid>
              <a:tr h="342164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2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5" name="Google Shape;115;p20"/>
          <p:cNvGraphicFramePr/>
          <p:nvPr>
            <p:extLst>
              <p:ext uri="{D42A27DB-BD31-4B8C-83A1-F6EECF244321}">
                <p14:modId xmlns:p14="http://schemas.microsoft.com/office/powerpoint/2010/main" val="3544295103"/>
              </p:ext>
            </p:extLst>
          </p:nvPr>
        </p:nvGraphicFramePr>
        <p:xfrm>
          <a:off x="3534000" y="860883"/>
          <a:ext cx="1584537" cy="2514250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65034"/>
                <a:gridCol w="526486"/>
                <a:gridCol w="493017"/>
              </a:tblGrid>
              <a:tr h="393150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3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B2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6" name="Google Shape;116;p20"/>
          <p:cNvGraphicFramePr/>
          <p:nvPr>
            <p:extLst>
              <p:ext uri="{D42A27DB-BD31-4B8C-83A1-F6EECF244321}">
                <p14:modId xmlns:p14="http://schemas.microsoft.com/office/powerpoint/2010/main" val="4248168770"/>
              </p:ext>
            </p:extLst>
          </p:nvPr>
        </p:nvGraphicFramePr>
        <p:xfrm>
          <a:off x="5246868" y="2070537"/>
          <a:ext cx="1521793" cy="2497371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460249"/>
                <a:gridCol w="504497"/>
                <a:gridCol w="557047"/>
              </a:tblGrid>
              <a:tr h="346693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4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17" name="Google Shape;117;p20"/>
          <p:cNvSpPr txBox="1"/>
          <p:nvPr/>
        </p:nvSpPr>
        <p:spPr>
          <a:xfrm>
            <a:off x="953308" y="165502"/>
            <a:ext cx="49722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FFFFFF"/>
                </a:solidFill>
              </a:rPr>
              <a:t>Последовательное  </a:t>
            </a:r>
            <a:r>
              <a:rPr lang="ru" sz="2400" dirty="0">
                <a:solidFill>
                  <a:srgbClr val="FFFFFF"/>
                </a:solidFill>
              </a:rPr>
              <a:t>соединение</a:t>
            </a:r>
            <a:endParaRPr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275817" y="224308"/>
            <a:ext cx="639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Вывод</a:t>
            </a:r>
            <a:endParaRPr dirty="0"/>
          </a:p>
        </p:txBody>
      </p:sp>
      <p:pic>
        <p:nvPicPr>
          <p:cNvPr id="7170" name="Picture 2" descr="FizSh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38" y="1057439"/>
            <a:ext cx="2097765" cy="298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738" y="4307266"/>
            <a:ext cx="3736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тока во всех участках цепи одинакова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44432" y="3015555"/>
            <a:ext cx="3582491" cy="1030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напряжение в цепи равно сумме напряжений на отдельных участках цепи.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714" y="1450330"/>
            <a:ext cx="4198438" cy="1101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p20"/>
          <p:cNvGraphicFramePr/>
          <p:nvPr>
            <p:extLst>
              <p:ext uri="{D42A27DB-BD31-4B8C-83A1-F6EECF244321}">
                <p14:modId xmlns:p14="http://schemas.microsoft.com/office/powerpoint/2010/main" val="4138925908"/>
              </p:ext>
            </p:extLst>
          </p:nvPr>
        </p:nvGraphicFramePr>
        <p:xfrm>
          <a:off x="0" y="844040"/>
          <a:ext cx="1557592" cy="2514262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15007"/>
                <a:gridCol w="560873"/>
                <a:gridCol w="481712"/>
              </a:tblGrid>
              <a:tr h="393150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1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4" name="Google Shape;114;p20"/>
          <p:cNvGraphicFramePr/>
          <p:nvPr>
            <p:extLst>
              <p:ext uri="{D42A27DB-BD31-4B8C-83A1-F6EECF244321}">
                <p14:modId xmlns:p14="http://schemas.microsoft.com/office/powerpoint/2010/main" val="2285949531"/>
              </p:ext>
            </p:extLst>
          </p:nvPr>
        </p:nvGraphicFramePr>
        <p:xfrm>
          <a:off x="1757004" y="2301764"/>
          <a:ext cx="1682405" cy="2514262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34251"/>
                <a:gridCol w="546538"/>
                <a:gridCol w="601616"/>
              </a:tblGrid>
              <a:tr h="342164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2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5" name="Google Shape;115;p20"/>
          <p:cNvGraphicFramePr/>
          <p:nvPr>
            <p:extLst>
              <p:ext uri="{D42A27DB-BD31-4B8C-83A1-F6EECF244321}">
                <p14:modId xmlns:p14="http://schemas.microsoft.com/office/powerpoint/2010/main" val="1698372202"/>
              </p:ext>
            </p:extLst>
          </p:nvPr>
        </p:nvGraphicFramePr>
        <p:xfrm>
          <a:off x="3534000" y="860883"/>
          <a:ext cx="1584537" cy="2514262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565034"/>
                <a:gridCol w="526486"/>
                <a:gridCol w="493017"/>
              </a:tblGrid>
              <a:tr h="393150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3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B2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16" name="Google Shape;116;p20"/>
          <p:cNvGraphicFramePr/>
          <p:nvPr>
            <p:extLst>
              <p:ext uri="{D42A27DB-BD31-4B8C-83A1-F6EECF244321}">
                <p14:modId xmlns:p14="http://schemas.microsoft.com/office/powerpoint/2010/main" val="4242516394"/>
              </p:ext>
            </p:extLst>
          </p:nvPr>
        </p:nvGraphicFramePr>
        <p:xfrm>
          <a:off x="5246868" y="2070537"/>
          <a:ext cx="1521793" cy="2514262"/>
        </p:xfrm>
        <a:graphic>
          <a:graphicData uri="http://schemas.openxmlformats.org/drawingml/2006/table">
            <a:tbl>
              <a:tblPr>
                <a:noFill/>
                <a:tableStyleId>{99344187-DCD6-44E4-946D-D087EB033E36}</a:tableStyleId>
              </a:tblPr>
              <a:tblGrid>
                <a:gridCol w="460249"/>
                <a:gridCol w="504497"/>
                <a:gridCol w="557047"/>
              </a:tblGrid>
              <a:tr h="346693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Группа 4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Участок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endParaRPr sz="12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3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вся цепь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R1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" sz="12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R2</a:t>
                      </a:r>
                      <a:endParaRPr sz="1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17" name="Google Shape;117;p20"/>
          <p:cNvSpPr txBox="1"/>
          <p:nvPr/>
        </p:nvSpPr>
        <p:spPr>
          <a:xfrm>
            <a:off x="953308" y="165502"/>
            <a:ext cx="49722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rgbClr val="FFFFFF"/>
                </a:solidFill>
              </a:rPr>
              <a:t>Параллельное соединение</a:t>
            </a:r>
            <a:endParaRPr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89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275816" y="245328"/>
            <a:ext cx="639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Вывод</a:t>
            </a:r>
            <a:endParaRPr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042" y="1024922"/>
            <a:ext cx="2383056" cy="233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042" y="3592075"/>
            <a:ext cx="2759858" cy="843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49010" y="3681759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тока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неразветвлённой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части цепи равна сумме сил токов в отдельных параллельно соединённых проводниках.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014" y="1237350"/>
            <a:ext cx="3654748" cy="107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4900" y="2485488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 на концах параллельно соединённых проводников одно и то же. </a:t>
            </a:r>
          </a:p>
        </p:txBody>
      </p:sp>
    </p:spTree>
    <p:extLst>
      <p:ext uri="{BB962C8B-B14F-4D97-AF65-F5344CB8AC3E}">
        <p14:creationId xmlns:p14="http://schemas.microsoft.com/office/powerpoint/2010/main" val="2142618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>
          <a:xfrm>
            <a:off x="316006" y="0"/>
            <a:ext cx="617892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Закономерности различных соединений проводников</a:t>
            </a:r>
            <a:endParaRPr/>
          </a:p>
        </p:txBody>
      </p:sp>
      <p:pic>
        <p:nvPicPr>
          <p:cNvPr id="129" name="Google Shape;129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5380" y="1017727"/>
            <a:ext cx="5262575" cy="39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>
            <a:spLocks noGrp="1"/>
          </p:cNvSpPr>
          <p:nvPr>
            <p:ph type="title"/>
          </p:nvPr>
        </p:nvSpPr>
        <p:spPr>
          <a:xfrm>
            <a:off x="705197" y="280724"/>
            <a:ext cx="539227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dirty="0"/>
              <a:t>Домашнее задание</a:t>
            </a:r>
            <a:endParaRPr dirty="0"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1"/>
          </p:nvPr>
        </p:nvSpPr>
        <p:spPr>
          <a:xfrm>
            <a:off x="94128" y="1152476"/>
            <a:ext cx="5812685" cy="3619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000" b="1" u="sng" dirty="0" smtClean="0">
                <a:solidFill>
                  <a:srgbClr val="000000"/>
                </a:solidFill>
              </a:rPr>
              <a:t>Обязательная часть</a:t>
            </a:r>
            <a:r>
              <a:rPr lang="ru-RU" sz="2000" dirty="0" smtClean="0">
                <a:solidFill>
                  <a:srgbClr val="000000"/>
                </a:solidFill>
              </a:rPr>
              <a:t>.</a:t>
            </a:r>
            <a:endParaRPr sz="20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000" dirty="0" smtClean="0">
                <a:solidFill>
                  <a:srgbClr val="000000"/>
                </a:solidFill>
              </a:rPr>
              <a:t>1) </a:t>
            </a:r>
            <a:r>
              <a:rPr lang="ru-RU" sz="2000" dirty="0" smtClean="0">
                <a:solidFill>
                  <a:srgbClr val="000000"/>
                </a:solidFill>
              </a:rPr>
              <a:t>П</a:t>
            </a:r>
            <a:r>
              <a:rPr lang="ru" sz="2000" dirty="0" smtClean="0">
                <a:solidFill>
                  <a:srgbClr val="000000"/>
                </a:solidFill>
              </a:rPr>
              <a:t>араграфы 48, 49 учебника.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000" dirty="0" smtClean="0">
                <a:solidFill>
                  <a:srgbClr val="000000"/>
                </a:solidFill>
              </a:rPr>
              <a:t>2) Расчет общего сопротивления при последовательном и параллельном соединении проводников из полученных экспериментальных данных.</a:t>
            </a:r>
            <a:endParaRPr sz="20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>
            <a:spLocks noGrp="1"/>
          </p:cNvSpPr>
          <p:nvPr>
            <p:ph type="title"/>
          </p:nvPr>
        </p:nvSpPr>
        <p:spPr>
          <a:xfrm>
            <a:off x="705197" y="280724"/>
            <a:ext cx="539227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dirty="0"/>
              <a:t>Домашнее задание</a:t>
            </a:r>
            <a:endParaRPr dirty="0"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1"/>
          </p:nvPr>
        </p:nvSpPr>
        <p:spPr>
          <a:xfrm>
            <a:off x="94129" y="1152476"/>
            <a:ext cx="3968120" cy="1065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000" b="1" u="sng" dirty="0" smtClean="0">
                <a:solidFill>
                  <a:srgbClr val="000000"/>
                </a:solidFill>
              </a:rPr>
              <a:t>По выбору учащихся:</a:t>
            </a:r>
            <a:endParaRPr sz="20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000" dirty="0" smtClean="0">
                <a:solidFill>
                  <a:srgbClr val="000000"/>
                </a:solidFill>
              </a:rPr>
              <a:t>1) </a:t>
            </a:r>
            <a:r>
              <a:rPr lang="ru-RU" sz="2000" dirty="0" smtClean="0">
                <a:solidFill>
                  <a:srgbClr val="000000"/>
                </a:solidFill>
              </a:rPr>
              <a:t>Решение качественных задач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2000" dirty="0"/>
          </a:p>
        </p:txBody>
      </p:sp>
      <p:pic>
        <p:nvPicPr>
          <p:cNvPr id="5122" name="Picture 2" descr="Z:\учитель года2018\qr домашний эксперимент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089" y="3552523"/>
            <a:ext cx="1606743" cy="160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135;p23"/>
          <p:cNvSpPr txBox="1">
            <a:spLocks/>
          </p:cNvSpPr>
          <p:nvPr/>
        </p:nvSpPr>
        <p:spPr>
          <a:xfrm>
            <a:off x="141425" y="3972910"/>
            <a:ext cx="3920824" cy="809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1600"/>
              </a:spcBef>
              <a:buFont typeface="Arial"/>
              <a:buNone/>
            </a:pPr>
            <a:r>
              <a:rPr lang="ru-RU" sz="2000" dirty="0" smtClean="0">
                <a:solidFill>
                  <a:srgbClr val="000000"/>
                </a:solidFill>
              </a:rPr>
              <a:t>3) Домашний эксперимент 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Arial"/>
              <a:buNone/>
            </a:pPr>
            <a:endParaRPr lang="ru-RU" sz="2000" dirty="0"/>
          </a:p>
        </p:txBody>
      </p:sp>
      <p:sp>
        <p:nvSpPr>
          <p:cNvPr id="6" name="Google Shape;135;p23"/>
          <p:cNvSpPr txBox="1">
            <a:spLocks/>
          </p:cNvSpPr>
          <p:nvPr/>
        </p:nvSpPr>
        <p:spPr>
          <a:xfrm>
            <a:off x="141425" y="2488689"/>
            <a:ext cx="2738409" cy="879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1600"/>
              </a:spcBef>
              <a:buFont typeface="Arial"/>
              <a:buNone/>
            </a:pPr>
            <a:r>
              <a:rPr lang="ru-RU" dirty="0" smtClean="0">
                <a:solidFill>
                  <a:srgbClr val="000000"/>
                </a:solidFill>
              </a:rPr>
              <a:t>2) Работа с таблицей (любые источники информации)</a:t>
            </a:r>
          </a:p>
        </p:txBody>
      </p:sp>
      <p:pic>
        <p:nvPicPr>
          <p:cNvPr id="5123" name="Picture 3" descr="Z:\учитель года2018\qr работа с таблицей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515" y="2219437"/>
            <a:ext cx="1670433" cy="167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Z:\учитель года2018\qr_код- задачи качеств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070" y="817927"/>
            <a:ext cx="1670762" cy="167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685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>
            <a:spLocks noGrp="1"/>
          </p:cNvSpPr>
          <p:nvPr>
            <p:ph type="title"/>
          </p:nvPr>
        </p:nvSpPr>
        <p:spPr>
          <a:xfrm>
            <a:off x="305722" y="225484"/>
            <a:ext cx="605659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Задачи</a:t>
            </a:r>
            <a:endParaRPr/>
          </a:p>
        </p:txBody>
      </p:sp>
      <p:sp>
        <p:nvSpPr>
          <p:cNvPr id="142" name="Google Shape;142;p24"/>
          <p:cNvSpPr txBox="1">
            <a:spLocks noGrp="1"/>
          </p:cNvSpPr>
          <p:nvPr>
            <p:ph type="body" idx="1"/>
          </p:nvPr>
        </p:nvSpPr>
        <p:spPr>
          <a:xfrm>
            <a:off x="305722" y="1152475"/>
            <a:ext cx="6424531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178" lvl="0" indent="-34288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 sz="1600"/>
              <a:t>На новогодней елке в гирлянде перегорела всего одна лампочка, а погасли все. Что нужно сделать для того, чтобы гирлянда продолжала гореть, если нет запасной лампочки?</a:t>
            </a:r>
            <a:endParaRPr sz="1600"/>
          </a:p>
          <a:p>
            <a:pPr marL="457178" lvl="0" indent="-34288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 sz="1600"/>
              <a:t>Елочная гирлянда состоит из лампочек для карманного фонаря. При включении этой гирлянды в сеть на каждую лампочку приходится напряжение 3 В. Почему же опасно сунуть палец в патрон?</a:t>
            </a:r>
            <a:endParaRPr sz="1600"/>
          </a:p>
          <a:p>
            <a:pPr marL="457178" lvl="0" indent="-22858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/>
          </a:p>
        </p:txBody>
      </p:sp>
      <p:pic>
        <p:nvPicPr>
          <p:cNvPr id="143" name="Google Shape;143;p2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723" y="3483529"/>
            <a:ext cx="6246563" cy="1439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>
            <a:spLocks noGrp="1"/>
          </p:cNvSpPr>
          <p:nvPr>
            <p:ph type="title"/>
          </p:nvPr>
        </p:nvSpPr>
        <p:spPr>
          <a:xfrm>
            <a:off x="305722" y="225484"/>
            <a:ext cx="6056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Бассейн</a:t>
            </a:r>
            <a:endParaRPr/>
          </a:p>
        </p:txBody>
      </p:sp>
      <p:pic>
        <p:nvPicPr>
          <p:cNvPr id="149" name="Google Shape;149;p2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25" y="988684"/>
            <a:ext cx="5709736" cy="4040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 algn="r">
              <a:buNone/>
            </a:pPr>
            <a:r>
              <a:rPr lang="ru-RU" sz="2800" dirty="0"/>
              <a:t>“</a:t>
            </a:r>
            <a:r>
              <a:rPr lang="ru-RU" sz="2800" i="1" dirty="0"/>
              <a:t>Один опыт я ставлю выше, чем тысячу мнений, рожденных  только воображением”. </a:t>
            </a:r>
            <a:endParaRPr lang="ru-RU" sz="2800" i="1" dirty="0" smtClean="0"/>
          </a:p>
          <a:p>
            <a:pPr marL="114300" indent="0" algn="r">
              <a:buNone/>
            </a:pPr>
            <a:r>
              <a:rPr lang="ru-RU" sz="2800" i="1" dirty="0" smtClean="0"/>
              <a:t>(</a:t>
            </a:r>
            <a:r>
              <a:rPr lang="ru-RU" sz="2800" i="1" dirty="0"/>
              <a:t>М.В</a:t>
            </a:r>
            <a:r>
              <a:rPr lang="ru-RU" sz="2800" i="1" dirty="0" smtClean="0"/>
              <a:t>. Ломоносов</a:t>
            </a:r>
            <a:r>
              <a:rPr lang="ru-RU" sz="28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615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178" y="2814304"/>
            <a:ext cx="3727505" cy="86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ÐÐ°ÑÑÐ¸Ð½ÐºÐ¸ Ð¿Ð¾ Ð·Ð°Ð¿ÑÐ¾ÑÑ ÐµÐ»Ð¾ÑÐºÐ° 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52" y="1271751"/>
            <a:ext cx="2454171" cy="358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3016469" y="1187668"/>
            <a:ext cx="2697219" cy="2740572"/>
          </a:xfrm>
          <a:custGeom>
            <a:avLst/>
            <a:gdLst>
              <a:gd name="connsiteX0" fmla="*/ 0 w 2697219"/>
              <a:gd name="connsiteY0" fmla="*/ 0 h 2603272"/>
              <a:gd name="connsiteX1" fmla="*/ 1229710 w 2697219"/>
              <a:gd name="connsiteY1" fmla="*/ 725214 h 2603272"/>
              <a:gd name="connsiteX2" fmla="*/ 945931 w 2697219"/>
              <a:gd name="connsiteY2" fmla="*/ 1891862 h 2603272"/>
              <a:gd name="connsiteX3" fmla="*/ 2511972 w 2697219"/>
              <a:gd name="connsiteY3" fmla="*/ 2522483 h 2603272"/>
              <a:gd name="connsiteX4" fmla="*/ 2606565 w 2697219"/>
              <a:gd name="connsiteY4" fmla="*/ 2575035 h 260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7219" h="2603272">
                <a:moveTo>
                  <a:pt x="0" y="0"/>
                </a:moveTo>
                <a:cubicBezTo>
                  <a:pt x="536027" y="204952"/>
                  <a:pt x="1072055" y="409904"/>
                  <a:pt x="1229710" y="725214"/>
                </a:cubicBezTo>
                <a:cubicBezTo>
                  <a:pt x="1387365" y="1040524"/>
                  <a:pt x="732221" y="1592317"/>
                  <a:pt x="945931" y="1891862"/>
                </a:cubicBezTo>
                <a:cubicBezTo>
                  <a:pt x="1159641" y="2191407"/>
                  <a:pt x="2235200" y="2408621"/>
                  <a:pt x="2511972" y="2522483"/>
                </a:cubicBezTo>
                <a:cubicBezTo>
                  <a:pt x="2788744" y="2636345"/>
                  <a:pt x="2697654" y="2605690"/>
                  <a:pt x="2606565" y="2575035"/>
                </a:cubicBezTo>
              </a:path>
            </a:pathLst>
          </a:custGeom>
          <a:noFill/>
          <a:ln w="381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016469" y="1187668"/>
            <a:ext cx="3058510" cy="3426373"/>
          </a:xfrm>
          <a:custGeom>
            <a:avLst/>
            <a:gdLst>
              <a:gd name="connsiteX0" fmla="*/ 0 w 2532993"/>
              <a:gd name="connsiteY0" fmla="*/ 0 h 2868818"/>
              <a:gd name="connsiteX1" fmla="*/ 1797269 w 2532993"/>
              <a:gd name="connsiteY1" fmla="*/ 851337 h 2868818"/>
              <a:gd name="connsiteX2" fmla="*/ 2469931 w 2532993"/>
              <a:gd name="connsiteY2" fmla="*/ 2722179 h 2868818"/>
              <a:gd name="connsiteX3" fmla="*/ 2480442 w 2532993"/>
              <a:gd name="connsiteY3" fmla="*/ 2743200 h 2868818"/>
              <a:gd name="connsiteX4" fmla="*/ 2532993 w 2532993"/>
              <a:gd name="connsiteY4" fmla="*/ 2701158 h 286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993" h="2868818">
                <a:moveTo>
                  <a:pt x="0" y="0"/>
                </a:moveTo>
                <a:cubicBezTo>
                  <a:pt x="692807" y="198820"/>
                  <a:pt x="1385614" y="397641"/>
                  <a:pt x="1797269" y="851337"/>
                </a:cubicBezTo>
                <a:cubicBezTo>
                  <a:pt x="2208924" y="1305034"/>
                  <a:pt x="2356069" y="2406869"/>
                  <a:pt x="2469931" y="2722179"/>
                </a:cubicBezTo>
                <a:cubicBezTo>
                  <a:pt x="2583793" y="3037490"/>
                  <a:pt x="2469932" y="2746703"/>
                  <a:pt x="2480442" y="2743200"/>
                </a:cubicBezTo>
                <a:cubicBezTo>
                  <a:pt x="2490952" y="2739697"/>
                  <a:pt x="2511972" y="2720427"/>
                  <a:pt x="2532993" y="2701158"/>
                </a:cubicBezTo>
              </a:path>
            </a:pathLst>
          </a:custGeom>
          <a:noFill/>
          <a:ln w="381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67558" y="1355449"/>
            <a:ext cx="2333297" cy="3521351"/>
          </a:xfrm>
          <a:custGeom>
            <a:avLst/>
            <a:gdLst>
              <a:gd name="connsiteX0" fmla="*/ 0 w 2532993"/>
              <a:gd name="connsiteY0" fmla="*/ 0 h 2868818"/>
              <a:gd name="connsiteX1" fmla="*/ 1797269 w 2532993"/>
              <a:gd name="connsiteY1" fmla="*/ 851337 h 2868818"/>
              <a:gd name="connsiteX2" fmla="*/ 2469931 w 2532993"/>
              <a:gd name="connsiteY2" fmla="*/ 2722179 h 2868818"/>
              <a:gd name="connsiteX3" fmla="*/ 2480442 w 2532993"/>
              <a:gd name="connsiteY3" fmla="*/ 2743200 h 2868818"/>
              <a:gd name="connsiteX4" fmla="*/ 2532993 w 2532993"/>
              <a:gd name="connsiteY4" fmla="*/ 2701158 h 286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993" h="2868818">
                <a:moveTo>
                  <a:pt x="0" y="0"/>
                </a:moveTo>
                <a:cubicBezTo>
                  <a:pt x="692807" y="198820"/>
                  <a:pt x="1385614" y="397641"/>
                  <a:pt x="1797269" y="851337"/>
                </a:cubicBezTo>
                <a:cubicBezTo>
                  <a:pt x="2208924" y="1305034"/>
                  <a:pt x="2356069" y="2406869"/>
                  <a:pt x="2469931" y="2722179"/>
                </a:cubicBezTo>
                <a:cubicBezTo>
                  <a:pt x="2583793" y="3037490"/>
                  <a:pt x="2469932" y="2746703"/>
                  <a:pt x="2480442" y="2743200"/>
                </a:cubicBezTo>
                <a:cubicBezTo>
                  <a:pt x="2490952" y="2739697"/>
                  <a:pt x="2511972" y="2720427"/>
                  <a:pt x="2532993" y="2701158"/>
                </a:cubicBezTo>
              </a:path>
            </a:pathLst>
          </a:custGeom>
          <a:noFill/>
          <a:ln w="381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ÐÐ°ÑÑÐ¸Ð½ÐºÐ¸ Ð¿Ð¾ Ð·Ð°Ð¿ÑÐ¾ÑÑ ÑÐµÐº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904" y="219919"/>
            <a:ext cx="2554014" cy="124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805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773207" y="276937"/>
            <a:ext cx="504264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Значение слов по Ожегову</a:t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>
            <a:off x="282388" y="1989649"/>
            <a:ext cx="2224936" cy="2462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Последовательный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0011" y="1013747"/>
            <a:ext cx="2873679" cy="43105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/>
          <p:nvPr/>
        </p:nvSpPr>
        <p:spPr>
          <a:xfrm>
            <a:off x="4089650" y="1912300"/>
            <a:ext cx="1503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Параллельный</a:t>
            </a:r>
            <a:endParaRPr/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63" y="2251300"/>
            <a:ext cx="2462200" cy="24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8075" y="2251300"/>
            <a:ext cx="2343576" cy="234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title"/>
          </p:nvPr>
        </p:nvSpPr>
        <p:spPr>
          <a:xfrm>
            <a:off x="773207" y="276937"/>
            <a:ext cx="5042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Значение слов по Ожегову</a:t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282388" y="1989649"/>
            <a:ext cx="2224800" cy="24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ПОСЛЕДОВАТЕЛЬНЫЙ-ая, -ое; -лен, -льна.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Непрерывно следующий за другим.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Логически обоснованный, закономерно вытекающий из чего-нибудь.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0011" y="1013747"/>
            <a:ext cx="2873680" cy="43105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/>
          <p:nvPr/>
        </p:nvSpPr>
        <p:spPr>
          <a:xfrm>
            <a:off x="3180046" y="1961933"/>
            <a:ext cx="3429000" cy="20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7187" marR="0" lvl="0" indent="-3571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ПАРАЛЛЕЛЬНЫЙ, </a:t>
            </a:r>
            <a:b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-ая, -ое; -лен, -льна.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Являющийся параллелью (в 1знач.). Параллельные линии. Параллельные улицы.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перен. Происходящий одновременно и рядом с чем-нибудь, такой же, сопутствующий. Параллельные явления.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Проверь себя!</a:t>
            </a:r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600" cy="9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На сайте </a:t>
            </a:r>
            <a:r>
              <a:rPr lang="ru" u="sng" dirty="0">
                <a:solidFill>
                  <a:schemeClr val="hlink"/>
                </a:solidFill>
                <a:hlinkClick r:id="rId3"/>
              </a:rPr>
              <a:t>https://kahoot.it/challenge/0620582</a:t>
            </a:r>
            <a:r>
              <a:rPr lang="ru" dirty="0"/>
              <a:t> ввести код игры  и номер команды</a:t>
            </a:r>
            <a:endParaRPr dirty="0"/>
          </a:p>
        </p:txBody>
      </p:sp>
      <p:sp>
        <p:nvSpPr>
          <p:cNvPr id="80" name="Google Shape;80;p15"/>
          <p:cNvSpPr txBox="1"/>
          <p:nvPr/>
        </p:nvSpPr>
        <p:spPr>
          <a:xfrm>
            <a:off x="163742" y="2069831"/>
            <a:ext cx="35289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6000" b="1" dirty="0">
                <a:solidFill>
                  <a:schemeClr val="dk2"/>
                </a:solidFill>
              </a:rPr>
              <a:t>0620582</a:t>
            </a:r>
            <a:endParaRPr sz="6000" b="1" dirty="0"/>
          </a:p>
        </p:txBody>
      </p:sp>
      <p:pic>
        <p:nvPicPr>
          <p:cNvPr id="6146" name="Picture 2" descr="Z:\учитель года2018\qr -код kahoo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2435" y="1803281"/>
            <a:ext cx="3165358" cy="316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959114"/>
              </p:ext>
            </p:extLst>
          </p:nvPr>
        </p:nvGraphicFramePr>
        <p:xfrm>
          <a:off x="231226" y="1725635"/>
          <a:ext cx="6327228" cy="2720240"/>
        </p:xfrm>
        <a:graphic>
          <a:graphicData uri="http://schemas.openxmlformats.org/drawingml/2006/table">
            <a:tbl>
              <a:tblPr firstRow="1" bandRow="1">
                <a:tableStyleId>{99344187-DCD6-44E4-946D-D087EB033E36}</a:tableStyleId>
              </a:tblPr>
              <a:tblGrid>
                <a:gridCol w="2081050"/>
                <a:gridCol w="1082564"/>
                <a:gridCol w="1581807"/>
                <a:gridCol w="1581807"/>
              </a:tblGrid>
              <a:tr h="7629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Сила тока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Ампер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629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Напряжение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Вольт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629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Сопротивление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Ом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25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Закон Ома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= U/R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607" y="3453579"/>
            <a:ext cx="899455" cy="4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9478" y="1832906"/>
            <a:ext cx="4667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052" y="2620656"/>
            <a:ext cx="598023" cy="49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27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158002" y="283661"/>
            <a:ext cx="637390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Физкультминутка</a:t>
            </a:r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body" idx="1"/>
          </p:nvPr>
        </p:nvSpPr>
        <p:spPr>
          <a:xfrm>
            <a:off x="134473" y="1026929"/>
            <a:ext cx="4451700" cy="16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" dirty="0"/>
              <a:t>Каждая группа встаньте со своих </a:t>
            </a:r>
            <a:r>
              <a:rPr lang="ru" dirty="0" smtClean="0"/>
              <a:t>мест, возьмитесь </a:t>
            </a:r>
            <a:r>
              <a:rPr lang="ru" dirty="0"/>
              <a:t>за руки  и смоделируйте последовательное и параллельное соединение.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dirty="0"/>
          </a:p>
        </p:txBody>
      </p:sp>
      <p:pic>
        <p:nvPicPr>
          <p:cNvPr id="87" name="Google Shape;87;p16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9900" y="856350"/>
            <a:ext cx="2148100" cy="12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>
          <a:blip r:embed="rId4" cstate="email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60" y="3484794"/>
            <a:ext cx="609975" cy="81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280" y="3096940"/>
            <a:ext cx="609975" cy="81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891" y="2365340"/>
            <a:ext cx="609975" cy="8187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2299312" y="2869324"/>
            <a:ext cx="832771" cy="8618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826347" y="3096940"/>
            <a:ext cx="1305736" cy="6342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98135" y="3484794"/>
            <a:ext cx="1633948" cy="24637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058275" y="3731172"/>
            <a:ext cx="2073808" cy="1168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88883" y="2663836"/>
            <a:ext cx="1629104" cy="37402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388883" y="3075403"/>
            <a:ext cx="1045063" cy="3993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88883" y="3040034"/>
            <a:ext cx="682616" cy="79080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05407" y="3037857"/>
            <a:ext cx="1223696" cy="274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135" y="2666013"/>
            <a:ext cx="609975" cy="8187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Группа 32"/>
          <p:cNvGrpSpPr/>
          <p:nvPr/>
        </p:nvGrpSpPr>
        <p:grpSpPr>
          <a:xfrm>
            <a:off x="266238" y="2936234"/>
            <a:ext cx="278337" cy="278337"/>
            <a:chOff x="2200878" y="4614041"/>
            <a:chExt cx="278337" cy="278337"/>
          </a:xfrm>
        </p:grpSpPr>
        <p:sp>
          <p:nvSpPr>
            <p:cNvPr id="27" name="Овал 26"/>
            <p:cNvSpPr/>
            <p:nvPr/>
          </p:nvSpPr>
          <p:spPr>
            <a:xfrm>
              <a:off x="2200878" y="4614041"/>
              <a:ext cx="278337" cy="2783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2200878" y="4614041"/>
              <a:ext cx="278337" cy="2783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2992914" y="3592003"/>
            <a:ext cx="278337" cy="278337"/>
            <a:chOff x="2200878" y="4614041"/>
            <a:chExt cx="278337" cy="278337"/>
          </a:xfrm>
        </p:grpSpPr>
        <p:sp>
          <p:nvSpPr>
            <p:cNvPr id="40" name="Овал 39"/>
            <p:cNvSpPr/>
            <p:nvPr/>
          </p:nvSpPr>
          <p:spPr>
            <a:xfrm>
              <a:off x="2200878" y="4614041"/>
              <a:ext cx="278337" cy="2783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 flipH="1">
              <a:off x="2200878" y="4614041"/>
              <a:ext cx="278337" cy="2783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Google Shape;88;p16"/>
          <p:cNvPicPr preferRelativeResize="0"/>
          <p:nvPr/>
        </p:nvPicPr>
        <p:blipFill>
          <a:blip r:embed="rId4" cstate="email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374" y="3321781"/>
            <a:ext cx="609975" cy="81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473" y="3321780"/>
            <a:ext cx="609975" cy="8187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" name="Прямая соединительная линия 45"/>
          <p:cNvCxnSpPr/>
          <p:nvPr/>
        </p:nvCxnSpPr>
        <p:spPr>
          <a:xfrm flipH="1">
            <a:off x="3710152" y="3730659"/>
            <a:ext cx="409902" cy="1051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 flipV="1">
            <a:off x="4315096" y="3709637"/>
            <a:ext cx="626216" cy="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4925071" y="3741168"/>
            <a:ext cx="626216" cy="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 flipV="1">
            <a:off x="5778800" y="3709636"/>
            <a:ext cx="626216" cy="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5" idx="3"/>
          </p:cNvCxnSpPr>
          <p:nvPr/>
        </p:nvCxnSpPr>
        <p:spPr>
          <a:xfrm flipH="1" flipV="1">
            <a:off x="6345983" y="3709636"/>
            <a:ext cx="364021" cy="2102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Группа 53"/>
          <p:cNvGrpSpPr/>
          <p:nvPr/>
        </p:nvGrpSpPr>
        <p:grpSpPr>
          <a:xfrm>
            <a:off x="3570983" y="3592003"/>
            <a:ext cx="278337" cy="278337"/>
            <a:chOff x="2200878" y="4614041"/>
            <a:chExt cx="278337" cy="278337"/>
          </a:xfrm>
        </p:grpSpPr>
        <p:sp>
          <p:nvSpPr>
            <p:cNvPr id="55" name="Овал 54"/>
            <p:cNvSpPr/>
            <p:nvPr/>
          </p:nvSpPr>
          <p:spPr>
            <a:xfrm>
              <a:off x="2200878" y="4614041"/>
              <a:ext cx="278337" cy="2783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2200878" y="4614041"/>
              <a:ext cx="278337" cy="2783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Группа 56"/>
          <p:cNvGrpSpPr/>
          <p:nvPr/>
        </p:nvGrpSpPr>
        <p:grpSpPr>
          <a:xfrm>
            <a:off x="6579663" y="3565040"/>
            <a:ext cx="278337" cy="278337"/>
            <a:chOff x="2200878" y="4614041"/>
            <a:chExt cx="278337" cy="278337"/>
          </a:xfrm>
        </p:grpSpPr>
        <p:sp>
          <p:nvSpPr>
            <p:cNvPr id="58" name="Овал 57"/>
            <p:cNvSpPr/>
            <p:nvPr/>
          </p:nvSpPr>
          <p:spPr>
            <a:xfrm>
              <a:off x="2200878" y="4614041"/>
              <a:ext cx="278337" cy="2783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2200878" y="4614041"/>
              <a:ext cx="278337" cy="2783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204" y="3300248"/>
            <a:ext cx="609975" cy="81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88;p16"/>
          <p:cNvPicPr preferRelativeResize="0"/>
          <p:nvPr/>
        </p:nvPicPr>
        <p:blipFill>
          <a:blip r:embed="rId4" cstate="email">
            <a:alphaModFix/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" b="100000" l="9704" r="89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029" y="3321268"/>
            <a:ext cx="609975" cy="818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Другая 1">
      <a:dk1>
        <a:srgbClr val="FFFFFF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357</Words>
  <Application>Microsoft Office PowerPoint</Application>
  <PresentationFormat>Произвольный</PresentationFormat>
  <Paragraphs>110</Paragraphs>
  <Slides>18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Belleza</vt:lpstr>
      <vt:lpstr>Times New Roman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слов по Ожегову</vt:lpstr>
      <vt:lpstr>Значение слов по Ожегову</vt:lpstr>
      <vt:lpstr>Проверь себя!</vt:lpstr>
      <vt:lpstr>Проверка</vt:lpstr>
      <vt:lpstr>Физкультминутка</vt:lpstr>
      <vt:lpstr>Презентация PowerPoint</vt:lpstr>
      <vt:lpstr>Вывод</vt:lpstr>
      <vt:lpstr>Презентация PowerPoint</vt:lpstr>
      <vt:lpstr>Вывод</vt:lpstr>
      <vt:lpstr>Закономерности различных соединений проводников</vt:lpstr>
      <vt:lpstr>Домашнее задание</vt:lpstr>
      <vt:lpstr>Домашнее задание</vt:lpstr>
      <vt:lpstr>Задачи</vt:lpstr>
      <vt:lpstr>Бассейн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lenovo</cp:lastModifiedBy>
  <cp:revision>12</cp:revision>
  <dcterms:modified xsi:type="dcterms:W3CDTF">2020-01-10T12:04:10Z</dcterms:modified>
</cp:coreProperties>
</file>