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3" r:id="rId10"/>
    <p:sldId id="265" r:id="rId11"/>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882" autoAdjust="0"/>
    <p:restoredTop sz="94671" autoAdjust="0"/>
  </p:normalViewPr>
  <p:slideViewPr>
    <p:cSldViewPr>
      <p:cViewPr varScale="1">
        <p:scale>
          <a:sx n="75" d="100"/>
          <a:sy n="75" d="100"/>
        </p:scale>
        <p:origin x="-1542" y="-102"/>
      </p:cViewPr>
      <p:guideLst>
        <p:guide orient="horz" pos="2880"/>
        <p:guide pos="2160"/>
      </p:guideLst>
    </p:cSldViewPr>
  </p:slideViewPr>
  <p:outlineViewPr>
    <p:cViewPr>
      <p:scale>
        <a:sx n="33" d="100"/>
        <a:sy n="33" d="100"/>
      </p:scale>
      <p:origin x="222"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713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285750" y="6471216"/>
            <a:ext cx="6343650" cy="1629833"/>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85750" y="5181600"/>
            <a:ext cx="6343650" cy="12192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6172200" y="8631936"/>
            <a:ext cx="569214" cy="329184"/>
          </a:xfrm>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43500" y="732369"/>
            <a:ext cx="1371600" cy="780203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732369"/>
            <a:ext cx="4686300" cy="780203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Объект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19" name="Нижний колонтитул 18"/>
          <p:cNvSpPr>
            <a:spLocks noGrp="1"/>
          </p:cNvSpPr>
          <p:nvPr>
            <p:ph type="ftr" sz="quarter" idx="11"/>
          </p:nvPr>
        </p:nvSpPr>
        <p:spPr>
          <a:xfrm>
            <a:off x="2686050" y="101601"/>
            <a:ext cx="2171700" cy="385233"/>
          </a:xfrm>
        </p:spPr>
        <p:txBody>
          <a:bodyPr/>
          <a:lstStyle/>
          <a:p>
            <a:endParaRPr lang="ru-RU"/>
          </a:p>
        </p:txBody>
      </p:sp>
      <p:sp>
        <p:nvSpPr>
          <p:cNvPr id="16" name="Номер слайда 15"/>
          <p:cNvSpPr>
            <a:spLocks noGrp="1"/>
          </p:cNvSpPr>
          <p:nvPr>
            <p:ph type="sldNum" sz="quarter" idx="12"/>
          </p:nvPr>
        </p:nvSpPr>
        <p:spPr>
          <a:xfrm>
            <a:off x="6172200" y="8631936"/>
            <a:ext cx="569214" cy="329184"/>
          </a:xfrm>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459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285750" y="2235200"/>
            <a:ext cx="6343650" cy="16256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B19B0651-EE4F-4900-A07F-96A6BFA9D0F0}" type="slidenum">
              <a:rPr lang="ru-RU" smtClean="0"/>
              <a:pPr/>
              <a:t>‹#›</a:t>
            </a:fld>
            <a:endParaRPr lang="ru-RU"/>
          </a:p>
        </p:txBody>
      </p:sp>
      <p:sp>
        <p:nvSpPr>
          <p:cNvPr id="8" name="Заголовок 7"/>
          <p:cNvSpPr>
            <a:spLocks noGrp="1"/>
          </p:cNvSpPr>
          <p:nvPr>
            <p:ph type="title"/>
          </p:nvPr>
        </p:nvSpPr>
        <p:spPr>
          <a:xfrm>
            <a:off x="135356" y="3929447"/>
            <a:ext cx="6515100" cy="1579767"/>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226314" y="609600"/>
            <a:ext cx="6515100" cy="1121664"/>
          </a:xfrm>
        </p:spPr>
        <p:txBody>
          <a:bodyPr/>
          <a:lstStyle/>
          <a:p>
            <a:r>
              <a:rPr kumimoji="0" lang="ru-RU" smtClean="0"/>
              <a:t>Образец заголовка</a:t>
            </a:r>
            <a:endParaRPr kumimoji="0" lang="en-US"/>
          </a:p>
        </p:txBody>
      </p:sp>
      <p:sp>
        <p:nvSpPr>
          <p:cNvPr id="14" name="Объект 13"/>
          <p:cNvSpPr>
            <a:spLocks noGrp="1"/>
          </p:cNvSpPr>
          <p:nvPr>
            <p:ph sz="half" idx="1"/>
          </p:nvPr>
        </p:nvSpPr>
        <p:spPr>
          <a:xfrm>
            <a:off x="228600" y="2133600"/>
            <a:ext cx="3143250" cy="62992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2"/>
          </p:nvPr>
        </p:nvSpPr>
        <p:spPr>
          <a:xfrm>
            <a:off x="3486150" y="2133600"/>
            <a:ext cx="3257550" cy="62992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228600" y="7213600"/>
            <a:ext cx="6457950" cy="1176867"/>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11083" y="889000"/>
            <a:ext cx="3217917"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3483769" y="889000"/>
            <a:ext cx="3219181"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Объект 3"/>
          <p:cNvSpPr>
            <a:spLocks noGrp="1"/>
          </p:cNvSpPr>
          <p:nvPr>
            <p:ph sz="quarter" idx="2"/>
          </p:nvPr>
        </p:nvSpPr>
        <p:spPr>
          <a:xfrm>
            <a:off x="211083" y="1754717"/>
            <a:ext cx="3217917"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Объект 27"/>
          <p:cNvSpPr>
            <a:spLocks noGrp="1"/>
          </p:cNvSpPr>
          <p:nvPr>
            <p:ph sz="quarter" idx="4"/>
          </p:nvPr>
        </p:nvSpPr>
        <p:spPr>
          <a:xfrm>
            <a:off x="3486548" y="1754717"/>
            <a:ext cx="3216402" cy="5255684"/>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6172200" y="8636000"/>
            <a:ext cx="571500" cy="329184"/>
          </a:xfrm>
        </p:spPr>
        <p:txBody>
          <a:bodyPr/>
          <a:lstStyle/>
          <a:p>
            <a:fld id="{B19B0651-EE4F-4900-A07F-96A6BFA9D0F0}" type="slidenum">
              <a:rPr lang="ru-RU" smtClean="0"/>
              <a:pPr/>
              <a:t>‹#›</a:t>
            </a:fld>
            <a:endParaRPr lang="ru-RU"/>
          </a:p>
        </p:txBody>
      </p:sp>
      <p:sp>
        <p:nvSpPr>
          <p:cNvPr id="11" name="Прямая соединительная линия 10"/>
          <p:cNvSpPr>
            <a:spLocks noChangeShapeType="1"/>
          </p:cNvSpPr>
          <p:nvPr/>
        </p:nvSpPr>
        <p:spPr bwMode="auto">
          <a:xfrm>
            <a:off x="385762" y="8026401"/>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226314" y="609600"/>
            <a:ext cx="6515100" cy="1121664"/>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385762" y="779882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342900" y="7315200"/>
            <a:ext cx="6343650" cy="694267"/>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342900" y="812800"/>
            <a:ext cx="2256235" cy="64008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Объект 13"/>
          <p:cNvSpPr>
            <a:spLocks noGrp="1"/>
          </p:cNvSpPr>
          <p:nvPr>
            <p:ph sz="half" idx="1"/>
          </p:nvPr>
        </p:nvSpPr>
        <p:spPr>
          <a:xfrm>
            <a:off x="2681287" y="812800"/>
            <a:ext cx="4005263" cy="64008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2628900" y="822179"/>
            <a:ext cx="3771900" cy="48768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B4C71EC6-210F-42DE-9C53-41977AD35B3D}" type="datetimeFigureOut">
              <a:rPr lang="ru-RU" smtClean="0"/>
              <a:pPr/>
              <a:t>10.01.2020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B19B0651-EE4F-4900-A07F-96A6BFA9D0F0}" type="slidenum">
              <a:rPr lang="ru-RU" smtClean="0"/>
              <a:pPr/>
              <a:t>‹#›</a:t>
            </a:fld>
            <a:endParaRPr lang="ru-RU"/>
          </a:p>
        </p:txBody>
      </p:sp>
      <p:sp>
        <p:nvSpPr>
          <p:cNvPr id="17" name="Заголовок 16"/>
          <p:cNvSpPr>
            <a:spLocks noGrp="1"/>
          </p:cNvSpPr>
          <p:nvPr>
            <p:ph type="title"/>
          </p:nvPr>
        </p:nvSpPr>
        <p:spPr>
          <a:xfrm>
            <a:off x="285750" y="6658347"/>
            <a:ext cx="4400550" cy="696384"/>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285750" y="7377624"/>
            <a:ext cx="4400550" cy="1024467"/>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228600" y="2072217"/>
            <a:ext cx="6515100" cy="6034617"/>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4857750" y="101601"/>
            <a:ext cx="1885950" cy="385233"/>
          </a:xfrm>
          <a:prstGeom prst="rect">
            <a:avLst/>
          </a:prstGeom>
        </p:spPr>
        <p:txBody>
          <a:bodyPr vert="horz"/>
          <a:lstStyle>
            <a:lvl1pPr algn="l" eaLnBrk="1" latinLnBrk="0" hangingPunct="1">
              <a:defRPr kumimoji="0" sz="1200">
                <a:solidFill>
                  <a:schemeClr val="accent1">
                    <a:shade val="75000"/>
                  </a:schemeClr>
                </a:solidFill>
              </a:defRPr>
            </a:lvl1pPr>
          </a:lstStyle>
          <a:p>
            <a:fld id="{B4C71EC6-210F-42DE-9C53-41977AD35B3D}" type="datetimeFigureOut">
              <a:rPr lang="ru-RU" smtClean="0"/>
              <a:pPr/>
              <a:t>10.01.2020</a:t>
            </a:fld>
            <a:endParaRPr lang="ru-RU"/>
          </a:p>
        </p:txBody>
      </p:sp>
      <p:sp>
        <p:nvSpPr>
          <p:cNvPr id="28" name="Нижний колонтитул 27"/>
          <p:cNvSpPr>
            <a:spLocks noGrp="1"/>
          </p:cNvSpPr>
          <p:nvPr>
            <p:ph type="ftr" sz="quarter" idx="3"/>
          </p:nvPr>
        </p:nvSpPr>
        <p:spPr>
          <a:xfrm>
            <a:off x="2343150" y="101601"/>
            <a:ext cx="2514600" cy="385233"/>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6172200" y="8636001"/>
            <a:ext cx="571500" cy="325967"/>
          </a:xfrm>
          <a:prstGeom prst="rect">
            <a:avLst/>
          </a:prstGeom>
        </p:spPr>
        <p:txBody>
          <a:bodyPr vert="horz"/>
          <a:lstStyle>
            <a:lvl1pPr algn="r" eaLnBrk="1" latinLnBrk="0" hangingPunct="1">
              <a:defRPr kumimoji="0" sz="1200">
                <a:solidFill>
                  <a:schemeClr val="accent1">
                    <a:shade val="75000"/>
                  </a:schemeClr>
                </a:solidFill>
              </a:defRPr>
            </a:lvl1pPr>
          </a:lstStyle>
          <a:p>
            <a:fld id="{B19B0651-EE4F-4900-A07F-96A6BFA9D0F0}" type="slidenum">
              <a:rPr lang="ru-RU" smtClean="0"/>
              <a:pPr/>
              <a:t>‹#›</a:t>
            </a:fld>
            <a:endParaRPr lang="ru-RU"/>
          </a:p>
        </p:txBody>
      </p:sp>
      <p:sp>
        <p:nvSpPr>
          <p:cNvPr id="10" name="Заголовок 9"/>
          <p:cNvSpPr>
            <a:spLocks noGrp="1"/>
          </p:cNvSpPr>
          <p:nvPr>
            <p:ph type="title"/>
          </p:nvPr>
        </p:nvSpPr>
        <p:spPr>
          <a:xfrm>
            <a:off x="228600" y="609600"/>
            <a:ext cx="6515100" cy="11176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385762" y="1410649"/>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683569"/>
            <a:ext cx="6858000" cy="1754326"/>
          </a:xfrm>
          <a:prstGeom prst="rect">
            <a:avLst/>
          </a:prstGeom>
        </p:spPr>
        <p:txBody>
          <a:bodyPr wrap="square">
            <a:spAutoFit/>
          </a:bodyPr>
          <a:lstStyle/>
          <a:p>
            <a:pPr algn="ctr"/>
            <a:r>
              <a:rPr lang="ru-RU" sz="5400" dirty="0">
                <a:solidFill>
                  <a:srgbClr val="FF0000"/>
                </a:solidFill>
                <a:latin typeface="Times New Roman" pitchFamily="18" charset="0"/>
                <a:cs typeface="Times New Roman" pitchFamily="18" charset="0"/>
              </a:rPr>
              <a:t>Творческий проект </a:t>
            </a:r>
            <a:endParaRPr lang="ru-RU" sz="5400" dirty="0" smtClean="0">
              <a:solidFill>
                <a:srgbClr val="FF0000"/>
              </a:solidFill>
              <a:latin typeface="Times New Roman" pitchFamily="18" charset="0"/>
              <a:cs typeface="Times New Roman" pitchFamily="18" charset="0"/>
            </a:endParaRPr>
          </a:p>
          <a:p>
            <a:pPr algn="ctr"/>
            <a:r>
              <a:rPr lang="ru-RU" sz="5400" dirty="0" smtClean="0">
                <a:solidFill>
                  <a:srgbClr val="FF0000"/>
                </a:solidFill>
                <a:latin typeface="Times New Roman" pitchFamily="18" charset="0"/>
                <a:cs typeface="Times New Roman" pitchFamily="18" charset="0"/>
              </a:rPr>
              <a:t>«Талантливые </a:t>
            </a:r>
            <a:r>
              <a:rPr lang="ru-RU" sz="5400" dirty="0">
                <a:solidFill>
                  <a:srgbClr val="FF0000"/>
                </a:solidFill>
                <a:latin typeface="Times New Roman" pitchFamily="18" charset="0"/>
                <a:cs typeface="Times New Roman" pitchFamily="18" charset="0"/>
              </a:rPr>
              <a:t>ручки»</a:t>
            </a:r>
          </a:p>
        </p:txBody>
      </p:sp>
      <p:sp>
        <p:nvSpPr>
          <p:cNvPr id="3" name="Заголовок 2"/>
          <p:cNvSpPr>
            <a:spLocks noGrp="1"/>
          </p:cNvSpPr>
          <p:nvPr>
            <p:ph type="title"/>
          </p:nvPr>
        </p:nvSpPr>
        <p:spPr>
          <a:xfrm>
            <a:off x="226314" y="609600"/>
            <a:ext cx="6515100" cy="1366630"/>
          </a:xfrm>
        </p:spPr>
        <p:txBody>
          <a:bodyPr>
            <a:normAutofit fontScale="90000"/>
          </a:bodyPr>
          <a:lstStyle/>
          <a:p>
            <a:pPr algn="l"/>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sz="3100" dirty="0" smtClean="0">
                <a:latin typeface="Times New Roman" pitchFamily="18" charset="0"/>
                <a:cs typeface="Times New Roman" pitchFamily="18" charset="0"/>
              </a:rPr>
              <a:t>1 группа «Одуванчик»</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руководители: </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Антипова Л.В.</a:t>
            </a:r>
            <a:br>
              <a:rPr lang="ru-RU" sz="3100" dirty="0" smtClean="0">
                <a:latin typeface="Times New Roman" pitchFamily="18" charset="0"/>
                <a:cs typeface="Times New Roman" pitchFamily="18" charset="0"/>
              </a:rPr>
            </a:br>
            <a:r>
              <a:rPr lang="ru-RU" sz="3100" dirty="0" smtClean="0">
                <a:latin typeface="Times New Roman" pitchFamily="18" charset="0"/>
                <a:cs typeface="Times New Roman" pitchFamily="18" charset="0"/>
              </a:rPr>
              <a:t>Семенова Н.В.</a:t>
            </a:r>
            <a:endParaRPr lang="ru-RU" sz="3100" dirty="0">
              <a:latin typeface="Times New Roman" pitchFamily="18" charset="0"/>
              <a:cs typeface="Times New Roman" pitchFamily="18" charset="0"/>
            </a:endParaRPr>
          </a:p>
        </p:txBody>
      </p:sp>
      <p:pic>
        <p:nvPicPr>
          <p:cNvPr id="2054" name="Picture 6" descr="https://ds04.infourok.ru/uploads/ex/121e/000c200d-033f0b7b/hello_html_54a435d0.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340768" y="5436096"/>
            <a:ext cx="4176464" cy="3132349"/>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8854812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r>
              <a:rPr lang="ru-RU" dirty="0" smtClean="0"/>
              <a:t>           </a:t>
            </a:r>
            <a:r>
              <a:rPr lang="ru-RU" sz="4000" dirty="0" smtClean="0">
                <a:solidFill>
                  <a:srgbClr val="7030A0"/>
                </a:solidFill>
                <a:latin typeface="Times New Roman" pitchFamily="18" charset="0"/>
                <a:cs typeface="Times New Roman" pitchFamily="18" charset="0"/>
              </a:rPr>
              <a:t>Пословицы</a:t>
            </a:r>
            <a:endParaRPr lang="ru-RU" sz="4000" dirty="0">
              <a:solidFill>
                <a:srgbClr val="7030A0"/>
              </a:solidFill>
              <a:latin typeface="Times New Roman" pitchFamily="18" charset="0"/>
              <a:cs typeface="Times New Roman" pitchFamily="18" charset="0"/>
            </a:endParaRPr>
          </a:p>
        </p:txBody>
      </p:sp>
      <p:sp>
        <p:nvSpPr>
          <p:cNvPr id="5" name="Прямоугольник 4"/>
          <p:cNvSpPr/>
          <p:nvPr/>
        </p:nvSpPr>
        <p:spPr>
          <a:xfrm>
            <a:off x="260648" y="1547664"/>
            <a:ext cx="6408712" cy="4093428"/>
          </a:xfrm>
          <a:prstGeom prst="rect">
            <a:avLst/>
          </a:prstGeom>
        </p:spPr>
        <p:txBody>
          <a:bodyPr wrap="square">
            <a:spAutoFit/>
          </a:bodyPr>
          <a:lstStyle/>
          <a:p>
            <a:pPr marL="285750" indent="-285750">
              <a:buFont typeface="Wingdings" pitchFamily="2" charset="2"/>
              <a:buChar char="ü"/>
            </a:pPr>
            <a:r>
              <a:rPr lang="ru-RU" dirty="0">
                <a:latin typeface="Times New Roman" pitchFamily="18" charset="0"/>
                <a:cs typeface="Times New Roman" pitchFamily="18" charset="0"/>
              </a:rPr>
              <a:t>Вздулся как тесто на опаре. </a:t>
            </a:r>
          </a:p>
          <a:p>
            <a:pPr marL="285750" indent="-285750">
              <a:buFont typeface="Wingdings" pitchFamily="2" charset="2"/>
              <a:buChar char="ü"/>
            </a:pPr>
            <a:r>
              <a:rPr lang="ru-RU" dirty="0">
                <a:latin typeface="Times New Roman" pitchFamily="18" charset="0"/>
                <a:cs typeface="Times New Roman" pitchFamily="18" charset="0"/>
              </a:rPr>
              <a:t> Пресное тесто найдет место.                    </a:t>
            </a:r>
          </a:p>
          <a:p>
            <a:pPr marL="285750" indent="-285750">
              <a:buFont typeface="Wingdings" pitchFamily="2" charset="2"/>
              <a:buChar char="ü"/>
            </a:pPr>
            <a:r>
              <a:rPr lang="ru-RU" dirty="0">
                <a:latin typeface="Times New Roman" pitchFamily="18" charset="0"/>
                <a:cs typeface="Times New Roman" pitchFamily="18" charset="0"/>
              </a:rPr>
              <a:t>Быть попу в уезде- брать и тестом.</a:t>
            </a:r>
          </a:p>
          <a:p>
            <a:pPr marL="285750" indent="-285750">
              <a:buFont typeface="Wingdings" pitchFamily="2" charset="2"/>
              <a:buChar char="ü"/>
            </a:pPr>
            <a:r>
              <a:rPr lang="ru-RU" dirty="0">
                <a:latin typeface="Times New Roman" pitchFamily="18" charset="0"/>
                <a:cs typeface="Times New Roman" pitchFamily="18" charset="0"/>
              </a:rPr>
              <a:t>В чужой мошне – не в своей квашне: не смекнешь, если тесто, аль пусто место.</a:t>
            </a:r>
          </a:p>
          <a:p>
            <a:pPr marL="285750" indent="-285750">
              <a:buFont typeface="Wingdings" pitchFamily="2" charset="2"/>
              <a:buChar char="ü"/>
            </a:pPr>
            <a:r>
              <a:rPr lang="ru-RU" dirty="0">
                <a:latin typeface="Times New Roman" pitchFamily="18" charset="0"/>
                <a:cs typeface="Times New Roman" pitchFamily="18" charset="0"/>
              </a:rPr>
              <a:t>Не корми лошади тестом, да не нудь </a:t>
            </a:r>
            <a:r>
              <a:rPr lang="ru-RU" dirty="0" err="1">
                <a:latin typeface="Times New Roman" pitchFamily="18" charset="0"/>
                <a:cs typeface="Times New Roman" pitchFamily="18" charset="0"/>
              </a:rPr>
              <a:t>ездом</a:t>
            </a:r>
            <a:r>
              <a:rPr lang="ru-RU" dirty="0">
                <a:latin typeface="Times New Roman" pitchFamily="18" charset="0"/>
                <a:cs typeface="Times New Roman" pitchFamily="18" charset="0"/>
              </a:rPr>
              <a:t>.</a:t>
            </a:r>
          </a:p>
          <a:p>
            <a:pPr marL="285750" indent="-285750">
              <a:buFont typeface="Wingdings" pitchFamily="2" charset="2"/>
              <a:buChar char="ü"/>
            </a:pPr>
            <a:r>
              <a:rPr lang="ru-RU" dirty="0">
                <a:latin typeface="Times New Roman" pitchFamily="18" charset="0"/>
                <a:cs typeface="Times New Roman" pitchFamily="18" charset="0"/>
              </a:rPr>
              <a:t>Не потчуй лошади </a:t>
            </a:r>
            <a:r>
              <a:rPr lang="ru-RU" dirty="0" err="1">
                <a:latin typeface="Times New Roman" pitchFamily="18" charset="0"/>
                <a:cs typeface="Times New Roman" pitchFamily="18" charset="0"/>
              </a:rPr>
              <a:t>ездом</a:t>
            </a:r>
            <a:r>
              <a:rPr lang="ru-RU" dirty="0">
                <a:latin typeface="Times New Roman" pitchFamily="18" charset="0"/>
                <a:cs typeface="Times New Roman" pitchFamily="18" charset="0"/>
              </a:rPr>
              <a:t>, а корми </a:t>
            </a:r>
            <a:r>
              <a:rPr lang="ru-RU" dirty="0" err="1">
                <a:latin typeface="Times New Roman" pitchFamily="18" charset="0"/>
                <a:cs typeface="Times New Roman" pitchFamily="18" charset="0"/>
              </a:rPr>
              <a:t>тнстом</a:t>
            </a:r>
            <a:r>
              <a:rPr lang="ru-RU" dirty="0">
                <a:latin typeface="Times New Roman" pitchFamily="18" charset="0"/>
                <a:cs typeface="Times New Roman" pitchFamily="18" charset="0"/>
              </a:rPr>
              <a:t>; не гладь рукой, посыпай мукой.</a:t>
            </a:r>
          </a:p>
          <a:p>
            <a:pPr marL="285750" indent="-285750">
              <a:buFont typeface="Wingdings" pitchFamily="2" charset="2"/>
              <a:buChar char="ü"/>
            </a:pPr>
            <a:r>
              <a:rPr lang="ru-RU" dirty="0">
                <a:latin typeface="Times New Roman" pitchFamily="18" charset="0"/>
                <a:cs typeface="Times New Roman" pitchFamily="18" charset="0"/>
              </a:rPr>
              <a:t>Дитятко – что тесто: как замесил, так </a:t>
            </a:r>
            <a:r>
              <a:rPr lang="ru-RU" dirty="0" smtClean="0">
                <a:latin typeface="Times New Roman" pitchFamily="18" charset="0"/>
                <a:cs typeface="Times New Roman" pitchFamily="18" charset="0"/>
              </a:rPr>
              <a:t>выросло.</a:t>
            </a:r>
          </a:p>
          <a:p>
            <a:r>
              <a:rPr lang="ru-RU" sz="4000" b="1" dirty="0">
                <a:solidFill>
                  <a:srgbClr val="7030A0"/>
                </a:solidFill>
                <a:latin typeface="Times New Roman" pitchFamily="18" charset="0"/>
                <a:cs typeface="Times New Roman" pitchFamily="18" charset="0"/>
              </a:rPr>
              <a:t> </a:t>
            </a:r>
            <a:r>
              <a:rPr lang="ru-RU" sz="4000" b="1" dirty="0" smtClean="0">
                <a:solidFill>
                  <a:srgbClr val="7030A0"/>
                </a:solidFill>
                <a:latin typeface="Times New Roman" pitchFamily="18" charset="0"/>
                <a:cs typeface="Times New Roman" pitchFamily="18" charset="0"/>
              </a:rPr>
              <a:t>               Загадки</a:t>
            </a:r>
            <a:r>
              <a:rPr lang="ru-RU" sz="4000" dirty="0">
                <a:latin typeface="Times New Roman" pitchFamily="18" charset="0"/>
                <a:cs typeface="Times New Roman" pitchFamily="18" charset="0"/>
              </a:rPr>
              <a:t/>
            </a:r>
            <a:br>
              <a:rPr lang="ru-RU" sz="4000" dirty="0">
                <a:latin typeface="Times New Roman" pitchFamily="18" charset="0"/>
                <a:cs typeface="Times New Roman" pitchFamily="18" charset="0"/>
              </a:rPr>
            </a:br>
            <a:endParaRPr lang="ru-RU" sz="4000" dirty="0">
              <a:latin typeface="Times New Roman" pitchFamily="18" charset="0"/>
              <a:cs typeface="Times New Roman" pitchFamily="18" charset="0"/>
            </a:endParaRPr>
          </a:p>
          <a:p>
            <a:r>
              <a:rPr lang="ru-RU" dirty="0">
                <a:latin typeface="Times New Roman" pitchFamily="18" charset="0"/>
                <a:cs typeface="Times New Roman" pitchFamily="18" charset="0"/>
              </a:rPr>
              <a:t> </a:t>
            </a:r>
          </a:p>
        </p:txBody>
      </p:sp>
      <p:sp>
        <p:nvSpPr>
          <p:cNvPr id="6" name="Прямоугольник 5"/>
          <p:cNvSpPr/>
          <p:nvPr/>
        </p:nvSpPr>
        <p:spPr>
          <a:xfrm>
            <a:off x="476672" y="4572000"/>
            <a:ext cx="6225792" cy="12795374"/>
          </a:xfrm>
          <a:prstGeom prst="rect">
            <a:avLst/>
          </a:prstGeom>
        </p:spPr>
        <p:txBody>
          <a:bodyPr wrap="square" numCol="2" spcCol="360000">
            <a:spAutoFit/>
          </a:bodyPr>
          <a:lstStyle/>
          <a:p>
            <a:endParaRPr lang="ru-RU" dirty="0" smtClean="0"/>
          </a:p>
          <a:p>
            <a:r>
              <a:rPr lang="ru-RU" dirty="0" smtClean="0"/>
              <a:t>Я </a:t>
            </a:r>
            <a:r>
              <a:rPr lang="ru-RU" dirty="0"/>
              <a:t>пузырюсь и пыхчу,</a:t>
            </a:r>
            <a:br>
              <a:rPr lang="ru-RU" dirty="0"/>
            </a:br>
            <a:r>
              <a:rPr lang="ru-RU" dirty="0"/>
              <a:t>Жить в квашне я не хочу.</a:t>
            </a:r>
            <a:br>
              <a:rPr lang="ru-RU" dirty="0"/>
            </a:br>
            <a:r>
              <a:rPr lang="ru-RU" dirty="0"/>
              <a:t>Надоела мне квашня,</a:t>
            </a:r>
            <a:br>
              <a:rPr lang="ru-RU" dirty="0"/>
            </a:br>
            <a:r>
              <a:rPr lang="ru-RU" dirty="0"/>
              <a:t>Посадите в печь меня.</a:t>
            </a:r>
            <a:br>
              <a:rPr lang="ru-RU" dirty="0"/>
            </a:br>
            <a:r>
              <a:rPr lang="ru-RU" b="1" i="1" dirty="0"/>
              <a:t>тесто</a:t>
            </a:r>
            <a:endParaRPr lang="ru-RU" dirty="0"/>
          </a:p>
          <a:p>
            <a:endParaRPr lang="ru-RU" dirty="0" smtClean="0"/>
          </a:p>
          <a:p>
            <a:r>
              <a:rPr lang="ru-RU" dirty="0" smtClean="0"/>
              <a:t>Вот </a:t>
            </a:r>
            <a:r>
              <a:rPr lang="ru-RU" dirty="0"/>
              <a:t>мы в тесто положили</a:t>
            </a:r>
            <a:br>
              <a:rPr lang="ru-RU" dirty="0"/>
            </a:br>
            <a:r>
              <a:rPr lang="ru-RU" dirty="0"/>
              <a:t>И корицы, и ванили,</a:t>
            </a:r>
            <a:br>
              <a:rPr lang="ru-RU" dirty="0"/>
            </a:br>
            <a:r>
              <a:rPr lang="ru-RU" dirty="0"/>
              <a:t>И гвоздику, и медок –</a:t>
            </a:r>
            <a:br>
              <a:rPr lang="ru-RU" dirty="0"/>
            </a:br>
            <a:r>
              <a:rPr lang="ru-RU" dirty="0"/>
              <a:t>Вышел чудо-пирожок.</a:t>
            </a:r>
            <a:br>
              <a:rPr lang="ru-RU" dirty="0"/>
            </a:br>
            <a:r>
              <a:rPr lang="ru-RU" b="1" i="1" dirty="0"/>
              <a:t>пряник</a:t>
            </a:r>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r>
              <a:rPr lang="ru-RU" dirty="0" smtClean="0"/>
              <a:t>Мама </a:t>
            </a:r>
            <a:r>
              <a:rPr lang="ru-RU" dirty="0"/>
              <a:t>в тесто их кладёт –</a:t>
            </a:r>
            <a:br>
              <a:rPr lang="ru-RU" dirty="0"/>
            </a:br>
            <a:r>
              <a:rPr lang="ru-RU" dirty="0"/>
              <a:t>На глазах оно растёт!</a:t>
            </a:r>
            <a:br>
              <a:rPr lang="ru-RU" dirty="0"/>
            </a:br>
            <a:r>
              <a:rPr lang="ru-RU" b="1" i="1" dirty="0" smtClean="0"/>
              <a:t>Дрожжи</a:t>
            </a:r>
            <a:endParaRPr lang="ru-RU" dirty="0"/>
          </a:p>
          <a:p>
            <a:endParaRPr lang="ru-RU" dirty="0" smtClean="0"/>
          </a:p>
          <a:p>
            <a:r>
              <a:rPr lang="ru-RU" dirty="0" smtClean="0"/>
              <a:t>Пыхтит</a:t>
            </a:r>
            <a:r>
              <a:rPr lang="ru-RU" dirty="0"/>
              <a:t>, кряхтит, вверх ползёт,</a:t>
            </a:r>
            <a:br>
              <a:rPr lang="ru-RU" dirty="0"/>
            </a:br>
            <a:r>
              <a:rPr lang="ru-RU" dirty="0"/>
              <a:t>Недосмотришь — упадёт,</a:t>
            </a:r>
            <a:br>
              <a:rPr lang="ru-RU" dirty="0"/>
            </a:br>
            <a:r>
              <a:rPr lang="ru-RU" dirty="0"/>
              <a:t>Но не больно ему. Почему?</a:t>
            </a:r>
            <a:br>
              <a:rPr lang="ru-RU" dirty="0"/>
            </a:br>
            <a:r>
              <a:rPr lang="ru-RU" b="1" i="1" dirty="0"/>
              <a:t>тесто</a:t>
            </a:r>
            <a:endParaRPr lang="ru-RU" dirty="0"/>
          </a:p>
          <a:p>
            <a:endParaRPr lang="ru-RU" dirty="0" smtClean="0"/>
          </a:p>
          <a:p>
            <a:r>
              <a:rPr lang="ru-RU" dirty="0" smtClean="0"/>
              <a:t>Не </a:t>
            </a:r>
            <a:r>
              <a:rPr lang="ru-RU" dirty="0"/>
              <a:t>живая, а поднимается.</a:t>
            </a:r>
            <a:br>
              <a:rPr lang="ru-RU" dirty="0"/>
            </a:br>
            <a:r>
              <a:rPr lang="ru-RU" b="1" i="1" dirty="0"/>
              <a:t>тесто</a:t>
            </a:r>
            <a:endParaRPr lang="ru-RU" dirty="0"/>
          </a:p>
          <a:p>
            <a:r>
              <a:rPr lang="ru-RU" dirty="0"/>
              <a:t> </a:t>
            </a:r>
          </a:p>
        </p:txBody>
      </p:sp>
    </p:spTree>
    <p:extLst>
      <p:ext uri="{BB962C8B-B14F-4D97-AF65-F5344CB8AC3E}">
        <p14:creationId xmlns:p14="http://schemas.microsoft.com/office/powerpoint/2010/main" xmlns="" val="8011827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0648" y="-5169128"/>
            <a:ext cx="6408712" cy="13111282"/>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pPr algn="just"/>
            <a:r>
              <a:rPr lang="ru-RU" b="1" dirty="0" smtClean="0">
                <a:latin typeface="Times New Roman" pitchFamily="18" charset="0"/>
                <a:cs typeface="Times New Roman" pitchFamily="18" charset="0"/>
              </a:rPr>
              <a:t>Участники</a:t>
            </a:r>
            <a:r>
              <a:rPr lang="ru-RU" b="1" dirty="0">
                <a:latin typeface="Times New Roman" pitchFamily="18" charset="0"/>
                <a:cs typeface="Times New Roman" pitchFamily="18" charset="0"/>
              </a:rPr>
              <a:t> проекта: </a:t>
            </a:r>
            <a:r>
              <a:rPr lang="ru-RU" dirty="0" smtClean="0">
                <a:latin typeface="Times New Roman" pitchFamily="18" charset="0"/>
                <a:cs typeface="Times New Roman" pitchFamily="18" charset="0"/>
              </a:rPr>
              <a:t>дети, родители, воспитатели.</a:t>
            </a:r>
            <a:endParaRPr lang="ru-RU" dirty="0">
              <a:latin typeface="Times New Roman" pitchFamily="18" charset="0"/>
              <a:cs typeface="Times New Roman" pitchFamily="18" charset="0"/>
            </a:endParaRPr>
          </a:p>
          <a:p>
            <a:pPr algn="just"/>
            <a:r>
              <a:rPr lang="ru-RU" b="1" dirty="0">
                <a:latin typeface="Times New Roman" pitchFamily="18" charset="0"/>
                <a:cs typeface="Times New Roman" pitchFamily="18" charset="0"/>
              </a:rPr>
              <a:t>Тип проекта:</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краткосрочный.</a:t>
            </a:r>
            <a:endParaRPr lang="ru-RU" dirty="0">
              <a:latin typeface="Times New Roman" pitchFamily="18" charset="0"/>
              <a:cs typeface="Times New Roman" pitchFamily="18" charset="0"/>
            </a:endParaRPr>
          </a:p>
          <a:p>
            <a:pPr algn="just"/>
            <a:r>
              <a:rPr lang="ru-RU" b="1" dirty="0">
                <a:latin typeface="Times New Roman" pitchFamily="18" charset="0"/>
                <a:cs typeface="Times New Roman" pitchFamily="18" charset="0"/>
              </a:rPr>
              <a:t>Срок реализации </a:t>
            </a:r>
            <a:r>
              <a:rPr lang="ru-RU" b="1" dirty="0" smtClean="0">
                <a:latin typeface="Times New Roman" pitchFamily="18" charset="0"/>
                <a:cs typeface="Times New Roman" pitchFamily="18" charset="0"/>
              </a:rPr>
              <a:t>проекта:</a:t>
            </a:r>
            <a:r>
              <a:rPr lang="ru-RU" dirty="0" smtClean="0">
                <a:latin typeface="Times New Roman" pitchFamily="18" charset="0"/>
                <a:cs typeface="Times New Roman" pitchFamily="18" charset="0"/>
              </a:rPr>
              <a:t> 19.11.2018 г.– 30.11.2018г.</a:t>
            </a:r>
            <a:endParaRPr lang="ru-RU" dirty="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Цель</a:t>
            </a:r>
            <a:r>
              <a:rPr lang="ru-RU" dirty="0" smtClean="0">
                <a:latin typeface="Times New Roman" pitchFamily="18" charset="0"/>
                <a:cs typeface="Times New Roman" pitchFamily="18" charset="0"/>
              </a:rPr>
              <a:t>:</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Знакомство </a:t>
            </a:r>
            <a:r>
              <a:rPr lang="ru-RU" dirty="0">
                <a:latin typeface="Times New Roman" pitchFamily="18" charset="0"/>
                <a:cs typeface="Times New Roman" pitchFamily="18" charset="0"/>
              </a:rPr>
              <a:t>с </a:t>
            </a:r>
            <a:r>
              <a:rPr lang="ru-RU" dirty="0" err="1">
                <a:latin typeface="Times New Roman" pitchFamily="18" charset="0"/>
                <a:cs typeface="Times New Roman" pitchFamily="18" charset="0"/>
              </a:rPr>
              <a:t>тестопластикой</a:t>
            </a:r>
            <a:r>
              <a:rPr lang="ru-RU" dirty="0">
                <a:latin typeface="Times New Roman" pitchFamily="18" charset="0"/>
                <a:cs typeface="Times New Roman" pitchFamily="18" charset="0"/>
              </a:rPr>
              <a:t>, способами изготовления изделий из соленого </a:t>
            </a:r>
            <a:r>
              <a:rPr lang="ru-RU" dirty="0" smtClean="0">
                <a:latin typeface="Times New Roman" pitchFamily="18" charset="0"/>
                <a:cs typeface="Times New Roman" pitchFamily="18" charset="0"/>
              </a:rPr>
              <a:t>теста.</a:t>
            </a:r>
          </a:p>
          <a:p>
            <a:pPr algn="just"/>
            <a:r>
              <a:rPr lang="ru-RU" b="1" dirty="0" smtClean="0">
                <a:latin typeface="Times New Roman" pitchFamily="18" charset="0"/>
                <a:cs typeface="Times New Roman" pitchFamily="18" charset="0"/>
              </a:rPr>
              <a:t>Задачи:</a:t>
            </a:r>
          </a:p>
          <a:p>
            <a:pPr algn="just"/>
            <a:r>
              <a:rPr lang="ru-RU" dirty="0" smtClean="0">
                <a:latin typeface="Times New Roman" pitchFamily="18" charset="0"/>
                <a:cs typeface="Times New Roman" pitchFamily="18" charset="0"/>
              </a:rPr>
              <a:t>1. </a:t>
            </a:r>
            <a:r>
              <a:rPr lang="ru-RU" dirty="0">
                <a:latin typeface="Times New Roman" pitchFamily="18" charset="0"/>
                <a:cs typeface="Times New Roman" pitchFamily="18" charset="0"/>
              </a:rPr>
              <a:t>П</a:t>
            </a:r>
            <a:r>
              <a:rPr lang="ru-RU" dirty="0" smtClean="0">
                <a:latin typeface="Times New Roman" pitchFamily="18" charset="0"/>
                <a:cs typeface="Times New Roman" pitchFamily="18" charset="0"/>
              </a:rPr>
              <a:t>ознакомить </a:t>
            </a:r>
            <a:r>
              <a:rPr lang="ru-RU" dirty="0">
                <a:latin typeface="Times New Roman" pitchFamily="18" charset="0"/>
                <a:cs typeface="Times New Roman" pitchFamily="18" charset="0"/>
              </a:rPr>
              <a:t>детей с историей </a:t>
            </a:r>
            <a:r>
              <a:rPr lang="ru-RU" dirty="0" err="1">
                <a:latin typeface="Times New Roman" pitchFamily="18" charset="0"/>
                <a:cs typeface="Times New Roman" pitchFamily="18" charset="0"/>
              </a:rPr>
              <a:t>тестопластики</a:t>
            </a:r>
            <a:r>
              <a:rPr lang="ru-RU" dirty="0">
                <a:latin typeface="Times New Roman" pitchFamily="18" charset="0"/>
                <a:cs typeface="Times New Roman" pitchFamily="18" charset="0"/>
              </a:rPr>
              <a:t>, с замешиванием теста.</a:t>
            </a:r>
          </a:p>
          <a:p>
            <a:pPr algn="just"/>
            <a:r>
              <a:rPr lang="ru-RU" dirty="0" smtClean="0">
                <a:latin typeface="Times New Roman" pitchFamily="18" charset="0"/>
                <a:cs typeface="Times New Roman" pitchFamily="18" charset="0"/>
              </a:rPr>
              <a:t>2. Формировать </a:t>
            </a:r>
            <a:r>
              <a:rPr lang="ru-RU" dirty="0">
                <a:latin typeface="Times New Roman" pitchFamily="18" charset="0"/>
                <a:cs typeface="Times New Roman" pitchFamily="18" charset="0"/>
              </a:rPr>
              <a:t>устойчивый интерес к художественной деятельности.</a:t>
            </a:r>
          </a:p>
          <a:p>
            <a:pPr algn="just"/>
            <a:r>
              <a:rPr lang="ru-RU" dirty="0" smtClean="0">
                <a:latin typeface="Times New Roman" pitchFamily="18" charset="0"/>
                <a:cs typeface="Times New Roman" pitchFamily="18" charset="0"/>
              </a:rPr>
              <a:t>3. Развивать </a:t>
            </a:r>
            <a:r>
              <a:rPr lang="ru-RU" dirty="0">
                <a:latin typeface="Times New Roman" pitchFamily="18" charset="0"/>
                <a:cs typeface="Times New Roman" pitchFamily="18" charset="0"/>
              </a:rPr>
              <a:t>творческие способности, эстетический вкус,  воображение, память, внимание, мышление, мелкую моторику, координацию и тактильные ощущения рук</a:t>
            </a:r>
            <a:r>
              <a:rPr lang="ru-RU" dirty="0" smtClean="0">
                <a:latin typeface="Times New Roman" pitchFamily="18" charset="0"/>
                <a:cs typeface="Times New Roman" pitchFamily="18" charset="0"/>
              </a:rPr>
              <a:t>.</a:t>
            </a:r>
          </a:p>
          <a:p>
            <a:pPr algn="just"/>
            <a:r>
              <a:rPr lang="ru-RU" b="1" dirty="0">
                <a:latin typeface="Times New Roman" pitchFamily="18" charset="0"/>
                <a:cs typeface="Times New Roman" pitchFamily="18" charset="0"/>
              </a:rPr>
              <a:t>Актуальность: </a:t>
            </a:r>
            <a:endParaRPr lang="ru-RU" dirty="0">
              <a:latin typeface="Times New Roman" pitchFamily="18" charset="0"/>
              <a:cs typeface="Times New Roman" pitchFamily="18" charset="0"/>
            </a:endParaRPr>
          </a:p>
          <a:p>
            <a:pPr algn="just"/>
            <a:r>
              <a:rPr lang="ru-RU" dirty="0">
                <a:latin typeface="Times New Roman" pitchFamily="18" charset="0"/>
                <a:cs typeface="Times New Roman" pitchFamily="18" charset="0"/>
              </a:rPr>
              <a:t>   Уже с раннего возраста у ребенка должно развиваться чувство прекрасного, эстетический  </a:t>
            </a:r>
            <a:r>
              <a:rPr lang="ru-RU" dirty="0" smtClean="0">
                <a:latin typeface="Times New Roman" pitchFamily="18" charset="0"/>
                <a:cs typeface="Times New Roman" pitchFamily="18" charset="0"/>
              </a:rPr>
              <a:t>вкус. Это </a:t>
            </a:r>
            <a:r>
              <a:rPr lang="ru-RU" dirty="0">
                <a:latin typeface="Times New Roman" pitchFamily="18" charset="0"/>
                <a:cs typeface="Times New Roman" pitchFamily="18" charset="0"/>
              </a:rPr>
              <a:t>способствует формированию духовно богатой, гармонически развитой личности.  Практика работы с детьми свидетельствует, что лепка из соленого теста ( </a:t>
            </a:r>
            <a:r>
              <a:rPr lang="ru-RU" dirty="0" err="1">
                <a:latin typeface="Times New Roman" pitchFamily="18" charset="0"/>
                <a:cs typeface="Times New Roman" pitchFamily="18" charset="0"/>
              </a:rPr>
              <a:t>тестопластика</a:t>
            </a:r>
            <a:r>
              <a:rPr lang="ru-RU" dirty="0">
                <a:latin typeface="Times New Roman" pitchFamily="18" charset="0"/>
                <a:cs typeface="Times New Roman" pitchFamily="18" charset="0"/>
              </a:rPr>
              <a:t>) как вид художественной деятельности обладает большим развивающим потенциалом. Работа с тестом- это своего рода упражнения, оказывающие помощь в развитии тонких дифференцированных движений, координации, тактильных ощущений. </a:t>
            </a:r>
          </a:p>
          <a:p>
            <a:pPr algn="just"/>
            <a:endParaRPr lang="ru-RU" dirty="0">
              <a:latin typeface="Times New Roman" pitchFamily="18" charset="0"/>
              <a:cs typeface="Times New Roman" pitchFamily="18" charset="0"/>
            </a:endParaRPr>
          </a:p>
        </p:txBody>
      </p:sp>
      <p:pic>
        <p:nvPicPr>
          <p:cNvPr id="1026" name="Picture 2" descr="C:\Users\Acer\Desktop\IMG-20181130-WA0014.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628800" y="7024052"/>
            <a:ext cx="3838736" cy="1919368"/>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419201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2656" y="29776"/>
            <a:ext cx="5832648" cy="4801314"/>
          </a:xfrm>
          <a:prstGeom prst="rect">
            <a:avLst/>
          </a:prstGeom>
        </p:spPr>
        <p:txBody>
          <a:bodyPr wrap="square">
            <a:spAutoFit/>
          </a:bodyPr>
          <a:lstStyle/>
          <a:p>
            <a:endParaRPr lang="ru-RU" b="1" dirty="0" smtClean="0"/>
          </a:p>
          <a:p>
            <a:pPr algn="just"/>
            <a:endParaRPr lang="ru-RU"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Реализация </a:t>
            </a:r>
            <a:r>
              <a:rPr lang="ru-RU" b="1" dirty="0">
                <a:latin typeface="Times New Roman" pitchFamily="18" charset="0"/>
                <a:cs typeface="Times New Roman" pitchFamily="18" charset="0"/>
              </a:rPr>
              <a:t>проекта:</a:t>
            </a:r>
          </a:p>
          <a:p>
            <a:pPr algn="just"/>
            <a:r>
              <a:rPr lang="ru-RU" b="1" dirty="0" smtClean="0">
                <a:latin typeface="Times New Roman" pitchFamily="18" charset="0"/>
                <a:cs typeface="Times New Roman" pitchFamily="18" charset="0"/>
              </a:rPr>
              <a:t>1</a:t>
            </a:r>
            <a:r>
              <a:rPr lang="ru-RU" b="1" dirty="0">
                <a:latin typeface="Times New Roman" pitchFamily="18" charset="0"/>
                <a:cs typeface="Times New Roman" pitchFamily="18" charset="0"/>
              </a:rPr>
              <a:t>. Предварительный </a:t>
            </a:r>
            <a:r>
              <a:rPr lang="ru-RU" b="1" dirty="0" smtClean="0">
                <a:latin typeface="Times New Roman" pitchFamily="18" charset="0"/>
                <a:cs typeface="Times New Roman" pitchFamily="18" charset="0"/>
              </a:rPr>
              <a:t>этап.</a:t>
            </a:r>
            <a:endParaRPr lang="ru-RU" b="1" dirty="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Дети </a:t>
            </a:r>
            <a:r>
              <a:rPr lang="ru-RU" dirty="0">
                <a:latin typeface="Times New Roman" pitchFamily="18" charset="0"/>
                <a:cs typeface="Times New Roman" pitchFamily="18" charset="0"/>
              </a:rPr>
              <a:t>знакомятся  с </a:t>
            </a:r>
            <a:r>
              <a:rPr lang="ru-RU" dirty="0" err="1">
                <a:latin typeface="Times New Roman" pitchFamily="18" charset="0"/>
                <a:cs typeface="Times New Roman" pitchFamily="18" charset="0"/>
              </a:rPr>
              <a:t>тестопластикой</a:t>
            </a:r>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ее </a:t>
            </a:r>
            <a:r>
              <a:rPr lang="ru-RU" dirty="0">
                <a:latin typeface="Times New Roman" pitchFamily="18" charset="0"/>
                <a:cs typeface="Times New Roman" pitchFamily="18" charset="0"/>
              </a:rPr>
              <a:t>особенностями, инструментами,  необходимыми для работы, простейшими приемами работы с тестом.</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Творческие </a:t>
            </a:r>
            <a:r>
              <a:rPr lang="ru-RU" dirty="0">
                <a:latin typeface="Times New Roman" pitchFamily="18" charset="0"/>
                <a:cs typeface="Times New Roman" pitchFamily="18" charset="0"/>
              </a:rPr>
              <a:t>мастерские, начинаются с беседы об истории </a:t>
            </a:r>
            <a:r>
              <a:rPr lang="ru-RU" dirty="0" err="1">
                <a:latin typeface="Times New Roman" pitchFamily="18" charset="0"/>
                <a:cs typeface="Times New Roman" pitchFamily="18" charset="0"/>
              </a:rPr>
              <a:t>тестопластики</a:t>
            </a:r>
            <a:r>
              <a:rPr lang="ru-RU" dirty="0">
                <a:latin typeface="Times New Roman" pitchFamily="18" charset="0"/>
                <a:cs typeface="Times New Roman" pitchFamily="18" charset="0"/>
              </a:rPr>
              <a:t> с замешиванием теста вместе с дошкольниками.</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Дети  </a:t>
            </a:r>
            <a:r>
              <a:rPr lang="ru-RU" dirty="0">
                <a:latin typeface="Times New Roman" pitchFamily="18" charset="0"/>
                <a:cs typeface="Times New Roman" pitchFamily="18" charset="0"/>
              </a:rPr>
              <a:t>действуют с тестом: мнут, нюхают, катают колобки и т.д. Далее предлагается делать отпечатки на поверхности теста, с помощью стеки, пуговиц, пробок и другого. А как интересно его окрашивать и просто смешивать различные цвета.</a:t>
            </a:r>
          </a:p>
          <a:p>
            <a:pPr algn="just"/>
            <a:r>
              <a:rPr lang="ru-RU" dirty="0">
                <a:latin typeface="Times New Roman" pitchFamily="18" charset="0"/>
                <a:cs typeface="Times New Roman" pitchFamily="18" charset="0"/>
              </a:rPr>
              <a:t> </a:t>
            </a:r>
            <a:r>
              <a:rPr lang="ru-RU" dirty="0" smtClean="0">
                <a:latin typeface="Times New Roman" pitchFamily="18" charset="0"/>
                <a:cs typeface="Times New Roman" pitchFamily="18" charset="0"/>
              </a:rPr>
              <a:t>   Далее дети </a:t>
            </a:r>
            <a:r>
              <a:rPr lang="ru-RU" dirty="0">
                <a:latin typeface="Times New Roman" pitchFamily="18" charset="0"/>
                <a:cs typeface="Times New Roman" pitchFamily="18" charset="0"/>
              </a:rPr>
              <a:t>работают с  объемные формы -  колобок, колбаска, лепешка.</a:t>
            </a:r>
          </a:p>
        </p:txBody>
      </p:sp>
      <p:pic>
        <p:nvPicPr>
          <p:cNvPr id="1026" name="Picture 2" descr="C:\Users\Acer\Desktop\20181120_072419.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603568" y="5076057"/>
            <a:ext cx="1745312" cy="3296048"/>
          </a:xfrm>
          <a:prstGeom prst="rect">
            <a:avLst/>
          </a:prstGeom>
          <a:noFill/>
          <a:extLst>
            <a:ext uri="{909E8E84-426E-40DD-AFC4-6F175D3DCCD1}">
              <a14:hiddenFill xmlns:a14="http://schemas.microsoft.com/office/drawing/2010/main" xmlns="">
                <a:solidFill>
                  <a:srgbClr val="FFFFFF"/>
                </a:solidFill>
              </a14:hiddenFill>
            </a:ext>
          </a:extLst>
        </p:spPr>
      </p:pic>
      <p:pic>
        <p:nvPicPr>
          <p:cNvPr id="4" name="Picture 5">
            <a:extLst>
              <a:ext uri="{FF2B5EF4-FFF2-40B4-BE49-F238E27FC236}">
                <a16:creationId xmlns:lc="http://schemas.openxmlformats.org/drawingml/2006/lockedCanvas" xmlns:a16="http://schemas.microsoft.com/office/drawing/2014/main" xmlns="" id="{71E8A8B0-0448-47A9-84C8-D521B7E0613E}"/>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996952" y="5076058"/>
            <a:ext cx="3200360" cy="196340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5" name="Picture 4">
            <a:extLst>
              <a:ext uri="{FF2B5EF4-FFF2-40B4-BE49-F238E27FC236}">
                <a16:creationId xmlns:lc="http://schemas.openxmlformats.org/drawingml/2006/lockedCanvas" xmlns:a16="http://schemas.microsoft.com/office/drawing/2014/main" xmlns="" id="{6206A3D2-8F0C-482E-A32D-2FB7EB5EBE4A}"/>
              </a:ext>
            </a:extLst>
          </p:cNvPr>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2996953" y="7164069"/>
            <a:ext cx="3168352" cy="184042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17708717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0648" y="179513"/>
            <a:ext cx="6408712" cy="3693319"/>
          </a:xfrm>
          <a:prstGeom prst="rect">
            <a:avLst/>
          </a:prstGeom>
        </p:spPr>
        <p:txBody>
          <a:bodyPr wrap="square">
            <a:spAutoFit/>
          </a:bodyPr>
          <a:lstStyle/>
          <a:p>
            <a:endParaRPr lang="ru-RU" b="1" dirty="0" smtClean="0">
              <a:latin typeface="Times New Roman" pitchFamily="18" charset="0"/>
              <a:cs typeface="Times New Roman" pitchFamily="18" charset="0"/>
            </a:endParaRPr>
          </a:p>
          <a:p>
            <a:pPr algn="just"/>
            <a:r>
              <a:rPr lang="ru-RU" b="1" dirty="0" smtClean="0">
                <a:latin typeface="Times New Roman" pitchFamily="18" charset="0"/>
                <a:cs typeface="Times New Roman" pitchFamily="18" charset="0"/>
              </a:rPr>
              <a:t>2</a:t>
            </a:r>
            <a:r>
              <a:rPr lang="ru-RU" b="1" dirty="0">
                <a:latin typeface="Times New Roman" pitchFamily="18" charset="0"/>
                <a:cs typeface="Times New Roman" pitchFamily="18" charset="0"/>
              </a:rPr>
              <a:t>. Основной </a:t>
            </a:r>
            <a:r>
              <a:rPr lang="ru-RU" b="1" dirty="0" smtClean="0">
                <a:latin typeface="Times New Roman" pitchFamily="18" charset="0"/>
                <a:cs typeface="Times New Roman" pitchFamily="18" charset="0"/>
              </a:rPr>
              <a:t>этап.</a:t>
            </a:r>
            <a:endParaRPr lang="ru-RU" b="1" dirty="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Задачи </a:t>
            </a:r>
            <a:r>
              <a:rPr lang="ru-RU" dirty="0">
                <a:latin typeface="Times New Roman" pitchFamily="18" charset="0"/>
                <a:cs typeface="Times New Roman" pitchFamily="18" charset="0"/>
              </a:rPr>
              <a:t>основного этапа: познакомить детей с техникой </a:t>
            </a:r>
            <a:r>
              <a:rPr lang="ru-RU" dirty="0" err="1">
                <a:latin typeface="Times New Roman" pitchFamily="18" charset="0"/>
                <a:cs typeface="Times New Roman" pitchFamily="18" charset="0"/>
              </a:rPr>
              <a:t>тестопластика</a:t>
            </a:r>
            <a:r>
              <a:rPr lang="ru-RU" dirty="0">
                <a:latin typeface="Times New Roman" pitchFamily="18" charset="0"/>
                <a:cs typeface="Times New Roman" pitchFamily="18" charset="0"/>
              </a:rPr>
              <a:t> (приемами лепки), учить создавать различные предметные и простые сюжетные композиции, развивать творческие способности.</a:t>
            </a:r>
          </a:p>
          <a:p>
            <a:pPr algn="just"/>
            <a:r>
              <a:rPr lang="ru-RU" dirty="0" smtClean="0">
                <a:latin typeface="Times New Roman" pitchFamily="18" charset="0"/>
                <a:cs typeface="Times New Roman" pitchFamily="18" charset="0"/>
              </a:rPr>
              <a:t>   Дошкольники </a:t>
            </a:r>
            <a:r>
              <a:rPr lang="ru-RU" dirty="0">
                <a:latin typeface="Times New Roman" pitchFamily="18" charset="0"/>
                <a:cs typeface="Times New Roman" pitchFamily="18" charset="0"/>
              </a:rPr>
              <a:t>уже освоили лепку,  предлагаем поработать с  формой для кекса, яйца и изготовить </a:t>
            </a:r>
            <a:r>
              <a:rPr lang="ru-RU" dirty="0" smtClean="0">
                <a:latin typeface="Times New Roman" pitchFamily="18" charset="0"/>
                <a:cs typeface="Times New Roman" pitchFamily="18" charset="0"/>
              </a:rPr>
              <a:t>«Баранки».</a:t>
            </a:r>
            <a:endParaRPr lang="ru-RU" dirty="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   В </a:t>
            </a:r>
            <a:r>
              <a:rPr lang="ru-RU" dirty="0">
                <a:latin typeface="Times New Roman" pitchFamily="18" charset="0"/>
                <a:cs typeface="Times New Roman" pitchFamily="18" charset="0"/>
              </a:rPr>
              <a:t>дальнейшем усложняется задачи  –  </a:t>
            </a:r>
            <a:r>
              <a:rPr lang="ru-RU" dirty="0" err="1">
                <a:latin typeface="Times New Roman" pitchFamily="18" charset="0"/>
                <a:cs typeface="Times New Roman" pitchFamily="18" charset="0"/>
              </a:rPr>
              <a:t>облепливание</a:t>
            </a:r>
            <a:r>
              <a:rPr lang="ru-RU" dirty="0">
                <a:latin typeface="Times New Roman" pitchFamily="18" charset="0"/>
                <a:cs typeface="Times New Roman" pitchFamily="18" charset="0"/>
              </a:rPr>
              <a:t>  разнообразных объемных форм, например </a:t>
            </a:r>
            <a:r>
              <a:rPr lang="ru-RU" dirty="0" smtClean="0">
                <a:latin typeface="Times New Roman" pitchFamily="18" charset="0"/>
                <a:cs typeface="Times New Roman" pitchFamily="18" charset="0"/>
              </a:rPr>
              <a:t>«Снеговика». </a:t>
            </a:r>
            <a:r>
              <a:rPr lang="ru-RU" dirty="0">
                <a:latin typeface="Times New Roman" pitchFamily="18" charset="0"/>
                <a:cs typeface="Times New Roman" pitchFamily="18" charset="0"/>
              </a:rPr>
              <a:t>Экспериментирование с  пуговицами, бусинами, бисером, тесемками и лентами</a:t>
            </a:r>
            <a:r>
              <a:rPr lang="ru-RU" dirty="0" smtClean="0">
                <a:latin typeface="Times New Roman" pitchFamily="18" charset="0"/>
                <a:cs typeface="Times New Roman" pitchFamily="18" charset="0"/>
              </a:rPr>
              <a:t>.</a:t>
            </a:r>
          </a:p>
          <a:p>
            <a:pPr algn="just"/>
            <a:endParaRPr lang="ru-RU" dirty="0" smtClean="0">
              <a:latin typeface="Times New Roman" pitchFamily="18" charset="0"/>
              <a:cs typeface="Times New Roman" pitchFamily="18" charset="0"/>
            </a:endParaRPr>
          </a:p>
        </p:txBody>
      </p:sp>
      <p:pic>
        <p:nvPicPr>
          <p:cNvPr id="2050" name="Picture 2" descr="C:\Users\Acer\Desktop\20181127_094413.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2574323" y="3872832"/>
            <a:ext cx="1781362" cy="3664516"/>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Acer\Desktop\20181127_092907.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4725144" y="3872831"/>
            <a:ext cx="1737939" cy="3575190"/>
          </a:xfrm>
          <a:prstGeom prst="rect">
            <a:avLst/>
          </a:prstGeom>
          <a:noFill/>
          <a:extLst>
            <a:ext uri="{909E8E84-426E-40DD-AFC4-6F175D3DCCD1}">
              <a14:hiddenFill xmlns:a14="http://schemas.microsoft.com/office/drawing/2010/main" xmlns="">
                <a:solidFill>
                  <a:srgbClr val="FFFFFF"/>
                </a:solidFill>
              </a14:hiddenFill>
            </a:ext>
          </a:extLst>
        </p:spPr>
      </p:pic>
      <p:pic>
        <p:nvPicPr>
          <p:cNvPr id="3074" name="Picture 2" descr="C:\Users\Acer\Desktop\20181127_092859.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76672" y="3882266"/>
            <a:ext cx="1790452" cy="3683216"/>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2" descr="C:\Users\Acer\AppData\Local\Temp\Rar$DIa5324.45497\IMG_20181123_091027.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1991454" y="6660232"/>
            <a:ext cx="2947100" cy="221032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70446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32656" y="1835696"/>
            <a:ext cx="6264695" cy="369332"/>
          </a:xfrm>
          <a:prstGeom prst="rect">
            <a:avLst/>
          </a:prstGeom>
        </p:spPr>
        <p:txBody>
          <a:bodyPr wrap="square">
            <a:spAutoFit/>
          </a:bodyPr>
          <a:lstStyle/>
          <a:p>
            <a:pPr algn="just"/>
            <a:r>
              <a:rPr lang="ru-RU" altLang="ru-RU" dirty="0" smtClean="0">
                <a:latin typeface="Times New Roman" pitchFamily="18" charset="0"/>
                <a:cs typeface="Times New Roman" pitchFamily="18" charset="0"/>
              </a:rPr>
              <a:t>.</a:t>
            </a:r>
            <a:endParaRPr lang="ru-RU" dirty="0">
              <a:latin typeface="Times New Roman" pitchFamily="18" charset="0"/>
              <a:cs typeface="Times New Roman" pitchFamily="18" charset="0"/>
            </a:endParaRPr>
          </a:p>
        </p:txBody>
      </p:sp>
      <p:sp>
        <p:nvSpPr>
          <p:cNvPr id="6" name="Прямоугольник 5"/>
          <p:cNvSpPr/>
          <p:nvPr/>
        </p:nvSpPr>
        <p:spPr>
          <a:xfrm>
            <a:off x="476672" y="539552"/>
            <a:ext cx="5904656" cy="923330"/>
          </a:xfrm>
          <a:prstGeom prst="rect">
            <a:avLst/>
          </a:prstGeom>
        </p:spPr>
        <p:txBody>
          <a:bodyPr wrap="square">
            <a:spAutoFit/>
          </a:bodyPr>
          <a:lstStyle/>
          <a:p>
            <a:pPr algn="just"/>
            <a:r>
              <a:rPr lang="ru-RU" b="1" dirty="0">
                <a:latin typeface="Times New Roman" pitchFamily="18" charset="0"/>
                <a:cs typeface="Times New Roman" pitchFamily="18" charset="0"/>
              </a:rPr>
              <a:t>3. Заключительный </a:t>
            </a:r>
            <a:r>
              <a:rPr lang="ru-RU" b="1" dirty="0" smtClean="0">
                <a:latin typeface="Times New Roman" pitchFamily="18" charset="0"/>
                <a:cs typeface="Times New Roman" pitchFamily="18" charset="0"/>
              </a:rPr>
              <a:t>этап.</a:t>
            </a:r>
          </a:p>
          <a:p>
            <a:pPr algn="just"/>
            <a:r>
              <a:rPr lang="ru-RU" dirty="0" smtClean="0">
                <a:latin typeface="Times New Roman" pitchFamily="18" charset="0"/>
                <a:cs typeface="Times New Roman" pitchFamily="18" charset="0"/>
              </a:rPr>
              <a:t>Выставка </a:t>
            </a:r>
            <a:r>
              <a:rPr lang="ru-RU" dirty="0">
                <a:latin typeface="Times New Roman" pitchFamily="18" charset="0"/>
                <a:cs typeface="Times New Roman" pitchFamily="18" charset="0"/>
              </a:rPr>
              <a:t>детских работ и коллективных сюжетных композиций.</a:t>
            </a:r>
          </a:p>
        </p:txBody>
      </p:sp>
      <p:pic>
        <p:nvPicPr>
          <p:cNvPr id="2052" name="Picture 4" descr="C:\Users\Acer\Desktop\IMG-20181130-WA0015.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476672" y="1707410"/>
            <a:ext cx="5004556" cy="2502278"/>
          </a:xfrm>
          <a:prstGeom prst="rect">
            <a:avLst/>
          </a:prstGeom>
          <a:noFill/>
          <a:extLst>
            <a:ext uri="{909E8E84-426E-40DD-AFC4-6F175D3DCCD1}">
              <a14:hiddenFill xmlns:a14="http://schemas.microsoft.com/office/drawing/2010/main" xmlns="">
                <a:solidFill>
                  <a:srgbClr val="FFFFFF"/>
                </a:solidFill>
              </a14:hiddenFill>
            </a:ext>
          </a:extLst>
        </p:spPr>
      </p:pic>
      <p:pic>
        <p:nvPicPr>
          <p:cNvPr id="2053" name="Picture 5" descr="C:\Users\Acer\Desktop\IMG-20181130-WA0018.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2112215" y="5700238"/>
            <a:ext cx="4509120" cy="2254560"/>
          </a:xfrm>
          <a:prstGeom prst="rect">
            <a:avLst/>
          </a:prstGeom>
          <a:noFill/>
          <a:extLst>
            <a:ext uri="{909E8E84-426E-40DD-AFC4-6F175D3DCCD1}">
              <a14:hiddenFill xmlns:a14="http://schemas.microsoft.com/office/drawing/2010/main" xmlns="">
                <a:solidFill>
                  <a:srgbClr val="FFFFFF"/>
                </a:solidFill>
              </a14:hiddenFill>
            </a:ext>
          </a:extLst>
        </p:spPr>
      </p:pic>
      <p:pic>
        <p:nvPicPr>
          <p:cNvPr id="2050" name="Picture 2" descr="C:\Users\Acer\Desktop\IMG-20181130-WA0017.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43322" y="4716016"/>
            <a:ext cx="2111502" cy="422300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247066466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000" dirty="0" smtClean="0">
                <a:solidFill>
                  <a:schemeClr val="accent3">
                    <a:lumMod val="50000"/>
                  </a:schemeClr>
                </a:solidFill>
                <a:latin typeface="Times New Roman" pitchFamily="18" charset="0"/>
                <a:cs typeface="Times New Roman" pitchFamily="18" charset="0"/>
              </a:rPr>
              <a:t>            </a:t>
            </a:r>
            <a:endParaRPr lang="ru-RU" sz="6000" dirty="0">
              <a:solidFill>
                <a:schemeClr val="accent3">
                  <a:lumMod val="50000"/>
                </a:schemeClr>
              </a:solidFill>
              <a:latin typeface="Times New Roman" pitchFamily="18" charset="0"/>
              <a:cs typeface="Times New Roman" pitchFamily="18" charset="0"/>
            </a:endParaRPr>
          </a:p>
        </p:txBody>
      </p:sp>
      <p:sp>
        <p:nvSpPr>
          <p:cNvPr id="4" name="Подзаголовок 3"/>
          <p:cNvSpPr>
            <a:spLocks noGrp="1"/>
          </p:cNvSpPr>
          <p:nvPr>
            <p:ph type="subTitle" idx="4294967295"/>
          </p:nvPr>
        </p:nvSpPr>
        <p:spPr>
          <a:xfrm>
            <a:off x="0" y="2987675"/>
            <a:ext cx="6597650" cy="864245"/>
          </a:xfrm>
        </p:spPr>
        <p:txBody>
          <a:bodyPr>
            <a:normAutofit fontScale="25000" lnSpcReduction="20000"/>
          </a:bodyPr>
          <a:lstStyle/>
          <a:p>
            <a:pPr algn="l"/>
            <a:endParaRPr lang="ru-RU" sz="6000" dirty="0">
              <a:solidFill>
                <a:srgbClr val="FF0000"/>
              </a:solidFill>
              <a:latin typeface="Times New Roman" pitchFamily="18" charset="0"/>
              <a:cs typeface="Times New Roman" pitchFamily="18" charset="0"/>
            </a:endParaRPr>
          </a:p>
          <a:p>
            <a:pPr algn="l"/>
            <a:endParaRPr lang="ru-RU" sz="6000" dirty="0" smtClean="0">
              <a:solidFill>
                <a:srgbClr val="FF0000"/>
              </a:solidFill>
              <a:latin typeface="Times New Roman" pitchFamily="18" charset="0"/>
              <a:cs typeface="Times New Roman" pitchFamily="18" charset="0"/>
            </a:endParaRPr>
          </a:p>
          <a:p>
            <a:pPr algn="l"/>
            <a:r>
              <a:rPr lang="ru-RU" sz="6000" dirty="0">
                <a:solidFill>
                  <a:srgbClr val="FF0000"/>
                </a:solidFill>
                <a:latin typeface="Times New Roman" pitchFamily="18" charset="0"/>
                <a:cs typeface="Times New Roman" pitchFamily="18" charset="0"/>
              </a:rPr>
              <a:t> </a:t>
            </a:r>
            <a:r>
              <a:rPr lang="ru-RU" sz="6000" dirty="0" smtClean="0">
                <a:solidFill>
                  <a:srgbClr val="FF0000"/>
                </a:solidFill>
                <a:latin typeface="Times New Roman" pitchFamily="18" charset="0"/>
                <a:cs typeface="Times New Roman" pitchFamily="18" charset="0"/>
              </a:rPr>
              <a:t>                </a:t>
            </a:r>
            <a:endParaRPr lang="ru-RU" sz="6000" dirty="0">
              <a:solidFill>
                <a:srgbClr val="0070C0"/>
              </a:solidFill>
              <a:latin typeface="Times New Roman" pitchFamily="18" charset="0"/>
              <a:cs typeface="Times New Roman" pitchFamily="18" charset="0"/>
            </a:endParaRPr>
          </a:p>
        </p:txBody>
      </p:sp>
      <p:sp>
        <p:nvSpPr>
          <p:cNvPr id="7" name="Прямоугольник 6"/>
          <p:cNvSpPr/>
          <p:nvPr/>
        </p:nvSpPr>
        <p:spPr>
          <a:xfrm>
            <a:off x="476672" y="395537"/>
            <a:ext cx="5904656" cy="2369880"/>
          </a:xfrm>
          <a:prstGeom prst="rect">
            <a:avLst/>
          </a:prstGeom>
        </p:spPr>
        <p:txBody>
          <a:bodyPr wrap="square">
            <a:spAutoFit/>
          </a:bodyPr>
          <a:lstStyle/>
          <a:p>
            <a:pPr algn="just"/>
            <a:r>
              <a:rPr lang="ru-RU" sz="4000" dirty="0" smtClean="0">
                <a:solidFill>
                  <a:srgbClr val="0070C0"/>
                </a:solidFill>
                <a:latin typeface="Times New Roman" pitchFamily="18" charset="0"/>
                <a:cs typeface="Times New Roman" pitchFamily="18" charset="0"/>
              </a:rPr>
              <a:t>              Вывод</a:t>
            </a:r>
          </a:p>
          <a:p>
            <a:pPr algn="just"/>
            <a:r>
              <a:rPr lang="ru-RU" dirty="0" smtClean="0">
                <a:latin typeface="Times New Roman" pitchFamily="18" charset="0"/>
                <a:cs typeface="Times New Roman" pitchFamily="18" charset="0"/>
              </a:rPr>
              <a:t>Лепка </a:t>
            </a:r>
            <a:r>
              <a:rPr lang="ru-RU" dirty="0">
                <a:latin typeface="Times New Roman" pitchFamily="18" charset="0"/>
                <a:cs typeface="Times New Roman" pitchFamily="18" charset="0"/>
              </a:rPr>
              <a:t>из солёного теста позволит реализовать и </a:t>
            </a:r>
            <a:r>
              <a:rPr lang="ru-RU" dirty="0" smtClean="0">
                <a:latin typeface="Times New Roman" pitchFamily="18" charset="0"/>
                <a:cs typeface="Times New Roman" pitchFamily="18" charset="0"/>
              </a:rPr>
              <a:t>развить  у детей </a:t>
            </a:r>
            <a:r>
              <a:rPr lang="ru-RU" dirty="0">
                <a:latin typeface="Times New Roman" pitchFamily="18" charset="0"/>
                <a:cs typeface="Times New Roman" pitchFamily="18" charset="0"/>
              </a:rPr>
              <a:t>творческие способности, </a:t>
            </a:r>
            <a:r>
              <a:rPr lang="ru-RU" dirty="0" smtClean="0">
                <a:latin typeface="Times New Roman" pitchFamily="18" charset="0"/>
                <a:cs typeface="Times New Roman" pitchFamily="18" charset="0"/>
              </a:rPr>
              <a:t>дает возможность </a:t>
            </a:r>
            <a:r>
              <a:rPr lang="ru-RU" dirty="0">
                <a:latin typeface="Times New Roman" pitchFamily="18" charset="0"/>
                <a:cs typeface="Times New Roman" pitchFamily="18" charset="0"/>
              </a:rPr>
              <a:t>увидеть окружающий мир другими глазами. </a:t>
            </a:r>
            <a:r>
              <a:rPr lang="ru-RU" dirty="0" smtClean="0">
                <a:latin typeface="Times New Roman" pitchFamily="18" charset="0"/>
                <a:cs typeface="Times New Roman" pitchFamily="18" charset="0"/>
              </a:rPr>
              <a:t> Развивает мелкую моторику </a:t>
            </a:r>
            <a:r>
              <a:rPr lang="ru-RU" dirty="0">
                <a:latin typeface="Times New Roman" pitchFamily="18" charset="0"/>
                <a:cs typeface="Times New Roman" pitchFamily="18" charset="0"/>
              </a:rPr>
              <a:t>координацию и тактильные ощущения рук.</a:t>
            </a:r>
          </a:p>
          <a:p>
            <a:pPr algn="just"/>
            <a:endParaRPr lang="ru-RU" dirty="0"/>
          </a:p>
        </p:txBody>
      </p:sp>
      <p:sp>
        <p:nvSpPr>
          <p:cNvPr id="5" name="Прямоугольник 4"/>
          <p:cNvSpPr/>
          <p:nvPr/>
        </p:nvSpPr>
        <p:spPr>
          <a:xfrm>
            <a:off x="397846" y="2339752"/>
            <a:ext cx="5983482" cy="707886"/>
          </a:xfrm>
          <a:prstGeom prst="rect">
            <a:avLst/>
          </a:prstGeom>
        </p:spPr>
        <p:txBody>
          <a:bodyPr wrap="square">
            <a:spAutoFit/>
          </a:bodyPr>
          <a:lstStyle/>
          <a:p>
            <a:r>
              <a:rPr lang="ru-RU" sz="4000" dirty="0">
                <a:solidFill>
                  <a:srgbClr val="FF0000"/>
                </a:solidFill>
                <a:latin typeface="Times New Roman" pitchFamily="18" charset="0"/>
                <a:cs typeface="Times New Roman" pitchFamily="18" charset="0"/>
              </a:rPr>
              <a:t>Сердечки        </a:t>
            </a:r>
            <a:r>
              <a:rPr lang="ru-RU" sz="4000" dirty="0" smtClean="0">
                <a:solidFill>
                  <a:srgbClr val="FF0000"/>
                </a:solidFill>
                <a:latin typeface="Times New Roman" pitchFamily="18" charset="0"/>
                <a:cs typeface="Times New Roman" pitchFamily="18" charset="0"/>
              </a:rPr>
              <a:t>    Грибочки</a:t>
            </a:r>
            <a:endParaRPr lang="ru-RU" sz="4000" dirty="0">
              <a:solidFill>
                <a:srgbClr val="FF0000"/>
              </a:solidFill>
            </a:endParaRPr>
          </a:p>
        </p:txBody>
      </p:sp>
      <p:pic>
        <p:nvPicPr>
          <p:cNvPr id="8" name="Picture 5">
            <a:extLst>
              <a:ext uri="{FF2B5EF4-FFF2-40B4-BE49-F238E27FC236}">
                <a16:creationId xmlns:lc="http://schemas.openxmlformats.org/drawingml/2006/lockedCanvas" xmlns:a16="http://schemas.microsoft.com/office/drawing/2014/main" xmlns="" id="{42335FFB-2D07-4F57-A337-5D4B46317A06}"/>
              </a:ext>
            </a:extLst>
          </p:cNvPr>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397846" y="3379081"/>
            <a:ext cx="2688236" cy="20165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9" name="Picture 5">
            <a:extLst>
              <a:ext uri="{FF2B5EF4-FFF2-40B4-BE49-F238E27FC236}">
                <a16:creationId xmlns:lc="http://schemas.openxmlformats.org/drawingml/2006/lockedCanvas" xmlns:a16="http://schemas.microsoft.com/office/drawing/2014/main" xmlns="" id="{AE7A6F26-DCAC-4871-836B-4417855220A2}"/>
              </a:ext>
            </a:extLst>
          </p:cNvPr>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3658638" y="3353961"/>
            <a:ext cx="2722690" cy="20416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6" name="Прямоугольник 5"/>
          <p:cNvSpPr/>
          <p:nvPr/>
        </p:nvSpPr>
        <p:spPr>
          <a:xfrm>
            <a:off x="1412776" y="4387334"/>
            <a:ext cx="3960440" cy="1815882"/>
          </a:xfrm>
          <a:prstGeom prst="rect">
            <a:avLst/>
          </a:prstGeom>
        </p:spPr>
        <p:txBody>
          <a:bodyPr wrap="square">
            <a:spAutoFit/>
          </a:bodyPr>
          <a:lstStyle/>
          <a:p>
            <a:endParaRPr lang="ru-RU" b="1" dirty="0" smtClean="0">
              <a:solidFill>
                <a:schemeClr val="accent4">
                  <a:lumMod val="50000"/>
                </a:schemeClr>
              </a:solidFill>
              <a:latin typeface="Times New Roman" pitchFamily="18" charset="0"/>
              <a:cs typeface="Times New Roman" pitchFamily="18" charset="0"/>
            </a:endParaRPr>
          </a:p>
          <a:p>
            <a:endParaRPr lang="ru-RU" b="1" dirty="0">
              <a:solidFill>
                <a:schemeClr val="accent4">
                  <a:lumMod val="50000"/>
                </a:schemeClr>
              </a:solidFill>
              <a:latin typeface="Times New Roman" pitchFamily="18" charset="0"/>
              <a:cs typeface="Times New Roman" pitchFamily="18" charset="0"/>
            </a:endParaRPr>
          </a:p>
          <a:p>
            <a:endParaRPr lang="ru-RU" b="1" dirty="0" smtClean="0">
              <a:solidFill>
                <a:schemeClr val="accent4">
                  <a:lumMod val="50000"/>
                </a:schemeClr>
              </a:solidFill>
              <a:latin typeface="Times New Roman" pitchFamily="18" charset="0"/>
              <a:cs typeface="Times New Roman" pitchFamily="18" charset="0"/>
            </a:endParaRPr>
          </a:p>
          <a:p>
            <a:endParaRPr lang="ru-RU" b="1" dirty="0">
              <a:solidFill>
                <a:schemeClr val="accent4">
                  <a:lumMod val="50000"/>
                </a:schemeClr>
              </a:solidFill>
              <a:latin typeface="Times New Roman" pitchFamily="18" charset="0"/>
              <a:cs typeface="Times New Roman" pitchFamily="18" charset="0"/>
            </a:endParaRPr>
          </a:p>
          <a:p>
            <a:r>
              <a:rPr lang="ru-RU" b="1" dirty="0">
                <a:solidFill>
                  <a:schemeClr val="accent4">
                    <a:lumMod val="50000"/>
                  </a:schemeClr>
                </a:solidFill>
                <a:latin typeface="Times New Roman" pitchFamily="18" charset="0"/>
                <a:cs typeface="Times New Roman" pitchFamily="18" charset="0"/>
              </a:rPr>
              <a:t> </a:t>
            </a:r>
            <a:r>
              <a:rPr lang="ru-RU" b="1" dirty="0" smtClean="0">
                <a:solidFill>
                  <a:schemeClr val="accent4">
                    <a:lumMod val="50000"/>
                  </a:schemeClr>
                </a:solidFill>
                <a:latin typeface="Times New Roman" pitchFamily="18" charset="0"/>
                <a:cs typeface="Times New Roman" pitchFamily="18" charset="0"/>
              </a:rPr>
              <a:t>            </a:t>
            </a:r>
            <a:r>
              <a:rPr lang="ru-RU" sz="4000" dirty="0" smtClean="0">
                <a:solidFill>
                  <a:srgbClr val="FF0000"/>
                </a:solidFill>
                <a:latin typeface="Times New Roman" pitchFamily="18" charset="0"/>
                <a:cs typeface="Times New Roman" pitchFamily="18" charset="0"/>
              </a:rPr>
              <a:t>Снеговик </a:t>
            </a:r>
            <a:endParaRPr lang="ru-RU" sz="4000" dirty="0">
              <a:solidFill>
                <a:srgbClr val="FF0000"/>
              </a:solidFill>
              <a:latin typeface="Times New Roman" pitchFamily="18" charset="0"/>
              <a:cs typeface="Times New Roman" pitchFamily="18" charset="0"/>
            </a:endParaRPr>
          </a:p>
        </p:txBody>
      </p:sp>
      <p:pic>
        <p:nvPicPr>
          <p:cNvPr id="4098" name="Picture 2" descr="C:\Users\Acer\Desktop\IMG-20181130-WA0013.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4662087" y="6012160"/>
            <a:ext cx="1422258" cy="2844515"/>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3" descr="C:\Users\Acer\Desktop\IMG-20181130-WA0012.jpg"/>
          <p:cNvPicPr>
            <a:picLocks noChangeAspect="1" noChangeArrowheads="1"/>
          </p:cNvPicPr>
          <p:nvPr/>
        </p:nvPicPr>
        <p:blipFill>
          <a:blip r:embed="rId5" cstate="screen">
            <a:extLst>
              <a:ext uri="{28A0092B-C50C-407E-A947-70E740481C1C}">
                <a14:useLocalDpi xmlns:a14="http://schemas.microsoft.com/office/drawing/2010/main" xmlns="" val="0"/>
              </a:ext>
            </a:extLst>
          </a:blip>
          <a:srcRect/>
          <a:stretch>
            <a:fillRect/>
          </a:stretch>
        </p:blipFill>
        <p:spPr bwMode="auto">
          <a:xfrm>
            <a:off x="188640" y="6516216"/>
            <a:ext cx="3960440" cy="19802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734599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chemeClr val="accent1">
                    <a:lumMod val="50000"/>
                  </a:schemeClr>
                </a:solidFill>
                <a:latin typeface="Times New Roman" pitchFamily="18" charset="0"/>
                <a:cs typeface="Times New Roman" pitchFamily="18" charset="0"/>
              </a:rPr>
              <a:t>Приложение</a:t>
            </a:r>
            <a:endParaRPr lang="ru-RU" dirty="0">
              <a:solidFill>
                <a:schemeClr val="accent1">
                  <a:lumMod val="50000"/>
                </a:schemeClr>
              </a:solidFill>
              <a:latin typeface="Times New Roman" pitchFamily="18" charset="0"/>
              <a:cs typeface="Times New Roman" pitchFamily="18" charset="0"/>
            </a:endParaRPr>
          </a:p>
        </p:txBody>
      </p:sp>
      <p:sp>
        <p:nvSpPr>
          <p:cNvPr id="3" name="Объект 2"/>
          <p:cNvSpPr>
            <a:spLocks noGrp="1"/>
          </p:cNvSpPr>
          <p:nvPr>
            <p:ph idx="1"/>
          </p:nvPr>
        </p:nvSpPr>
        <p:spPr>
          <a:xfrm>
            <a:off x="342900" y="1547664"/>
            <a:ext cx="6172200" cy="6620555"/>
          </a:xfrm>
        </p:spPr>
        <p:txBody>
          <a:bodyPr>
            <a:normAutofit/>
          </a:bodyPr>
          <a:lstStyle/>
          <a:p>
            <a:pPr marL="0" indent="0" algn="just">
              <a:buNone/>
            </a:pPr>
            <a:r>
              <a:rPr lang="ru-RU" sz="2400" b="1" dirty="0">
                <a:latin typeface="Times New Roman" pitchFamily="18" charset="0"/>
                <a:cs typeface="Times New Roman" pitchFamily="18" charset="0"/>
              </a:rPr>
              <a:t>История возникновения </a:t>
            </a:r>
            <a:r>
              <a:rPr lang="ru-RU" sz="2400" b="1" dirty="0" err="1">
                <a:latin typeface="Times New Roman" pitchFamily="18" charset="0"/>
                <a:cs typeface="Times New Roman" pitchFamily="18" charset="0"/>
              </a:rPr>
              <a:t>тестопластики</a:t>
            </a:r>
            <a:r>
              <a:rPr lang="ru-RU" sz="2400" b="1" dirty="0">
                <a:latin typeface="Times New Roman" pitchFamily="18" charset="0"/>
                <a:cs typeface="Times New Roman" pitchFamily="18" charset="0"/>
              </a:rPr>
              <a:t>.</a:t>
            </a:r>
            <a:endParaRPr lang="ru-RU" sz="2400" dirty="0">
              <a:latin typeface="Times New Roman" pitchFamily="18" charset="0"/>
              <a:cs typeface="Times New Roman" pitchFamily="18" charset="0"/>
            </a:endParaRPr>
          </a:p>
          <a:p>
            <a:pPr marL="0" indent="0" algn="just">
              <a:buNone/>
            </a:pPr>
            <a:r>
              <a:rPr lang="ru-RU" sz="2400" dirty="0">
                <a:latin typeface="Times New Roman" pitchFamily="18" charset="0"/>
                <a:cs typeface="Times New Roman" pitchFamily="18" charset="0"/>
              </a:rPr>
              <a:t>В России на Рождество пекли из пшеничного теста «коровок», «бычков», «петушков», «свинок», «козочек» для того, чтобы на дворе было побольше «животинки». Эти печенья дарили родным, соседям, украшали окна. Чтобы сохранить их от насекомых и мышей, в тесто добавляли большое количество соли - так возникло соленое тесто. Наши прабабушки весной, перед прилетом птиц, лепили из него фигурки различных птиц и животных. Фигурки назывались «жаворонками».</a:t>
            </a:r>
          </a:p>
          <a:p>
            <a:pPr marL="0" indent="0" algn="just">
              <a:buNone/>
            </a:pPr>
            <a:r>
              <a:rPr lang="ru-RU" sz="2400" dirty="0">
                <a:latin typeface="Times New Roman" pitchFamily="18" charset="0"/>
                <a:cs typeface="Times New Roman" pitchFamily="18" charset="0"/>
              </a:rPr>
              <a:t>Солёное тесто в последние годы стало очень популярным материалом для лепки и даже придумали название этому виду творчества – </a:t>
            </a:r>
            <a:r>
              <a:rPr lang="ru-RU" sz="2400" dirty="0" err="1">
                <a:latin typeface="Times New Roman" pitchFamily="18" charset="0"/>
                <a:cs typeface="Times New Roman" pitchFamily="18" charset="0"/>
              </a:rPr>
              <a:t>тестопластика</a:t>
            </a:r>
            <a:r>
              <a:rPr lang="ru-RU" sz="2400" dirty="0">
                <a:latin typeface="Times New Roman" pitchFamily="18" charset="0"/>
                <a:cs typeface="Times New Roman" pitchFamily="18" charset="0"/>
              </a:rPr>
              <a:t>.</a:t>
            </a:r>
          </a:p>
        </p:txBody>
      </p:sp>
    </p:spTree>
    <p:extLst>
      <p:ext uri="{BB962C8B-B14F-4D97-AF65-F5344CB8AC3E}">
        <p14:creationId xmlns:p14="http://schemas.microsoft.com/office/powerpoint/2010/main" xmlns="" val="30251330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09600"/>
            <a:ext cx="6858000" cy="1121664"/>
          </a:xfrm>
        </p:spPr>
        <p:txBody>
          <a:bodyPr>
            <a:normAutofit fontScale="90000"/>
          </a:bodyPr>
          <a:lstStyle/>
          <a:p>
            <a:r>
              <a:rPr lang="ru-RU" sz="4400" dirty="0" smtClean="0">
                <a:solidFill>
                  <a:srgbClr val="7030A0"/>
                </a:solidFill>
                <a:latin typeface="Times New Roman" pitchFamily="18" charset="0"/>
                <a:cs typeface="Times New Roman" pitchFamily="18" charset="0"/>
              </a:rPr>
              <a:t> Рецепт соленого теста</a:t>
            </a:r>
            <a:endParaRPr lang="ru-RU" sz="4400" dirty="0">
              <a:solidFill>
                <a:srgbClr val="7030A0"/>
              </a:solidFill>
              <a:latin typeface="Times New Roman" pitchFamily="18" charset="0"/>
              <a:cs typeface="Times New Roman" pitchFamily="18" charset="0"/>
            </a:endParaRPr>
          </a:p>
        </p:txBody>
      </p:sp>
      <p:sp>
        <p:nvSpPr>
          <p:cNvPr id="3" name="Прямоугольник 2"/>
          <p:cNvSpPr/>
          <p:nvPr/>
        </p:nvSpPr>
        <p:spPr>
          <a:xfrm>
            <a:off x="260648" y="2123727"/>
            <a:ext cx="6480720" cy="1754326"/>
          </a:xfrm>
          <a:prstGeom prst="rect">
            <a:avLst/>
          </a:prstGeom>
        </p:spPr>
        <p:txBody>
          <a:bodyPr wrap="square">
            <a:spAutoFit/>
          </a:bodyPr>
          <a:lstStyle/>
          <a:p>
            <a:pPr algn="just"/>
            <a:r>
              <a:rPr lang="ru-RU" dirty="0">
                <a:latin typeface="Times New Roman" pitchFamily="18" charset="0"/>
                <a:cs typeface="Times New Roman" pitchFamily="18" charset="0"/>
              </a:rPr>
              <a:t>Стакан муки (пшеничной или ржаной).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Стакан </a:t>
            </a:r>
            <a:r>
              <a:rPr lang="ru-RU" dirty="0">
                <a:latin typeface="Times New Roman" pitchFamily="18" charset="0"/>
                <a:cs typeface="Times New Roman" pitchFamily="18" charset="0"/>
              </a:rPr>
              <a:t>соли мелкого помола типа «Экстра».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Половина </a:t>
            </a:r>
            <a:r>
              <a:rPr lang="ru-RU" dirty="0">
                <a:latin typeface="Times New Roman" pitchFamily="18" charset="0"/>
                <a:cs typeface="Times New Roman" pitchFamily="18" charset="0"/>
              </a:rPr>
              <a:t>стакана </a:t>
            </a:r>
            <a:r>
              <a:rPr lang="ru-RU" dirty="0" smtClean="0">
                <a:latin typeface="Times New Roman" pitchFamily="18" charset="0"/>
                <a:cs typeface="Times New Roman" pitchFamily="18" charset="0"/>
              </a:rPr>
              <a:t>ледяной</a:t>
            </a:r>
          </a:p>
          <a:p>
            <a:pPr algn="just"/>
            <a:endParaRPr lang="ru-RU" dirty="0">
              <a:latin typeface="Times New Roman" pitchFamily="18" charset="0"/>
              <a:cs typeface="Times New Roman" pitchFamily="18" charset="0"/>
            </a:endParaRPr>
          </a:p>
          <a:p>
            <a:endParaRPr lang="ru-RU"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
        <p:nvSpPr>
          <p:cNvPr id="4" name="Прямоугольник 3"/>
          <p:cNvSpPr/>
          <p:nvPr/>
        </p:nvSpPr>
        <p:spPr>
          <a:xfrm>
            <a:off x="2348880" y="3140838"/>
            <a:ext cx="3960440" cy="1477328"/>
          </a:xfrm>
          <a:prstGeom prst="rect">
            <a:avLst/>
          </a:prstGeom>
        </p:spPr>
        <p:txBody>
          <a:bodyPr wrap="square">
            <a:spAutoFit/>
          </a:bodyPr>
          <a:lstStyle/>
          <a:p>
            <a:endParaRPr lang="ru-RU" dirty="0" smtClean="0"/>
          </a:p>
          <a:p>
            <a:pPr algn="just"/>
            <a:r>
              <a:rPr lang="ru-RU" dirty="0" smtClean="0">
                <a:latin typeface="Times New Roman" pitchFamily="18" charset="0"/>
                <a:cs typeface="Times New Roman" pitchFamily="18" charset="0"/>
              </a:rPr>
              <a:t>Мука </a:t>
            </a:r>
            <a:r>
              <a:rPr lang="ru-RU" dirty="0">
                <a:latin typeface="Times New Roman" pitchFamily="18" charset="0"/>
                <a:cs typeface="Times New Roman" pitchFamily="18" charset="0"/>
              </a:rPr>
              <a:t>— один стакан.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Соль </a:t>
            </a:r>
            <a:r>
              <a:rPr lang="ru-RU" dirty="0">
                <a:latin typeface="Times New Roman" pitchFamily="18" charset="0"/>
                <a:cs typeface="Times New Roman" pitchFamily="18" charset="0"/>
              </a:rPr>
              <a:t>мелкая — один стакан.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Вода </a:t>
            </a:r>
            <a:r>
              <a:rPr lang="ru-RU" dirty="0">
                <a:latin typeface="Times New Roman" pitchFamily="18" charset="0"/>
                <a:cs typeface="Times New Roman" pitchFamily="18" charset="0"/>
              </a:rPr>
              <a:t>очень холодная — полстакана.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Масло </a:t>
            </a:r>
            <a:r>
              <a:rPr lang="ru-RU" dirty="0">
                <a:latin typeface="Times New Roman" pitchFamily="18" charset="0"/>
                <a:cs typeface="Times New Roman" pitchFamily="18" charset="0"/>
              </a:rPr>
              <a:t>растительное — 2 </a:t>
            </a:r>
            <a:r>
              <a:rPr lang="ru-RU" dirty="0" smtClean="0">
                <a:latin typeface="Times New Roman" pitchFamily="18" charset="0"/>
                <a:cs typeface="Times New Roman" pitchFamily="18" charset="0"/>
              </a:rPr>
              <a:t>столовые</a:t>
            </a:r>
            <a:endParaRPr lang="ru-RU" dirty="0">
              <a:latin typeface="Times New Roman" pitchFamily="18" charset="0"/>
              <a:cs typeface="Times New Roman" pitchFamily="18" charset="0"/>
            </a:endParaRPr>
          </a:p>
        </p:txBody>
      </p:sp>
      <p:sp>
        <p:nvSpPr>
          <p:cNvPr id="5" name="Прямоугольник 4"/>
          <p:cNvSpPr/>
          <p:nvPr/>
        </p:nvSpPr>
        <p:spPr>
          <a:xfrm>
            <a:off x="260648" y="4618166"/>
            <a:ext cx="5112568" cy="1477328"/>
          </a:xfrm>
          <a:prstGeom prst="rect">
            <a:avLst/>
          </a:prstGeom>
        </p:spPr>
        <p:txBody>
          <a:bodyPr wrap="square">
            <a:spAutoFit/>
          </a:bodyPr>
          <a:lstStyle/>
          <a:p>
            <a:endParaRPr lang="ru-RU" dirty="0" smtClean="0"/>
          </a:p>
          <a:p>
            <a:pPr algn="just"/>
            <a:r>
              <a:rPr lang="ru-RU" dirty="0" smtClean="0">
                <a:latin typeface="Times New Roman" pitchFamily="18" charset="0"/>
                <a:cs typeface="Times New Roman" pitchFamily="18" charset="0"/>
              </a:rPr>
              <a:t>1,5 </a:t>
            </a:r>
            <a:r>
              <a:rPr lang="ru-RU" dirty="0">
                <a:latin typeface="Times New Roman" pitchFamily="18" charset="0"/>
                <a:cs typeface="Times New Roman" pitchFamily="18" charset="0"/>
              </a:rPr>
              <a:t>стакана муки.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1 </a:t>
            </a:r>
            <a:r>
              <a:rPr lang="ru-RU" dirty="0">
                <a:latin typeface="Times New Roman" pitchFamily="18" charset="0"/>
                <a:cs typeface="Times New Roman" pitchFamily="18" charset="0"/>
              </a:rPr>
              <a:t>стакан соли</a:t>
            </a:r>
            <a:r>
              <a:rPr lang="ru-RU" dirty="0" smtClean="0">
                <a:latin typeface="Times New Roman" pitchFamily="18" charset="0"/>
                <a:cs typeface="Times New Roman" pitchFamily="18" charset="0"/>
              </a:rPr>
              <a:t>.</a:t>
            </a:r>
          </a:p>
          <a:p>
            <a:pPr algn="just"/>
            <a:r>
              <a:rPr lang="ru-RU" dirty="0" smtClean="0">
                <a:latin typeface="Times New Roman" pitchFamily="18" charset="0"/>
                <a:cs typeface="Times New Roman" pitchFamily="18" charset="0"/>
              </a:rPr>
              <a:t> </a:t>
            </a:r>
            <a:r>
              <a:rPr lang="ru-RU" dirty="0">
                <a:latin typeface="Times New Roman" pitchFamily="18" charset="0"/>
                <a:cs typeface="Times New Roman" pitchFamily="18" charset="0"/>
              </a:rPr>
              <a:t>0,5 стакана воды. </a:t>
            </a:r>
            <a:endParaRPr lang="ru-RU" dirty="0" smtClean="0">
              <a:latin typeface="Times New Roman" pitchFamily="18" charset="0"/>
              <a:cs typeface="Times New Roman" pitchFamily="18" charset="0"/>
            </a:endParaRPr>
          </a:p>
          <a:p>
            <a:pPr algn="just"/>
            <a:r>
              <a:rPr lang="ru-RU" dirty="0" smtClean="0">
                <a:latin typeface="Times New Roman" pitchFamily="18" charset="0"/>
                <a:cs typeface="Times New Roman" pitchFamily="18" charset="0"/>
              </a:rPr>
              <a:t>2 столовые </a:t>
            </a:r>
            <a:r>
              <a:rPr lang="ru-RU" dirty="0">
                <a:latin typeface="Times New Roman" pitchFamily="18" charset="0"/>
                <a:cs typeface="Times New Roman" pitchFamily="18" charset="0"/>
              </a:rPr>
              <a:t>ложки клея </a:t>
            </a:r>
            <a:r>
              <a:rPr lang="ru-RU" dirty="0" smtClean="0">
                <a:latin typeface="Times New Roman" pitchFamily="18" charset="0"/>
                <a:cs typeface="Times New Roman" pitchFamily="18" charset="0"/>
              </a:rPr>
              <a:t>ПВА</a:t>
            </a:r>
            <a:r>
              <a:rPr lang="ru-RU" dirty="0">
                <a:latin typeface="Times New Roman" pitchFamily="18" charset="0"/>
                <a:cs typeface="Times New Roman" pitchFamily="18" charset="0"/>
              </a:rPr>
              <a:t>.</a:t>
            </a:r>
          </a:p>
        </p:txBody>
      </p:sp>
      <p:pic>
        <p:nvPicPr>
          <p:cNvPr id="3074" name="Picture 2" descr="http://iledy.ru/wp-content/uploads/2016/10/prigotovlenie-solenogo-testa.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980728" y="6300192"/>
            <a:ext cx="4742892" cy="241887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482358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14350" y="179513"/>
            <a:ext cx="5829300" cy="864095"/>
          </a:xfrm>
        </p:spPr>
        <p:txBody>
          <a:bodyPr>
            <a:normAutofit/>
          </a:bodyPr>
          <a:lstStyle/>
          <a:p>
            <a:r>
              <a:rPr lang="ru-RU" sz="4000" dirty="0" smtClean="0">
                <a:solidFill>
                  <a:srgbClr val="0070C0"/>
                </a:solidFill>
                <a:latin typeface="Times New Roman" pitchFamily="18" charset="0"/>
                <a:cs typeface="Times New Roman" pitchFamily="18" charset="0"/>
              </a:rPr>
              <a:t>           </a:t>
            </a:r>
            <a:r>
              <a:rPr lang="ru-RU" sz="4000" dirty="0" err="1" smtClean="0">
                <a:solidFill>
                  <a:srgbClr val="0070C0"/>
                </a:solidFill>
                <a:latin typeface="Times New Roman" pitchFamily="18" charset="0"/>
                <a:cs typeface="Times New Roman" pitchFamily="18" charset="0"/>
              </a:rPr>
              <a:t>Потешки</a:t>
            </a:r>
            <a:endParaRPr lang="ru-RU" sz="4000" dirty="0">
              <a:solidFill>
                <a:srgbClr val="0070C0"/>
              </a:solidFill>
              <a:latin typeface="Times New Roman" pitchFamily="18" charset="0"/>
              <a:cs typeface="Times New Roman" pitchFamily="18" charset="0"/>
            </a:endParaRPr>
          </a:p>
        </p:txBody>
      </p:sp>
      <p:sp>
        <p:nvSpPr>
          <p:cNvPr id="4" name="Подзаголовок 3"/>
          <p:cNvSpPr>
            <a:spLocks noGrp="1"/>
          </p:cNvSpPr>
          <p:nvPr>
            <p:ph type="subTitle" idx="1"/>
          </p:nvPr>
        </p:nvSpPr>
        <p:spPr>
          <a:xfrm>
            <a:off x="1028700" y="3767551"/>
            <a:ext cx="4800600" cy="660433"/>
          </a:xfrm>
        </p:spPr>
        <p:txBody>
          <a:bodyPr>
            <a:normAutofit lnSpcReduction="10000"/>
          </a:bodyPr>
          <a:lstStyle/>
          <a:p>
            <a:r>
              <a:rPr lang="ru-RU" sz="4000" dirty="0" smtClean="0">
                <a:solidFill>
                  <a:srgbClr val="0070C0"/>
                </a:solidFill>
                <a:latin typeface="Times New Roman" pitchFamily="18" charset="0"/>
                <a:cs typeface="Times New Roman" pitchFamily="18" charset="0"/>
              </a:rPr>
              <a:t>         Стихи</a:t>
            </a:r>
            <a:endParaRPr lang="ru-RU" sz="4000" dirty="0">
              <a:solidFill>
                <a:srgbClr val="0070C0"/>
              </a:solidFill>
              <a:latin typeface="Times New Roman" pitchFamily="18" charset="0"/>
              <a:cs typeface="Times New Roman" pitchFamily="18" charset="0"/>
            </a:endParaRPr>
          </a:p>
        </p:txBody>
      </p:sp>
      <p:pic>
        <p:nvPicPr>
          <p:cNvPr id="1026" name="Picture 2" descr="http://2.bp.blogspot.com/-CAfJqUWtR2M/VpUK2GcrntI/AAAAAAAABGg/45GaGKVLQis/s1600/-86tr7dPkQ8.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193240" y="1043608"/>
            <a:ext cx="1872208" cy="2667014"/>
          </a:xfrm>
          <a:prstGeom prst="rect">
            <a:avLst/>
          </a:prstGeom>
          <a:noFill/>
          <a:extLst>
            <a:ext uri="{909E8E84-426E-40DD-AFC4-6F175D3DCCD1}">
              <a14:hiddenFill xmlns:a14="http://schemas.microsoft.com/office/drawing/2010/main" xmlns="">
                <a:solidFill>
                  <a:srgbClr val="FFFFFF"/>
                </a:solidFill>
              </a14:hiddenFill>
            </a:ext>
          </a:extLst>
        </p:spPr>
      </p:pic>
      <p:pic>
        <p:nvPicPr>
          <p:cNvPr id="1028" name="Picture 4" descr="http://22ds.74332-s-024.edusite.ru/images/p10_28.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4653136" y="1063024"/>
            <a:ext cx="1800200" cy="2704527"/>
          </a:xfrm>
          <a:prstGeom prst="rect">
            <a:avLst/>
          </a:prstGeom>
          <a:noFill/>
          <a:extLst>
            <a:ext uri="{909E8E84-426E-40DD-AFC4-6F175D3DCCD1}">
              <a14:hiddenFill xmlns:a14="http://schemas.microsoft.com/office/drawing/2010/main" xmlns="">
                <a:solidFill>
                  <a:srgbClr val="FFFFFF"/>
                </a:solidFill>
              </a14:hiddenFill>
            </a:ext>
          </a:extLst>
        </p:spPr>
      </p:pic>
      <p:pic>
        <p:nvPicPr>
          <p:cNvPr id="1030" name="Picture 6" descr="https://i.pinimg.com/736x/5e/41/2d/5e412daa2b1cf6ad8f5fceaa0cf4e7ea.jpg"/>
          <p:cNvPicPr>
            <a:picLocks noChangeAspect="1" noChangeArrowheads="1"/>
          </p:cNvPicPr>
          <p:nvPr/>
        </p:nvPicPr>
        <p:blipFill>
          <a:blip r:embed="rId4" cstate="screen">
            <a:extLst>
              <a:ext uri="{28A0092B-C50C-407E-A947-70E740481C1C}">
                <a14:useLocalDpi xmlns:a14="http://schemas.microsoft.com/office/drawing/2010/main" xmlns="" val="0"/>
              </a:ext>
            </a:extLst>
          </a:blip>
          <a:srcRect/>
          <a:stretch>
            <a:fillRect/>
          </a:stretch>
        </p:blipFill>
        <p:spPr bwMode="auto">
          <a:xfrm>
            <a:off x="2446031" y="1063024"/>
            <a:ext cx="1873175" cy="2647598"/>
          </a:xfrm>
          <a:prstGeom prst="rect">
            <a:avLst/>
          </a:prstGeom>
          <a:noFill/>
          <a:extLst>
            <a:ext uri="{909E8E84-426E-40DD-AFC4-6F175D3DCCD1}">
              <a14:hiddenFill xmlns:a14="http://schemas.microsoft.com/office/drawing/2010/main" xmlns="">
                <a:solidFill>
                  <a:srgbClr val="FFFFFF"/>
                </a:solidFill>
              </a14:hiddenFill>
            </a:ext>
          </a:extLst>
        </p:spPr>
      </p:pic>
      <p:sp>
        <p:nvSpPr>
          <p:cNvPr id="5" name="Прямоугольник 4"/>
          <p:cNvSpPr/>
          <p:nvPr/>
        </p:nvSpPr>
        <p:spPr>
          <a:xfrm>
            <a:off x="193240" y="4427984"/>
            <a:ext cx="6476120" cy="12531149"/>
          </a:xfrm>
          <a:prstGeom prst="rect">
            <a:avLst/>
          </a:prstGeom>
        </p:spPr>
        <p:txBody>
          <a:bodyPr wrap="square" numCol="2">
            <a:spAutoFit/>
          </a:bodyPr>
          <a:lstStyle/>
          <a:p>
            <a:r>
              <a:rPr lang="ru-RU" sz="1600" dirty="0" smtClean="0">
                <a:latin typeface="Times New Roman" pitchFamily="18" charset="0"/>
                <a:cs typeface="Times New Roman" pitchFamily="18" charset="0"/>
              </a:rPr>
              <a:t>Возле </a:t>
            </a:r>
            <a:r>
              <a:rPr lang="ru-RU" sz="1600" dirty="0">
                <a:latin typeface="Times New Roman" pitchFamily="18" charset="0"/>
                <a:cs typeface="Times New Roman" pitchFamily="18" charset="0"/>
              </a:rPr>
              <a:t>дуба у норы,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 </a:t>
            </a:r>
            <a:r>
              <a:rPr lang="ru-RU" sz="1600" dirty="0" smtClean="0">
                <a:latin typeface="Times New Roman" pitchFamily="18" charset="0"/>
                <a:cs typeface="Times New Roman" pitchFamily="18" charset="0"/>
              </a:rPr>
              <a:t>старой кадке </a:t>
            </a:r>
            <a:r>
              <a:rPr lang="ru-RU" sz="1600" dirty="0">
                <a:latin typeface="Times New Roman" pitchFamily="18" charset="0"/>
                <a:cs typeface="Times New Roman" pitchFamily="18" charset="0"/>
              </a:rPr>
              <a:t>из коры,</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Месят </a:t>
            </a:r>
            <a:r>
              <a:rPr lang="ru-RU" sz="1600" dirty="0" smtClean="0">
                <a:latin typeface="Times New Roman" pitchFamily="18" charset="0"/>
                <a:cs typeface="Times New Roman" pitchFamily="18" charset="0"/>
              </a:rPr>
              <a:t>тесто </a:t>
            </a:r>
            <a:r>
              <a:rPr lang="ru-RU" sz="1600" dirty="0">
                <a:latin typeface="Times New Roman" pitchFamily="18" charset="0"/>
                <a:cs typeface="Times New Roman" pitchFamily="18" charset="0"/>
              </a:rPr>
              <a:t>барсуки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Из берёзовой муки.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Месят тесто "бум-</a:t>
            </a:r>
            <a:r>
              <a:rPr lang="ru-RU" sz="1600" dirty="0" err="1">
                <a:latin typeface="Times New Roman" pitchFamily="18" charset="0"/>
                <a:cs typeface="Times New Roman" pitchFamily="18" charset="0"/>
              </a:rPr>
              <a:t>бурум</a:t>
            </a:r>
            <a:r>
              <a:rPr lang="ru-RU" sz="1600" dirty="0">
                <a:latin typeface="Times New Roman" pitchFamily="18" charset="0"/>
                <a:cs typeface="Times New Roman" pitchFamily="18" charset="0"/>
              </a:rPr>
              <a:t>"</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Сливки льют,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Кладут изюм,</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Три ореха,</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Горсть приправ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Порошок волшебных трав.</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Тесто пышное пыхтит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Вылезть так и норовит.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endParaRPr lang="ru-RU" sz="1600" dirty="0">
              <a:latin typeface="Times New Roman" pitchFamily="18" charset="0"/>
              <a:cs typeface="Times New Roman" pitchFamily="18" charset="0"/>
            </a:endParaRPr>
          </a:p>
          <a:p>
            <a:endParaRPr lang="ru-RU" sz="1600" dirty="0" smtClean="0">
              <a:latin typeface="Times New Roman" pitchFamily="18" charset="0"/>
              <a:cs typeface="Times New Roman" pitchFamily="18" charset="0"/>
            </a:endParaRPr>
          </a:p>
          <a:p>
            <a:r>
              <a:rPr lang="ru-RU" sz="1600" dirty="0" smtClean="0">
                <a:latin typeface="Times New Roman" pitchFamily="18" charset="0"/>
                <a:cs typeface="Times New Roman" pitchFamily="18" charset="0"/>
              </a:rPr>
              <a:t>Только </a:t>
            </a:r>
            <a:r>
              <a:rPr lang="ru-RU" sz="1600" dirty="0">
                <a:latin typeface="Times New Roman" pitchFamily="18" charset="0"/>
                <a:cs typeface="Times New Roman" pitchFamily="18" charset="0"/>
              </a:rPr>
              <a:t>лапы барсуков</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Мнут его со всех боков.</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Солнце греет горячей.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Всюду запах куличей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Возле дуба, у реки,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Угощают барсуки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Белок, зайцев и лисиц,</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Волка, ёжика и птиц,</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Мушек, пчёлок и шмелей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Не жалеют куличей!</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Рано утром барсуки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Снова месят из муки</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Чудо тесто "бум-</a:t>
            </a:r>
            <a:r>
              <a:rPr lang="ru-RU" sz="1600" dirty="0" err="1">
                <a:latin typeface="Times New Roman" pitchFamily="18" charset="0"/>
                <a:cs typeface="Times New Roman" pitchFamily="18" charset="0"/>
              </a:rPr>
              <a:t>бурум</a:t>
            </a:r>
            <a:r>
              <a:rPr lang="ru-RU" sz="1600" dirty="0">
                <a:latin typeface="Times New Roman" pitchFamily="18" charset="0"/>
                <a:cs typeface="Times New Roman" pitchFamily="18" charset="0"/>
              </a:rPr>
              <a:t>",</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Сливки льют,</a:t>
            </a:r>
            <a:br>
              <a:rPr lang="ru-RU" sz="1600" dirty="0">
                <a:latin typeface="Times New Roman" pitchFamily="18" charset="0"/>
                <a:cs typeface="Times New Roman" pitchFamily="18" charset="0"/>
              </a:rPr>
            </a:br>
            <a:r>
              <a:rPr lang="ru-RU" sz="1600" dirty="0">
                <a:latin typeface="Times New Roman" pitchFamily="18" charset="0"/>
                <a:cs typeface="Times New Roman" pitchFamily="18" charset="0"/>
              </a:rPr>
              <a:t>Кладут изюм.</a:t>
            </a:r>
          </a:p>
          <a:p>
            <a:r>
              <a:rPr lang="ru-RU" dirty="0"/>
              <a:t/>
            </a:r>
            <a:br>
              <a:rPr lang="ru-RU" dirty="0"/>
            </a:br>
            <a:endParaRPr lang="ru-RU" dirty="0"/>
          </a:p>
        </p:txBody>
      </p:sp>
    </p:spTree>
    <p:extLst>
      <p:ext uri="{BB962C8B-B14F-4D97-AF65-F5344CB8AC3E}">
        <p14:creationId xmlns:p14="http://schemas.microsoft.com/office/powerpoint/2010/main" xmlns="" val="803358821"/>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286</TotalTime>
  <Words>509</Words>
  <Application>Microsoft Office PowerPoint</Application>
  <PresentationFormat>Экран (4:3)</PresentationFormat>
  <Paragraphs>175</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Трек</vt:lpstr>
      <vt:lpstr>            1 группа «Одуванчик» руководители:  Антипова Л.В. Семенова Н.В.</vt:lpstr>
      <vt:lpstr>Слайд 2</vt:lpstr>
      <vt:lpstr>Слайд 3</vt:lpstr>
      <vt:lpstr>Слайд 4</vt:lpstr>
      <vt:lpstr>Слайд 5</vt:lpstr>
      <vt:lpstr>            </vt:lpstr>
      <vt:lpstr>Приложение</vt:lpstr>
      <vt:lpstr> Рецепт соленого теста</vt:lpstr>
      <vt:lpstr>           Потешки</vt:lpstr>
      <vt:lpstr>           Пословицы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Лидия</dc:creator>
  <cp:lastModifiedBy>Пользователь</cp:lastModifiedBy>
  <cp:revision>22</cp:revision>
  <dcterms:created xsi:type="dcterms:W3CDTF">2018-11-24T09:16:53Z</dcterms:created>
  <dcterms:modified xsi:type="dcterms:W3CDTF">2020-01-10T02:53:43Z</dcterms:modified>
</cp:coreProperties>
</file>