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68" r:id="rId5"/>
    <p:sldId id="261" r:id="rId6"/>
    <p:sldId id="274" r:id="rId7"/>
    <p:sldId id="276" r:id="rId8"/>
    <p:sldId id="275" r:id="rId9"/>
    <p:sldId id="266" r:id="rId10"/>
    <p:sldId id="277" r:id="rId11"/>
    <p:sldId id="262" r:id="rId12"/>
    <p:sldId id="263" r:id="rId13"/>
    <p:sldId id="278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6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9AB7FD1-60BD-4060-BCB7-57CEB340FC41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53F19B2-58E9-4943-B31E-449DCF97F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B7FD1-60BD-4060-BCB7-57CEB340FC41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3F19B2-58E9-4943-B31E-449DCF97F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B7FD1-60BD-4060-BCB7-57CEB340FC41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3F19B2-58E9-4943-B31E-449DCF97F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B7FD1-60BD-4060-BCB7-57CEB340FC41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3F19B2-58E9-4943-B31E-449DCF97FB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B7FD1-60BD-4060-BCB7-57CEB340FC41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3F19B2-58E9-4943-B31E-449DCF97FB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B7FD1-60BD-4060-BCB7-57CEB340FC41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3F19B2-58E9-4943-B31E-449DCF97FB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B7FD1-60BD-4060-BCB7-57CEB340FC41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3F19B2-58E9-4943-B31E-449DCF97F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B7FD1-60BD-4060-BCB7-57CEB340FC41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3F19B2-58E9-4943-B31E-449DCF97FB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9AB7FD1-60BD-4060-BCB7-57CEB340FC41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3F19B2-58E9-4943-B31E-449DCF97F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9AB7FD1-60BD-4060-BCB7-57CEB340FC41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53F19B2-58E9-4943-B31E-449DCF97F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9AB7FD1-60BD-4060-BCB7-57CEB340FC41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53F19B2-58E9-4943-B31E-449DCF97FB0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9AB7FD1-60BD-4060-BCB7-57CEB340FC41}" type="datetimeFigureOut">
              <a:rPr lang="ru-RU" smtClean="0"/>
              <a:pPr/>
              <a:t>23.12.2019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53F19B2-58E9-4943-B31E-449DCF97FB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50;&#1086;&#1085;&#1082;&#1091;&#1088;%20-%20&#1087;&#1088;&#1086;&#1092;&#1077;&#1089;&#1089;&#1080;&#1103;\&#1091;&#1095;&#1080;&#1090;&#1077;&#1083;&#1100;\detskie_pesni_-_uchat_v_shkole_(zaycev.net).mp3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4" Type="http://schemas.openxmlformats.org/officeDocument/2006/relationships/image" Target="../media/image8.gi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detskie_pesni_-_uchat_v_shkole_(zaycev.net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643966" y="6357958"/>
            <a:ext cx="304800" cy="304800"/>
          </a:xfrm>
          <a:prstGeom prst="rect">
            <a:avLst/>
          </a:prstGeom>
        </p:spPr>
      </p:pic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181697" y="927645"/>
            <a:ext cx="861466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МУНИЦИПАЛЬНОЕ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БЮДЖЕТНОЕ УЧРЕЖДЕНИЕ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ДОПОЛНИТЕЛЬНОГО ОБРАЗОВАНИЯ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«ДЕТСКО-ЮНОШЕСКИЙ ЦЕНТР «ПРОМЕТЕЙ»</a:t>
            </a:r>
            <a:endParaRPr kumimoji="0" lang="ru-RU" sz="16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95736" y="2267744"/>
            <a:ext cx="5131469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/>
              <a:t>Профессиограмма педагога дополнительного образования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923928" y="4436923"/>
            <a:ext cx="4572000" cy="73866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Методист Муниципального бюджетного учреждения дополнительного образования «Детско-юношеский центр «Прометей»  </a:t>
            </a:r>
            <a:r>
              <a:rPr lang="ru-RU" sz="1400" b="1" i="1" dirty="0" err="1" smtClean="0">
                <a:latin typeface="Times New Roman" pitchFamily="18" charset="0"/>
                <a:cs typeface="Times New Roman" pitchFamily="18" charset="0"/>
              </a:rPr>
              <a:t>Вяткина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С.Г. 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313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18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980728"/>
            <a:ext cx="741682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Перспективы карьерного роста педагога дополнительного образования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связаны в основном с открытием своего дела: частной школы, центра дополнительного образования либо агентства по подбору персонала в области образования и воспитания для работы в семьях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В Детско-юношеском центре «Прометей»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55 % молодых специалистов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8396422"/>
      </p:ext>
    </p:extLst>
  </p:cSld>
  <p:clrMapOvr>
    <a:masterClrMapping/>
  </p:clrMapOvr>
  <p:transition advTm="13421"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45259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Воспитатель;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Учитель;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Социальный педагог;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Методист;</a:t>
            </a:r>
          </a:p>
          <a:p>
            <a:pPr>
              <a:buFont typeface="Wingdings" pitchFamily="2" charset="2"/>
              <a:buChar char="v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Педагог-психолог;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Эти гуманитарные профессии требуют тех же качеств, которые нужны педагогу дополнительного образования, и все эти специальности также подразумевают общение и работу с людьми.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Monotype Corsiva" pitchFamily="66" charset="0"/>
              </a:rPr>
              <a:t>Родственные профессии</a:t>
            </a:r>
            <a:endParaRPr lang="ru-RU" sz="4000" dirty="0">
              <a:latin typeface="Monotype Corsiva" pitchFamily="66" charset="0"/>
            </a:endParaRPr>
          </a:p>
        </p:txBody>
      </p:sp>
      <p:pic>
        <p:nvPicPr>
          <p:cNvPr id="7172" name="Picture 4" descr="http://19rosa67.ucoz.ru/_si/0/s20687884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 r="4000"/>
          <a:stretch>
            <a:fillRect/>
          </a:stretch>
        </p:blipFill>
        <p:spPr bwMode="auto">
          <a:xfrm>
            <a:off x="714348" y="3696868"/>
            <a:ext cx="3429024" cy="3161132"/>
          </a:xfrm>
          <a:prstGeom prst="rect">
            <a:avLst/>
          </a:prstGeom>
          <a:noFill/>
        </p:spPr>
      </p:pic>
      <p:pic>
        <p:nvPicPr>
          <p:cNvPr id="7174" name="Picture 6" descr="http://rujino.ru/file/rujino_ru/vospitatel-nayarabota.gi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57884" y="4122106"/>
            <a:ext cx="2214578" cy="2735894"/>
          </a:xfrm>
          <a:prstGeom prst="rect">
            <a:avLst/>
          </a:prstGeom>
          <a:noFill/>
        </p:spPr>
      </p:pic>
    </p:spTree>
    <p:custDataLst>
      <p:tags r:id="rId1"/>
    </p:custDataLst>
  </p:cSld>
  <p:clrMapOvr>
    <a:masterClrMapping/>
  </p:clrMapOvr>
  <p:transition advTm="23501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35013" y="1052737"/>
            <a:ext cx="6877347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 smtClean="0"/>
              <a:t>Математика необходима для развития детей. Кроме того, что она развивает ум ребенка, она закладывает основу рационального мышления и интеллектуального развития еще на этапе школьного обучения.</a:t>
            </a:r>
          </a:p>
          <a:p>
            <a:r>
              <a:rPr lang="ru-RU" sz="2200" dirty="0" smtClean="0"/>
              <a:t>Математика – это не просто формулы и расчеты, это логика и порядок, которые вытекают их правил и функций! Математические знания позволяют человеку правильно рассуждать, формировать свои мысли, удерживать в голове сложные последовательности и выстраивать между ними взаимосвязи.</a:t>
            </a: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  <a:p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advTm="14907"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24163" y="692696"/>
            <a:ext cx="75608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/>
              <a:t>Математика в дополнительном образовании.</a:t>
            </a:r>
          </a:p>
          <a:p>
            <a:endParaRPr lang="ru-RU" b="1" i="1" dirty="0" smtClean="0"/>
          </a:p>
          <a:p>
            <a:r>
              <a:rPr lang="ru-RU" b="1" i="1" dirty="0" smtClean="0"/>
              <a:t>Актуальность </a:t>
            </a:r>
            <a:r>
              <a:rPr lang="ru-RU" dirty="0" smtClean="0"/>
              <a:t>данной программы объясняется воспитанием интереса к предмету, развитию наблюдательности, геометрической зоркости, умения анализировать, догадываться, рассуждать, доказывать, умения решать учебную задачу творчески</a:t>
            </a:r>
            <a:r>
              <a:rPr lang="ru-RU" i="1" dirty="0" smtClean="0"/>
              <a:t>. </a:t>
            </a:r>
            <a:r>
              <a:rPr lang="ru-RU" dirty="0" smtClean="0"/>
              <a:t>Содержание может быть использовано для показа учащимся возможностей применения тех знаний и умений, которыми они овладевают на уроках математики.</a:t>
            </a:r>
          </a:p>
          <a:p>
            <a:r>
              <a:rPr lang="ru-RU" dirty="0" smtClean="0"/>
              <a:t>Занятия в творческом объединении отличаются тем, что ребенку предлагаются задания </a:t>
            </a:r>
            <a:r>
              <a:rPr lang="ru-RU" dirty="0" err="1" smtClean="0"/>
              <a:t>неучебного</a:t>
            </a:r>
            <a:r>
              <a:rPr lang="ru-RU" dirty="0" smtClean="0"/>
              <a:t> характера, поэтому серьёзная работа принимает форму игровой деятельности.</a:t>
            </a:r>
          </a:p>
          <a:p>
            <a:r>
              <a:rPr lang="ru-RU" dirty="0" smtClean="0"/>
              <a:t>В результате этих занятий ребята достигают значительных успехов в своём развитии. Они многому обучаются, и эти умения применяют в учебной работе, что приводит к успехам. А это означает, что возникает интерес к учебе.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213580509"/>
      </p:ext>
    </p:extLst>
  </p:cSld>
  <p:clrMapOvr>
    <a:masterClrMapping/>
  </p:clrMapOvr>
  <p:transition advTm="16514"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2132856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Monotype Corsiva" pitchFamily="66" charset="0"/>
              </a:rPr>
              <a:t>Спасибо за внимание!</a:t>
            </a:r>
          </a:p>
        </p:txBody>
      </p:sp>
    </p:spTree>
  </p:cSld>
  <p:clrMapOvr>
    <a:masterClrMapping/>
  </p:clrMapOvr>
  <p:transition advTm="11656"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3140968"/>
            <a:ext cx="2452688" cy="22706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2592288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Основными задачами работы педагога дополнительного образования  является создание комфортных условий  для творческого развития детей  и подростков, развитие их социально- эмоционального мира. Педагог дополнительного образования выявляет творческие способности детей и подростков, способствует их развитию, формированию устойчивых профессиональных интересов и склонностей. </a:t>
            </a:r>
            <a:endParaRPr lang="ru-RU" sz="2000" dirty="0"/>
          </a:p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63888" y="2852936"/>
            <a:ext cx="4572000" cy="255454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Поддерживает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одаренных и талантливых обучающихся, в том числе детей, имеющих отклонения в развитии. Организует участие обучающихся в массовых мероприятиях, выставках творчества, открытых занятиях, показательных выступлениях.</a:t>
            </a:r>
          </a:p>
        </p:txBody>
      </p:sp>
    </p:spTree>
    <p:custDataLst>
      <p:tags r:id="rId1"/>
    </p:custDataLst>
  </p:cSld>
  <p:clrMapOvr>
    <a:masterClrMapping/>
  </p:clrMapOvr>
  <p:transition advTm="8563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99592" y="836712"/>
            <a:ext cx="7200800" cy="25237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Педагог дополнительного образования </a:t>
            </a:r>
            <a:r>
              <a:rPr lang="ru-RU" sz="2000" dirty="0"/>
              <a:t>должен обладать такими личностными качествами, как порядочность, высокая ответственность и моральная устойчивость, честность, способность к сопереживанию, коммуникабельность, аккуратность, организованность, чувство такта, сдержанность, бескорыстие.</a:t>
            </a:r>
          </a:p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6992" y="2708920"/>
            <a:ext cx="3073400" cy="303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251051"/>
            <a:ext cx="2649373" cy="24931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advTm="11470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043608" y="620688"/>
            <a:ext cx="7128792" cy="57246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 профессионально важным качествам специалиста относятся: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	умение быстро принимать решения;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	организаторские способности;</a:t>
            </a:r>
          </a:p>
          <a:p>
            <a:pPr>
              <a:lnSpc>
                <a:spcPct val="150000"/>
              </a:lnSpc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	развитая интуиция;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	любовь к детям;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	психологическая устойчивость;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	жизнерадостность;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	знание иностранных языков: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	развитый эстетический вкус;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	высокий уровень культуры;</a:t>
            </a:r>
          </a:p>
          <a:p>
            <a:pPr>
              <a:lnSpc>
                <a:spcPct val="150000"/>
              </a:lnSpc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•	активность.</a:t>
            </a:r>
          </a:p>
          <a:p>
            <a:endParaRPr lang="ru-RU" dirty="0"/>
          </a:p>
        </p:txBody>
      </p:sp>
    </p:spTree>
  </p:cSld>
  <p:clrMapOvr>
    <a:masterClrMapping/>
  </p:clrMapOvr>
  <p:transition advTm="14142"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525963"/>
          </a:xfrm>
        </p:spPr>
        <p:txBody>
          <a:bodyPr>
            <a:noAutofit/>
          </a:bodyPr>
          <a:lstStyle/>
          <a:p>
            <a:pPr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Трудолюбие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работоспособность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дисциплинированность,  ответственность;</a:t>
            </a:r>
          </a:p>
          <a:p>
            <a:pPr algn="just"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Умение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поставить цель, избрать пути ее достижения, организованность, настойчивость, систематическое и планомерное повышение своего профессионального уровня, стремление постоянно повышать качество своего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труда.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Особо важные 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человеческие качества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педагога: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человечность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, доброта, терпеливость, порядочность, честность, ответственность, справедливость, обязательность, объективность, щедрость, уважение к людям, высокая нравственность, оптимизм, эмоциональная уравновешенность, потребность к общению, интерес к жизни воспитанников, доброжелательность, самокритичность, дружелюбие, сдержанность, достоинство, патриотизм, религиозность, принципиальность,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отзывчивость и </a:t>
            </a:r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эмоциональная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культура.</a:t>
            </a:r>
            <a:endParaRPr lang="ru-RU" sz="2000" b="1" i="1" dirty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Monotype Corsiva" pitchFamily="66" charset="0"/>
              </a:rPr>
              <a:t>Необходимые качества</a:t>
            </a:r>
            <a:endParaRPr lang="ru-RU" sz="4000" dirty="0">
              <a:latin typeface="Monotype Corsiva" pitchFamily="66" charset="0"/>
            </a:endParaRPr>
          </a:p>
        </p:txBody>
      </p:sp>
    </p:spTree>
    <p:custDataLst>
      <p:tags r:id="rId1"/>
    </p:custDataLst>
  </p:cSld>
  <p:clrMapOvr>
    <a:masterClrMapping/>
  </p:clrMapOvr>
  <p:transition advTm="13421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656704" y="692696"/>
            <a:ext cx="70567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Педагогу дополнительного образования необходимо обладать знаниями: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	социально-психологических  механизмов взаимодействия людей;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	принципов и закономерностей развития образования с учетом его психолого – педагогических традиций;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	индивидуально-психологических особенностях развития личности в социокультурном пространстве;</a:t>
            </a:r>
          </a:p>
          <a:p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•	условиях, способах, путях саморазвития личности.</a:t>
            </a:r>
          </a:p>
        </p:txBody>
      </p:sp>
    </p:spTree>
    <p:extLst>
      <p:ext uri="{BB962C8B-B14F-4D97-AF65-F5344CB8AC3E}">
        <p14:creationId xmlns="" xmlns:p14="http://schemas.microsoft.com/office/powerpoint/2010/main" val="96506132"/>
      </p:ext>
    </p:extLst>
  </p:cSld>
  <p:clrMapOvr>
    <a:masterClrMapping/>
  </p:clrMapOvr>
  <p:transition advTm="13421"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778991" y="908720"/>
            <a:ext cx="763284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Педагог дополнительного должен обладать общими и профессиональными компетенциями, включающими в себя способность: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	понимать сущность и социальную значимость своей будущей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профессии, проявлять к ней устойчивый интерес;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	организовывать собственную деятельность, определять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методы решения профессиональных задач, оценивать их эффективность и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качество; оценивать риски и принимать решения в нестандартных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ситуациях;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	осуществлять поиск, анализ и оценку информации,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необходимой для постановки и решения профессиональных задач,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профессионального и личностного развития;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	использовать информационно-коммуникационные технологии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для совершенствования профессиональной деятельности;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	ставить цели, мотивировать деятельность обучающихся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воспитанников), организовывать и контролировать их работу с принятием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на себя ответственности за качество образовательного процесса;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59548124"/>
      </p:ext>
    </p:extLst>
  </p:cSld>
  <p:clrMapOvr>
    <a:masterClrMapping/>
  </p:clrMapOvr>
  <p:transition advTm="13421"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8129" y="548680"/>
            <a:ext cx="799288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•	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•	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самостоятельно определять задачи профессионального 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личностного развития, заниматься самообразованием, осознанно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планировать повышение квалификации;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	осуществлять профессиональную деятельность в условиях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обновления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ее целей, содержания, смены технологий;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	осуществлять профилактику травматизма, обеспечивать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охрану жизни и здоровья обучающихся (воспитанников);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	планировать, организовывать и проводить занятия;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	организовывать и проводить досуговые мероприятия, в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т.ч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 конкурсы, олимпиады, соревнования, выставки;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	разрабатывать методические материалы (рабочие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программы, учебно-тематические планы) на основе примерных с учетом области деятельности, особенностей возраста, группы и отдельных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занимающихся;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•	создавать в кабинете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предметно-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развивающую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среду;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	участвовать в исследовательской и проектной деятельности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в области дополнительного образования детей.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730372731"/>
      </p:ext>
    </p:extLst>
  </p:cSld>
  <p:clrMapOvr>
    <a:masterClrMapping/>
  </p:clrMapOvr>
  <p:transition advTm="13421"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42844" y="928670"/>
            <a:ext cx="8643998" cy="4786346"/>
          </a:xfrm>
        </p:spPr>
        <p:txBody>
          <a:bodyPr>
            <a:noAutofit/>
          </a:bodyPr>
          <a:lstStyle/>
          <a:p>
            <a:pPr marL="623888" indent="-350838">
              <a:buFont typeface="+mj-lt"/>
              <a:buAutoNum type="arabicPeriod"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Педагогические колледжи</a:t>
            </a:r>
          </a:p>
          <a:p>
            <a:pPr marL="623888" indent="-350838">
              <a:buFont typeface="+mj-lt"/>
              <a:buAutoNum type="arabicPeriod"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Среднее педагогическое образование.</a:t>
            </a:r>
          </a:p>
          <a:p>
            <a:pPr marL="528638" indent="-255588"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	Специальности: «Преподавание в начальных классах», «Педагогика дополнительного образования», «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Cпециальное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дошкольное образование», «Физическая культура», «Коррекционная педагогика в начальном образовании» и др.</a:t>
            </a:r>
          </a:p>
          <a:p>
            <a:pPr marL="528638" indent="-255588">
              <a:buFont typeface="+mj-lt"/>
              <a:buAutoNum type="arabicPeriod" startAt="3"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Высшие учебные заведения</a:t>
            </a:r>
          </a:p>
          <a:p>
            <a:pPr marL="528638" indent="-255588"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Бакалавриат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 и магистратура – это два уровня высшего педагогического образования</a:t>
            </a:r>
            <a:r>
              <a:rPr lang="ru-RU" sz="15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500" dirty="0" smtClean="0">
              <a:latin typeface="Times New Roman" pitchFamily="18" charset="0"/>
              <a:cs typeface="Times New Roman" pitchFamily="18" charset="0"/>
            </a:endParaRPr>
          </a:p>
          <a:p>
            <a:pPr marL="528638" indent="-255588"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	Первый уровень — </a:t>
            </a:r>
            <a:r>
              <a:rPr lang="ru-RU" sz="1500" dirty="0" err="1" smtClean="0">
                <a:latin typeface="Times New Roman" pitchFamily="18" charset="0"/>
                <a:cs typeface="Times New Roman" pitchFamily="18" charset="0"/>
              </a:rPr>
              <a:t>бакалавриат</a:t>
            </a: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, в котором обучение длится 4 года. Диплом бакалавра дает право работать педагогами в разных учебных заведениях. Второй уровень — подготовка магистров, которая осуществляется за 2 года и готовит специалистов для решения разнообразных педагогических проблем и научно-исследовательской деятельности.</a:t>
            </a:r>
          </a:p>
          <a:p>
            <a:pPr marL="615950" indent="-342900">
              <a:buFont typeface="+mj-lt"/>
              <a:buAutoNum type="arabicPeriod" startAt="4"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Высшее педагогическое образование.</a:t>
            </a:r>
          </a:p>
          <a:p>
            <a:pPr marL="528638" indent="-255588"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	Педагогические ВУЗы. Специальности: «Педагогика и методика дошкольного образования», «Иностранный язык», «Филология», «Математика», «Физика», «Химия» и т.д.</a:t>
            </a:r>
          </a:p>
          <a:p>
            <a:pPr marL="615950" indent="-342900">
              <a:buFont typeface="+mj-lt"/>
              <a:buAutoNum type="arabicPeriod" startAt="5"/>
            </a:pPr>
            <a:r>
              <a:rPr lang="ru-RU" sz="1500" b="1" dirty="0" smtClean="0">
                <a:latin typeface="Times New Roman" pitchFamily="18" charset="0"/>
                <a:cs typeface="Times New Roman" pitchFamily="18" charset="0"/>
              </a:rPr>
              <a:t>Аспирантура</a:t>
            </a:r>
          </a:p>
          <a:p>
            <a:pPr marL="528638" indent="-255588">
              <a:buNone/>
            </a:pPr>
            <a:r>
              <a:rPr lang="ru-RU" sz="1500" dirty="0" smtClean="0">
                <a:latin typeface="Times New Roman" pitchFamily="18" charset="0"/>
                <a:cs typeface="Times New Roman" pitchFamily="18" charset="0"/>
              </a:rPr>
              <a:t>	Третьим уровнем подготовки педагогов является аспирантура и докторантура, которые выпускают научно-педагогические кадры высшей квалификации для подготовки педагогов в высших учебных заведениях.</a:t>
            </a:r>
            <a:endParaRPr lang="ru-RU" sz="1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2910" y="142852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latin typeface="Monotype Corsiva" pitchFamily="66" charset="0"/>
              </a:rPr>
              <a:t>Пути получения профессии</a:t>
            </a:r>
            <a:endParaRPr lang="ru-RU" sz="4000" dirty="0">
              <a:latin typeface="Monotype Corsiva" pitchFamily="66" charset="0"/>
            </a:endParaRPr>
          </a:p>
        </p:txBody>
      </p:sp>
    </p:spTree>
    <p:custDataLst>
      <p:tags r:id="rId1"/>
    </p:custDataLst>
  </p:cSld>
  <p:clrMapOvr>
    <a:masterClrMapping/>
  </p:clrMapOvr>
  <p:transition advTm="16514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5" dur="2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2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9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6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5|17.9|2.3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431</TotalTime>
  <Words>569</Words>
  <Application>Microsoft Office PowerPoint</Application>
  <PresentationFormat>Экран (4:3)</PresentationFormat>
  <Paragraphs>88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Открытая</vt:lpstr>
      <vt:lpstr>Слайд 1</vt:lpstr>
      <vt:lpstr>Слайд 2</vt:lpstr>
      <vt:lpstr>Слайд 3</vt:lpstr>
      <vt:lpstr>Слайд 4</vt:lpstr>
      <vt:lpstr>Необходимые качества</vt:lpstr>
      <vt:lpstr>Слайд 6</vt:lpstr>
      <vt:lpstr>Слайд 7</vt:lpstr>
      <vt:lpstr>Слайд 8</vt:lpstr>
      <vt:lpstr>Пути получения профессии</vt:lpstr>
      <vt:lpstr>Слайд 10</vt:lpstr>
      <vt:lpstr>Родственные профессии</vt:lpstr>
      <vt:lpstr>Слайд 12</vt:lpstr>
      <vt:lpstr>Слайд 13</vt:lpstr>
      <vt:lpstr>Спасибо за внимание!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49</cp:revision>
  <dcterms:created xsi:type="dcterms:W3CDTF">2015-04-27T14:17:49Z</dcterms:created>
  <dcterms:modified xsi:type="dcterms:W3CDTF">2019-12-23T11:46:48Z</dcterms:modified>
</cp:coreProperties>
</file>