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2" r:id="rId7"/>
    <p:sldId id="265" r:id="rId8"/>
    <p:sldId id="266" r:id="rId9"/>
    <p:sldId id="267" r:id="rId10"/>
    <p:sldId id="268" r:id="rId11"/>
    <p:sldId id="269" r:id="rId12"/>
    <p:sldId id="270" r:id="rId13"/>
    <p:sldId id="276" r:id="rId14"/>
    <p:sldId id="271" r:id="rId15"/>
    <p:sldId id="272" r:id="rId16"/>
    <p:sldId id="274" r:id="rId17"/>
    <p:sldId id="275" r:id="rId18"/>
    <p:sldId id="273" r:id="rId19"/>
    <p:sldId id="260" r:id="rId20"/>
    <p:sldId id="261" r:id="rId2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количество обучающихся</c:v>
                </c:pt>
                <c:pt idx="1">
                  <c:v>Определились с профвыбором в 10 кл. </c:v>
                </c:pt>
                <c:pt idx="2">
                  <c:v>Подтвердивших выбор по окончании школы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57</c:v>
                </c:pt>
                <c:pt idx="1">
                  <c:v>54</c:v>
                </c:pt>
                <c:pt idx="2">
                  <c:v>48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количество обучающихся</c:v>
                </c:pt>
                <c:pt idx="1">
                  <c:v>Определились с профвыбором в 10 кл. </c:v>
                </c:pt>
                <c:pt idx="2">
                  <c:v>Подтвердивших выбор по окончании школы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3"/>
                <c:pt idx="0">
                  <c:v>количество обучающихся</c:v>
                </c:pt>
                <c:pt idx="1">
                  <c:v>Определились с профвыбором в 10 кл. </c:v>
                </c:pt>
                <c:pt idx="2">
                  <c:v>Подтвердивших выбор по окончании школы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3505408"/>
        <c:axId val="133506944"/>
      </c:barChart>
      <c:catAx>
        <c:axId val="13350540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 anchor="t" anchorCtr="0"/>
          <a:lstStyle/>
          <a:p>
            <a:pPr algn="just">
              <a:defRPr/>
            </a:pPr>
            <a:endParaRPr lang="ru-RU"/>
          </a:p>
        </c:txPr>
        <c:crossAx val="133506944"/>
        <c:crosses val="autoZero"/>
        <c:auto val="1"/>
        <c:lblAlgn val="ctr"/>
        <c:lblOffset val="100"/>
        <c:noMultiLvlLbl val="0"/>
      </c:catAx>
      <c:valAx>
        <c:axId val="133506944"/>
        <c:scaling>
          <c:orientation val="minMax"/>
        </c:scaling>
        <c:delete val="0"/>
        <c:axPos val="b"/>
        <c:majorGridlines/>
        <c:numFmt formatCode="General" sourceLinked="1"/>
        <c:majorTickMark val="out"/>
        <c:minorTickMark val="none"/>
        <c:tickLblPos val="nextTo"/>
        <c:crossAx val="13350540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600200"/>
            <a:ext cx="103632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556001"/>
            <a:ext cx="85344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1447801"/>
            <a:ext cx="27432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47800"/>
            <a:ext cx="80264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8063251" y="4203592"/>
            <a:ext cx="383523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3492427" y="4075290"/>
            <a:ext cx="7392687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3771637" y="4087562"/>
            <a:ext cx="729064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7479318" y="4074174"/>
            <a:ext cx="4410667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82220" y="4058555"/>
            <a:ext cx="11631168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043" y="2463560"/>
            <a:ext cx="103632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3153" y="1437449"/>
            <a:ext cx="8556979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02207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679192"/>
            <a:ext cx="5096256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2208" y="2678114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3110" y="3429001"/>
            <a:ext cx="5093407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7600" y="2678113"/>
            <a:ext cx="5096256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3429001"/>
            <a:ext cx="5096256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9200" y="3581401"/>
            <a:ext cx="44704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82220" y="714191"/>
            <a:ext cx="11631168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1219200" y="2286000"/>
            <a:ext cx="44704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02616" y="1828800"/>
            <a:ext cx="5205435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228600"/>
            <a:ext cx="11594592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82220" y="5353963"/>
            <a:ext cx="11631168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8874" y="338667"/>
            <a:ext cx="5083527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91112" y="2785533"/>
            <a:ext cx="5091289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17600" y="1371600"/>
            <a:ext cx="475488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228600"/>
            <a:ext cx="11594592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82220" y="1679429"/>
            <a:ext cx="11631168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338328"/>
            <a:ext cx="109728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84896" y="6250165"/>
            <a:ext cx="5048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A04583D-17E8-4C5E-929C-D2160F3906E8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185" y="6250165"/>
            <a:ext cx="50489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21451" y="6250164"/>
            <a:ext cx="1549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B9C9B7A-9EBB-4D54-AC30-F8066601BF7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2757" y="2675467"/>
            <a:ext cx="9877777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9980" y="758952"/>
            <a:ext cx="9966960" cy="1088136"/>
          </a:xfrm>
        </p:spPr>
        <p:txBody>
          <a:bodyPr anchor="t">
            <a:normAutofit/>
          </a:bodyPr>
          <a:lstStyle/>
          <a:p>
            <a:r>
              <a:rPr lang="ru-RU" sz="2000" dirty="0" smtClean="0"/>
              <a:t>Государственное бюджетное общеобразовательное учреждение средняя общеобразовательная школа №598 с углубленным изучением математики, химии и биологии Приморского района Санкт-Петербурга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01368" y="2057400"/>
            <a:ext cx="9509760" cy="4069080"/>
          </a:xfrm>
        </p:spPr>
        <p:txBody>
          <a:bodyPr>
            <a:noAutofit/>
          </a:bodyPr>
          <a:lstStyle/>
          <a:p>
            <a:r>
              <a:rPr lang="ru-RU" sz="3600" dirty="0" smtClean="0"/>
              <a:t>Организация </a:t>
            </a:r>
            <a:r>
              <a:rPr lang="ru-RU" sz="3600" dirty="0" err="1" smtClean="0"/>
              <a:t>профориентационной</a:t>
            </a:r>
            <a:r>
              <a:rPr lang="ru-RU" sz="3600" dirty="0" smtClean="0"/>
              <a:t> работы в общеобразовательном учреждении</a:t>
            </a:r>
            <a:r>
              <a:rPr lang="en-US" sz="3600" dirty="0"/>
              <a:t> </a:t>
            </a:r>
            <a:r>
              <a:rPr lang="ru-RU" sz="3600" dirty="0" smtClean="0"/>
              <a:t>для обучающихся начальной и основной ступени</a:t>
            </a:r>
            <a:r>
              <a:rPr lang="ru-RU" sz="3600" dirty="0" smtClean="0"/>
              <a:t>.</a:t>
            </a:r>
          </a:p>
          <a:p>
            <a:endParaRPr lang="ru-RU" sz="3600" dirty="0"/>
          </a:p>
          <a:p>
            <a:pPr algn="r"/>
            <a:r>
              <a:rPr lang="ru-RU" sz="3600" dirty="0" smtClean="0"/>
              <a:t>                </a:t>
            </a:r>
            <a:r>
              <a:rPr lang="ru-RU" sz="2800" dirty="0" smtClean="0"/>
              <a:t>Дели Г.И., социальный педагог</a:t>
            </a:r>
          </a:p>
          <a:p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2370603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695" y="2674938"/>
            <a:ext cx="518572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Может быть фармацевтом?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159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554" y="2674938"/>
            <a:ext cx="4604005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Школьная столовая тоже учит!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636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441" y="2674938"/>
            <a:ext cx="6130230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Увлекательно о важном!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7317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</a:t>
            </a:r>
            <a:r>
              <a:rPr lang="ru-RU" dirty="0"/>
              <a:t>М</a:t>
            </a:r>
            <a:r>
              <a:rPr lang="ru-RU" dirty="0" smtClean="0"/>
              <a:t>атематический профиль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Химико-биологический профиль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a typeface="Segoe UI Symbol" pitchFamily="34" charset="0"/>
              </a:rPr>
              <a:t>Выбор</a:t>
            </a:r>
            <a:r>
              <a:rPr lang="ru-RU" dirty="0" smtClean="0"/>
              <a:t> профильного обучения в 5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626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687" y="2674938"/>
            <a:ext cx="5183739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 химии серьезно!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550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6" y="2674937"/>
            <a:ext cx="2988000" cy="3984001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В мир профессий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3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126" y="2674938"/>
            <a:ext cx="5178860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На  ЛАЭС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107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740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Команда школы на мероприятии «Билет в будущее»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443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7347" y="2674938"/>
            <a:ext cx="2588418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Билет в будущее!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75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Выпуск  2018 года.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Мониторинг </a:t>
            </a:r>
            <a:r>
              <a:rPr lang="ru-RU" dirty="0" err="1" smtClean="0"/>
              <a:t>профориентационной</a:t>
            </a:r>
            <a:r>
              <a:rPr lang="ru-RU" dirty="0" smtClean="0"/>
              <a:t>  работы 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1062732140"/>
              </p:ext>
            </p:extLst>
          </p:nvPr>
        </p:nvGraphicFramePr>
        <p:xfrm>
          <a:off x="1977136" y="2587752"/>
          <a:ext cx="7776000" cy="31657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8021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45720" indent="0" algn="ctr">
              <a:buNone/>
            </a:pPr>
            <a:r>
              <a:rPr lang="ru-RU" dirty="0" smtClean="0"/>
              <a:t>               </a:t>
            </a:r>
          </a:p>
          <a:p>
            <a:pPr marL="45720" indent="0">
              <a:buNone/>
            </a:pPr>
            <a:r>
              <a:rPr lang="ru-RU" b="1" dirty="0" smtClean="0"/>
              <a:t>Оказание </a:t>
            </a:r>
            <a:r>
              <a:rPr lang="ru-RU" b="1" dirty="0" err="1"/>
              <a:t>профориентационной</a:t>
            </a:r>
            <a:r>
              <a:rPr lang="ru-RU" b="1" dirty="0"/>
              <a:t> поддержки учащимся в процессе выбора профиля обучения и сферы будущей профессиональной деятельности в соответствии со своими возможностями, способностями и с учетом требований рынка труда</a:t>
            </a:r>
            <a:r>
              <a:rPr lang="ru-RU" b="1" dirty="0" smtClean="0"/>
              <a:t>.</a:t>
            </a:r>
          </a:p>
          <a:p>
            <a:pPr marL="45720" indent="0">
              <a:buNone/>
            </a:pPr>
            <a:r>
              <a:rPr lang="ru-RU" b="1" dirty="0" smtClean="0"/>
              <a:t> </a:t>
            </a:r>
            <a:r>
              <a:rPr lang="ru-RU" b="1" dirty="0"/>
              <a:t>Основные задачи </a:t>
            </a:r>
          </a:p>
          <a:p>
            <a:pPr marL="45720" indent="0">
              <a:buNone/>
            </a:pPr>
            <a:r>
              <a:rPr lang="ru-RU" b="1" dirty="0"/>
              <a:t>•	Расширение взаимодействия ГБОУ школы №598 с учреждениями НПО по реализуемым профилям.</a:t>
            </a:r>
          </a:p>
          <a:p>
            <a:pPr marL="45720" indent="0">
              <a:buNone/>
            </a:pPr>
            <a:r>
              <a:rPr lang="ru-RU" b="1" dirty="0"/>
              <a:t>•	Формирование у учащихся и выпускников школы мотивационной основы для получения начального профессионального образования и выбора рабочих профессий;</a:t>
            </a:r>
          </a:p>
          <a:p>
            <a:pPr marL="45720" indent="0">
              <a:buNone/>
            </a:pPr>
            <a:r>
              <a:rPr lang="ru-RU" b="1" dirty="0"/>
              <a:t>•	Информирование  учащихся и выпускников школы о востребованности рабочих профессий на рынке труда в Санкт-Петербурге;</a:t>
            </a:r>
          </a:p>
          <a:p>
            <a:pPr marL="45720" indent="0">
              <a:buNone/>
            </a:pPr>
            <a:r>
              <a:rPr lang="ru-RU" b="1" dirty="0"/>
              <a:t>•	Знакомство учащихся с миром профессий через вовлечение в социально-практическую деятельность;</a:t>
            </a:r>
          </a:p>
          <a:p>
            <a:pPr marL="45720" indent="0">
              <a:buNone/>
            </a:pPr>
            <a:r>
              <a:rPr lang="ru-RU" b="1" dirty="0"/>
              <a:t>•	Повышение привлекательности рабочих профессий среди выпускников школы и их родителей.</a:t>
            </a:r>
          </a:p>
          <a:p>
            <a:pPr marL="45720" indent="0">
              <a:buNone/>
            </a:pPr>
            <a:endParaRPr lang="ru-RU" b="1" dirty="0"/>
          </a:p>
          <a:p>
            <a:pPr marL="45720" indent="0">
              <a:buNone/>
            </a:pPr>
            <a:endParaRPr lang="ru-RU" b="1" dirty="0" smtClean="0"/>
          </a:p>
          <a:p>
            <a:pPr marL="4572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70432" y="381000"/>
            <a:ext cx="9875520" cy="1356360"/>
          </a:xfrm>
        </p:spPr>
        <p:txBody>
          <a:bodyPr/>
          <a:lstStyle/>
          <a:p>
            <a:pPr algn="ctr"/>
            <a:r>
              <a:rPr lang="ru-RU" dirty="0" smtClean="0"/>
              <a:t>Цели и задачи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47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740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73456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Вот так  растут профессионалы!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4656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ru-RU" sz="2400" b="1" dirty="0" smtClean="0"/>
              <a:t>       Работа школы по </a:t>
            </a:r>
            <a:r>
              <a:rPr lang="ru-RU" sz="2400" b="1" dirty="0" err="1" smtClean="0"/>
              <a:t>профориентационной</a:t>
            </a:r>
            <a:r>
              <a:rPr lang="ru-RU" sz="2400" b="1" dirty="0" smtClean="0"/>
              <a:t> работе проводится  в соответствии с Планом работы </a:t>
            </a:r>
            <a:r>
              <a:rPr lang="ru-RU" sz="2400" b="1" dirty="0"/>
              <a:t>государственного бюджетного образовательного учреждения школы №598 с углубленным изучением математики, химии и биологии Приморского района Санкт-Петербурга </a:t>
            </a:r>
            <a:r>
              <a:rPr lang="ru-RU" sz="2400" b="1" dirty="0" smtClean="0"/>
              <a:t>на </a:t>
            </a:r>
            <a:r>
              <a:rPr lang="ru-RU" sz="2400" b="1" dirty="0"/>
              <a:t>учебный </a:t>
            </a:r>
            <a:r>
              <a:rPr lang="ru-RU" sz="2400" b="1" dirty="0" smtClean="0"/>
              <a:t>год, реализующих основные требования Федерального Закона «Об образовании в РФ».</a:t>
            </a:r>
          </a:p>
          <a:p>
            <a:pPr marL="45720" indent="0" algn="ctr">
              <a:buNone/>
            </a:pPr>
            <a:endParaRPr lang="ru-RU" sz="2400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Организация и планирование работы школы по вопросам профориентации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533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/>
              <a:t>ГБУ ДО </a:t>
            </a:r>
            <a:r>
              <a:rPr lang="ru-RU" b="1" dirty="0" smtClean="0"/>
              <a:t>ДДЮ Приморского района Санкт-Петербурга  (соглашение сотрудничестве от 01.09.2018 г.).</a:t>
            </a:r>
          </a:p>
          <a:p>
            <a:r>
              <a:rPr lang="ru-RU" b="1" dirty="0" smtClean="0"/>
              <a:t>Проект «Из школы в профессию» ( соглашение  о сотрудничестве от 01.09.2017 г. с </a:t>
            </a:r>
            <a:r>
              <a:rPr lang="ru-RU" b="1" dirty="0" err="1" smtClean="0"/>
              <a:t>компанием</a:t>
            </a:r>
            <a:r>
              <a:rPr lang="ru-RU" b="1" dirty="0" smtClean="0"/>
              <a:t> «ВСР» )</a:t>
            </a:r>
          </a:p>
          <a:p>
            <a:r>
              <a:rPr lang="ru-RU" b="1" dirty="0"/>
              <a:t>«РОССИЙСКАЯ ШКОЛА ФАРМАЦЕВТОВ» .</a:t>
            </a:r>
            <a:endParaRPr lang="ru-RU" b="1" dirty="0" smtClean="0"/>
          </a:p>
          <a:p>
            <a:r>
              <a:rPr lang="ru-RU" b="1" dirty="0"/>
              <a:t> НПФ </a:t>
            </a:r>
            <a:r>
              <a:rPr lang="ru-RU" b="1" dirty="0" smtClean="0"/>
              <a:t> «</a:t>
            </a:r>
            <a:r>
              <a:rPr lang="ru-RU" b="1" dirty="0" err="1" smtClean="0"/>
              <a:t>Химитек</a:t>
            </a:r>
            <a:r>
              <a:rPr lang="ru-RU" b="1" dirty="0" smtClean="0"/>
              <a:t>» ( соглашение о сотрудничестве от 01.09.2013 г.).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СОТРУДНИЧЕСТВО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922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b="1" dirty="0" smtClean="0"/>
              <a:t>         ГБОУ школа №598 является профильной школой и нацелена на углубленное изучение математики, химии и биологии. Переходя в 5 класс, обучающиеся выбирают профильное обучение : химия и биология или математика.</a:t>
            </a:r>
          </a:p>
          <a:p>
            <a:pPr marL="45720" indent="0">
              <a:buNone/>
            </a:pPr>
            <a:r>
              <a:rPr lang="ru-RU" b="1" dirty="0"/>
              <a:t> </a:t>
            </a:r>
            <a:r>
              <a:rPr lang="ru-RU" b="1" dirty="0" smtClean="0"/>
              <a:t>        С учетом этой особенности школы </a:t>
            </a:r>
            <a:r>
              <a:rPr lang="ru-RU" b="1" dirty="0"/>
              <a:t> </a:t>
            </a:r>
            <a:r>
              <a:rPr lang="ru-RU" b="1" dirty="0" err="1" smtClean="0"/>
              <a:t>профориентационная</a:t>
            </a:r>
            <a:r>
              <a:rPr lang="ru-RU" b="1" dirty="0" smtClean="0"/>
              <a:t> работа  в школе проводится с 1 класса.  </a:t>
            </a:r>
          </a:p>
          <a:p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latin typeface="Franklin Gothic Demi" panose="020B0703020102020204" pitchFamily="34" charset="0"/>
              </a:rPr>
              <a:t>Особенности </a:t>
            </a:r>
            <a:r>
              <a:rPr lang="ru-RU" dirty="0" err="1" smtClean="0">
                <a:latin typeface="Franklin Gothic Demi" panose="020B0703020102020204" pitchFamily="34" charset="0"/>
              </a:rPr>
              <a:t>профориентационной</a:t>
            </a:r>
            <a:r>
              <a:rPr lang="ru-RU" dirty="0" smtClean="0">
                <a:latin typeface="Franklin Gothic Demi" panose="020B0703020102020204" pitchFamily="34" charset="0"/>
              </a:rPr>
              <a:t> работы ГБОУ школы №598</a:t>
            </a:r>
            <a:endParaRPr lang="ru-RU" dirty="0">
              <a:latin typeface="Franklin Gothic Demi" panose="020B07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66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45720" indent="0">
              <a:buNone/>
            </a:pPr>
            <a:r>
              <a:rPr lang="ru-RU" b="1" dirty="0" smtClean="0"/>
              <a:t>Профориентация должна быть для ребенка увлекательной и познавательной!</a:t>
            </a:r>
          </a:p>
          <a:p>
            <a:pPr marL="45720" indent="0">
              <a:buNone/>
            </a:pPr>
            <a:r>
              <a:rPr lang="ru-RU" b="1" dirty="0" smtClean="0"/>
              <a:t>1.Фабрика им. Самойлова.</a:t>
            </a:r>
          </a:p>
          <a:p>
            <a:pPr marL="45720" indent="0">
              <a:buNone/>
            </a:pPr>
            <a:r>
              <a:rPr lang="ru-RU" b="1" dirty="0" smtClean="0"/>
              <a:t>2.Киностудия «</a:t>
            </a:r>
            <a:r>
              <a:rPr lang="ru-RU" b="1" dirty="0" err="1" smtClean="0"/>
              <a:t>Кинополис</a:t>
            </a:r>
            <a:r>
              <a:rPr lang="ru-RU" b="1" dirty="0" smtClean="0"/>
              <a:t>».</a:t>
            </a:r>
          </a:p>
          <a:p>
            <a:pPr marL="45720" indent="0">
              <a:buNone/>
            </a:pPr>
            <a:r>
              <a:rPr lang="ru-RU" b="1" dirty="0" smtClean="0"/>
              <a:t>3. Управление МЧС РФ в Приморском районе Санкт-Петербурга.</a:t>
            </a:r>
          </a:p>
          <a:p>
            <a:pPr marL="45720" indent="0">
              <a:buNone/>
            </a:pPr>
            <a:r>
              <a:rPr lang="ru-RU" b="1" dirty="0" smtClean="0"/>
              <a:t>4.Мастер классы профессионалов своего дела.</a:t>
            </a:r>
          </a:p>
          <a:p>
            <a:pPr marL="45720" indent="0">
              <a:buNone/>
            </a:pPr>
            <a:r>
              <a:rPr lang="ru-RU" b="1" dirty="0" smtClean="0"/>
              <a:t>5. Экскурсии в кабинет химии и биологии, информатики.</a:t>
            </a:r>
          </a:p>
          <a:p>
            <a:pPr marL="45720" indent="0">
              <a:buNone/>
            </a:pPr>
            <a:r>
              <a:rPr lang="ru-RU" b="1" dirty="0" smtClean="0"/>
              <a:t>6. Музей «Мир </a:t>
            </a:r>
            <a:r>
              <a:rPr lang="ru-RU" b="1" dirty="0"/>
              <a:t>в</a:t>
            </a:r>
            <a:r>
              <a:rPr lang="ru-RU" b="1" dirty="0" smtClean="0"/>
              <a:t>оды Санкт-Петербурга» УП «Водоканал Санкт-Петербурга».</a:t>
            </a:r>
          </a:p>
          <a:p>
            <a:pPr marL="45720" indent="0">
              <a:buNone/>
            </a:pPr>
            <a:r>
              <a:rPr lang="ru-RU" b="1" dirty="0" smtClean="0"/>
              <a:t>7. Управление МВД РФ в Приморском районе Санкт-Петербурга и </a:t>
            </a:r>
            <a:r>
              <a:rPr lang="ru-RU" b="1" dirty="0" err="1" smtClean="0"/>
              <a:t>мн.другие</a:t>
            </a:r>
            <a:r>
              <a:rPr lang="ru-RU" b="1" dirty="0" smtClean="0"/>
              <a:t>.</a:t>
            </a:r>
          </a:p>
          <a:p>
            <a:pPr marL="45720" indent="0">
              <a:buNone/>
            </a:pP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Мы стартуем в 1 классе!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115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0740" y="2674938"/>
            <a:ext cx="4601633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 </a:t>
            </a:r>
            <a:r>
              <a:rPr lang="ru-RU" dirty="0" smtClean="0"/>
              <a:t>Профориентация учеников 1- 4 классов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718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801" y="2674938"/>
            <a:ext cx="6135511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</a:t>
            </a:r>
            <a:r>
              <a:rPr lang="ru-RU" dirty="0" smtClean="0"/>
              <a:t>ыть ли мне технологом 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863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4024" y="2674938"/>
            <a:ext cx="5175064" cy="345122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 может физиком?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077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210</TotalTime>
  <Words>389</Words>
  <Application>Microsoft Office PowerPoint</Application>
  <PresentationFormat>Произвольный</PresentationFormat>
  <Paragraphs>52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Государственное бюджетное общеобразовательное учреждение средняя общеобразовательная школа №598 с углубленным изучением математики, химии и биологии Приморского района Санкт-Петербурга</vt:lpstr>
      <vt:lpstr>Цели и задачи</vt:lpstr>
      <vt:lpstr>Организация и планирование работы школы по вопросам профориентации</vt:lpstr>
      <vt:lpstr>СОТРУДНИЧЕСТВО</vt:lpstr>
      <vt:lpstr>Особенности профориентационной работы ГБОУ школы №598</vt:lpstr>
      <vt:lpstr>Мы стартуем в 1 классе!</vt:lpstr>
      <vt:lpstr> Профориентация учеников 1- 4 классов</vt:lpstr>
      <vt:lpstr>Быть ли мне технологом ?</vt:lpstr>
      <vt:lpstr>А может физиком?</vt:lpstr>
      <vt:lpstr>Может быть фармацевтом?</vt:lpstr>
      <vt:lpstr>Школьная столовая тоже учит!</vt:lpstr>
      <vt:lpstr>Увлекательно о важном!</vt:lpstr>
      <vt:lpstr>Выбор профильного обучения в 5 классе</vt:lpstr>
      <vt:lpstr>О химии серьезно!</vt:lpstr>
      <vt:lpstr>В мир профессий</vt:lpstr>
      <vt:lpstr>На  ЛАЭС</vt:lpstr>
      <vt:lpstr>Команда школы на мероприятии «Билет в будущее»</vt:lpstr>
      <vt:lpstr>Билет в будущее!</vt:lpstr>
      <vt:lpstr>Мониторинг профориентационной  работы </vt:lpstr>
      <vt:lpstr>Вот так  растут профессионалы!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общеобразовательное учреждение средняя общеобразовательная школа №598 с углубленным изучением математики, химии и биологии Приморского района Санкт-Петербурга</dc:title>
  <dc:creator>user</dc:creator>
  <cp:lastModifiedBy>Галина</cp:lastModifiedBy>
  <cp:revision>26</cp:revision>
  <dcterms:created xsi:type="dcterms:W3CDTF">2019-04-26T12:20:18Z</dcterms:created>
  <dcterms:modified xsi:type="dcterms:W3CDTF">2020-01-10T17:28:15Z</dcterms:modified>
</cp:coreProperties>
</file>