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7" r:id="rId2"/>
    <p:sldId id="268" r:id="rId3"/>
    <p:sldId id="267" r:id="rId4"/>
    <p:sldId id="260" r:id="rId5"/>
    <p:sldId id="263" r:id="rId6"/>
    <p:sldId id="262" r:id="rId7"/>
    <p:sldId id="259" r:id="rId8"/>
    <p:sldId id="269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59" autoAdjust="0"/>
    <p:restoredTop sz="94660"/>
  </p:normalViewPr>
  <p:slideViewPr>
    <p:cSldViewPr>
      <p:cViewPr varScale="1">
        <p:scale>
          <a:sx n="61" d="100"/>
          <a:sy n="61" d="100"/>
        </p:scale>
        <p:origin x="48" y="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409CA-674E-4481-B09A-6245DD5199EB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24F89-35C3-4AA9-A87B-15A76E2C793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409CA-674E-4481-B09A-6245DD5199EB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24F89-35C3-4AA9-A87B-15A76E2C79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409CA-674E-4481-B09A-6245DD5199EB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24F89-35C3-4AA9-A87B-15A76E2C79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409CA-674E-4481-B09A-6245DD5199EB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24F89-35C3-4AA9-A87B-15A76E2C79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409CA-674E-4481-B09A-6245DD5199EB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24F89-35C3-4AA9-A87B-15A76E2C793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409CA-674E-4481-B09A-6245DD5199EB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24F89-35C3-4AA9-A87B-15A76E2C79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409CA-674E-4481-B09A-6245DD5199EB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24F89-35C3-4AA9-A87B-15A76E2C79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409CA-674E-4481-B09A-6245DD5199EB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24F89-35C3-4AA9-A87B-15A76E2C79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409CA-674E-4481-B09A-6245DD5199EB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24F89-35C3-4AA9-A87B-15A76E2C79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409CA-674E-4481-B09A-6245DD5199EB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24F89-35C3-4AA9-A87B-15A76E2C79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B409CA-674E-4481-B09A-6245DD5199EB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2824F89-35C3-4AA9-A87B-15A76E2C793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8B409CA-674E-4481-B09A-6245DD5199EB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2824F89-35C3-4AA9-A87B-15A76E2C7934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Прямоугольник 6"/>
          <p:cNvSpPr>
            <a:spLocks noChangeArrowheads="1"/>
          </p:cNvSpPr>
          <p:nvPr/>
        </p:nvSpPr>
        <p:spPr bwMode="auto">
          <a:xfrm>
            <a:off x="285720" y="1857364"/>
            <a:ext cx="853440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3500"/>
              </a:lnSpc>
            </a:pPr>
            <a:r>
              <a:rPr lang="ru-RU" sz="3200" b="1" dirty="0">
                <a:latin typeface="Times New Roman" pitchFamily="18" charset="0"/>
              </a:rPr>
              <a:t>РАЗВИТИЕ СВЯЗНОЙ РЕЧИ ДЕТЕЙ </a:t>
            </a:r>
          </a:p>
          <a:p>
            <a:pPr algn="ctr">
              <a:lnSpc>
                <a:spcPts val="3500"/>
              </a:lnSpc>
            </a:pPr>
            <a:r>
              <a:rPr lang="ru-RU" sz="3200" b="1" dirty="0">
                <a:latin typeface="Times New Roman" pitchFamily="18" charset="0"/>
              </a:rPr>
              <a:t>СТАРШЕГО ДОШКОЛЬНОГО ВОЗРАСТА </a:t>
            </a:r>
          </a:p>
          <a:p>
            <a:pPr algn="ctr">
              <a:lnSpc>
                <a:spcPts val="3500"/>
              </a:lnSpc>
            </a:pPr>
            <a:r>
              <a:rPr lang="ru-RU" sz="3200" b="1" dirty="0">
                <a:latin typeface="Times New Roman" pitchFamily="18" charset="0"/>
              </a:rPr>
              <a:t>ПОСРЕДСТВОМ НАРОДНЫХ СКАЗОК</a:t>
            </a:r>
            <a:endParaRPr lang="ru-RU" sz="3200" dirty="0"/>
          </a:p>
        </p:txBody>
      </p:sp>
      <p:sp>
        <p:nvSpPr>
          <p:cNvPr id="10244" name="Прямоугольник 9"/>
          <p:cNvSpPr>
            <a:spLocks noChangeArrowheads="1"/>
          </p:cNvSpPr>
          <p:nvPr/>
        </p:nvSpPr>
        <p:spPr bwMode="auto">
          <a:xfrm>
            <a:off x="3643306" y="4000504"/>
            <a:ext cx="4887516" cy="656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19125" defTabSz="962025">
              <a:lnSpc>
                <a:spcPts val="2200"/>
              </a:lnSpc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Выполнила: Миронец Ольга Анатольевна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2"/>
          <p:cNvSpPr txBox="1">
            <a:spLocks/>
          </p:cNvSpPr>
          <p:nvPr/>
        </p:nvSpPr>
        <p:spPr>
          <a:xfrm>
            <a:off x="642910" y="1428736"/>
            <a:ext cx="8072494" cy="4286280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528638" algn="just" defTabSz="914400" rtl="0" eaLnBrk="1" fontAlgn="auto" latinLnBrk="0" hangingPunct="1">
              <a:lnSpc>
                <a:spcPts val="2600"/>
              </a:lnSpc>
              <a:spcBef>
                <a:spcPct val="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3" pitchFamily="18" charset="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Развитие связной речи является центральной задачей речевого воспитания детей. Это обусловлено, прежде всего, ее социальной значимостью и ролью в формировании личности. Именно в связной речи реализуется основная, коммуникативная, функция языка и речи. </a:t>
            </a:r>
          </a:p>
          <a:p>
            <a:pPr marL="0" marR="45720" lvl="0" indent="528638" algn="just" defTabSz="914400" rtl="0" eaLnBrk="1" fontAlgn="auto" latinLnBrk="0" hangingPunct="1">
              <a:lnSpc>
                <a:spcPts val="2600"/>
              </a:lnSpc>
              <a:spcBef>
                <a:spcPct val="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3" pitchFamily="18" charset="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Овладение связной устной речью составляет важнейшее условие успешной подготовки к обучению в школе. </a:t>
            </a:r>
          </a:p>
          <a:p>
            <a:pPr marL="0" marR="45720" lvl="0" indent="528638" algn="just" defTabSz="914400" rtl="0" eaLnBrk="1" fontAlgn="auto" latinLnBrk="0" hangingPunct="1">
              <a:lnSpc>
                <a:spcPts val="2600"/>
              </a:lnSpc>
              <a:spcBef>
                <a:spcPct val="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3" pitchFamily="18" charset="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Посредством народных сказок формируются общение, развитие воображения, эмоционального состояния дошкольников. </a:t>
            </a:r>
          </a:p>
          <a:p>
            <a:pPr marL="0" marR="45720" lvl="0" indent="528638" algn="r" defTabSz="914400" rtl="0" eaLnBrk="1" fontAlgn="auto" latinLnBrk="0" hangingPunct="1">
              <a:lnSpc>
                <a:spcPts val="3000"/>
              </a:lnSpc>
              <a:spcBef>
                <a:spcPct val="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3" pitchFamily="18" charset="2"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3000372"/>
            <a:ext cx="4071966" cy="35692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19459" name="TextBox 1"/>
          <p:cNvSpPr txBox="1">
            <a:spLocks noChangeArrowheads="1"/>
          </p:cNvSpPr>
          <p:nvPr/>
        </p:nvSpPr>
        <p:spPr bwMode="auto">
          <a:xfrm>
            <a:off x="714348" y="642918"/>
            <a:ext cx="8264891" cy="990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ts val="3500"/>
              </a:lnSpc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Работа с детьми по развитию связной речи </a:t>
            </a:r>
          </a:p>
          <a:p>
            <a:pPr algn="ctr">
              <a:lnSpc>
                <a:spcPts val="3500"/>
              </a:lnSpc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посредством народных сказок</a:t>
            </a:r>
          </a:p>
        </p:txBody>
      </p:sp>
      <p:pic>
        <p:nvPicPr>
          <p:cNvPr id="9221" name="Picture 5" descr="H:\ИПКРО\ВСЕ ВЗЯЛИИИИИИИИИИИИИИИИИИ!!!!!!!!!!!!!!!!!!!!!!!!\ДИПЛОМ ОЛЬГИ МИРОНЕЦ\IMG-20150910-WA008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785926"/>
            <a:ext cx="3867478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C:\Users\11\Desktop\Сканированная  Якутская  сказка\Стр 29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280503" y="576829"/>
            <a:ext cx="1174957" cy="13071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C:\Users\11\Desktop\Сканированная  Якутская  сказка\Стр 14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7317720" y="254652"/>
            <a:ext cx="1080823" cy="18573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13272" y="101600"/>
            <a:ext cx="6194822" cy="579438"/>
          </a:xfrm>
        </p:spPr>
        <p:txBody>
          <a:bodyPr rtlCol="0">
            <a:noAutofit/>
          </a:bodyPr>
          <a:lstStyle/>
          <a:p>
            <a:pPr algn="ctr" eaLnBrk="1" fontAlgn="auto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 typeface="Wingdings 3" charset="2"/>
              <a:buNone/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Дидактические игры с сюжетными картинками</a:t>
            </a:r>
          </a:p>
          <a:p>
            <a:pPr algn="ctr" eaLnBrk="1" fontAlgn="auto" hangingPunct="1">
              <a:lnSpc>
                <a:spcPts val="4000"/>
              </a:lnSpc>
              <a:spcBef>
                <a:spcPts val="0"/>
              </a:spcBef>
              <a:spcAft>
                <a:spcPts val="0"/>
              </a:spcAft>
              <a:buFont typeface="Wingdings 3" charset="2"/>
              <a:buNone/>
              <a:defRPr/>
            </a:pPr>
            <a:endParaRPr lang="ru-RU" sz="4000" dirty="0">
              <a:latin typeface="Monotype Corsiva" panose="03010101010201010101" pitchFamily="66" charset="0"/>
            </a:endParaRPr>
          </a:p>
        </p:txBody>
      </p:sp>
      <p:sp>
        <p:nvSpPr>
          <p:cNvPr id="21509" name="TextBox 3"/>
          <p:cNvSpPr txBox="1">
            <a:spLocks noChangeArrowheads="1"/>
          </p:cNvSpPr>
          <p:nvPr/>
        </p:nvSpPr>
        <p:spPr bwMode="auto">
          <a:xfrm>
            <a:off x="214282" y="1857364"/>
            <a:ext cx="414340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«Собери и расскажи сказку»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закрепление знания сказок, расширение словарного запаса, развитие связной речи, внимания и памяти.</a:t>
            </a:r>
          </a:p>
          <a:p>
            <a:pPr algn="just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Материал: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картинки с изображением сюжетов выбранной сказки «Старуха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Таал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Таал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algn="just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Ход игры: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ребенок должен сложить последовательно сюжетные картинки от начала до конца сказки, затем рассказать сказку с опорой на сюжетные картинки.</a:t>
            </a:r>
          </a:p>
          <a:p>
            <a:endParaRPr lang="ru-RU" dirty="0"/>
          </a:p>
        </p:txBody>
      </p:sp>
      <p:sp>
        <p:nvSpPr>
          <p:cNvPr id="21510" name="TextBox 4"/>
          <p:cNvSpPr txBox="1">
            <a:spLocks noChangeArrowheads="1"/>
          </p:cNvSpPr>
          <p:nvPr/>
        </p:nvSpPr>
        <p:spPr bwMode="auto">
          <a:xfrm>
            <a:off x="4429124" y="1810464"/>
            <a:ext cx="4543426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«Кто за кем?»</a:t>
            </a:r>
          </a:p>
          <a:p>
            <a:pPr algn="just"/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закрепление знания сказок, развитие грамматического строя речи, знакомить детей с предлогами: за, пред, до, после, между; учить ориентироваться в пространстве, развивать наглядное мышление: сначала, потом, первый, второй, последний.</a:t>
            </a:r>
          </a:p>
          <a:p>
            <a:pPr algn="just"/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Материал: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используются фигурки героев одной сказки («Старуха с пятью коровами»). Можно использовать фигурки сказочных героев из театра на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фланелеграфе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, кружки – жетоны.</a:t>
            </a:r>
          </a:p>
          <a:p>
            <a:pPr algn="just"/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Ход игры: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ведущий просит разместить героев знакомой сказки в определенной последовательности. После этого просит ребенка объяснить: кто за кем пришел, встретил; кто как стоит, использовать различные предлоги. Ведущий задает наводящие вопросы. За правильное выполнение задания ребенок получает жетон. </a:t>
            </a:r>
          </a:p>
          <a:p>
            <a:endParaRPr lang="ru-RU" dirty="0"/>
          </a:p>
        </p:txBody>
      </p:sp>
      <p:pic>
        <p:nvPicPr>
          <p:cNvPr id="6" name="Рисунок 5" descr="C:\Users\11\Desktop\Сканированная  Якутская  сказка\Стр 8.jpg"/>
          <p:cNvPicPr/>
          <p:nvPr/>
        </p:nvPicPr>
        <p:blipFill>
          <a:blip r:embed="rId4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497204" y="5289482"/>
            <a:ext cx="1292434" cy="15719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C:\Users\11\Desktop\Сканированная  Якутская  сказка\Стр 1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4214818"/>
            <a:ext cx="3857652" cy="219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8" name="Рисунок 7" descr="C:\Users\11\Desktop\Сканированная  Якутская  сказка\Стр 9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85270" y="4200954"/>
            <a:ext cx="2151920" cy="2608276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</p:spPr>
      </p:pic>
      <p:pic>
        <p:nvPicPr>
          <p:cNvPr id="7" name="Рисунок 6" descr="C:\Users\11\Desktop\Сканированная  Якутская  сказка\Стр 30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691079" y="4381227"/>
            <a:ext cx="1690852" cy="2072414"/>
          </a:xfrm>
          <a:prstGeom prst="rect">
            <a:avLst/>
          </a:prstGeom>
          <a:blipFill>
            <a:blip r:embed="rId5" cstate="print"/>
            <a:tile tx="0" ty="0" sx="100000" sy="100000" flip="none" algn="tl"/>
          </a:blipFill>
          <a:ln>
            <a:noFill/>
          </a:ln>
          <a:effectLst>
            <a:softEdge rad="127000"/>
          </a:effec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642918"/>
            <a:ext cx="3634411" cy="238073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4" name="TextBox 3"/>
          <p:cNvSpPr txBox="1">
            <a:spLocks noChangeArrowheads="1"/>
          </p:cNvSpPr>
          <p:nvPr/>
        </p:nvSpPr>
        <p:spPr bwMode="auto">
          <a:xfrm>
            <a:off x="357158" y="642918"/>
            <a:ext cx="41434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endParaRPr lang="ru-RU" dirty="0"/>
          </a:p>
        </p:txBody>
      </p:sp>
      <p:sp>
        <p:nvSpPr>
          <p:cNvPr id="15" name="TextBox 3"/>
          <p:cNvSpPr txBox="1">
            <a:spLocks noChangeArrowheads="1"/>
          </p:cNvSpPr>
          <p:nvPr/>
        </p:nvSpPr>
        <p:spPr bwMode="auto">
          <a:xfrm>
            <a:off x="214282" y="642918"/>
            <a:ext cx="41434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00034" y="714356"/>
            <a:ext cx="4572000" cy="370870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Дидактическая игра «Я начну, а ты продолжи»</a:t>
            </a:r>
          </a:p>
          <a:p>
            <a:pPr algn="just">
              <a:lnSpc>
                <a:spcPts val="1800"/>
              </a:lnSpc>
              <a:defRPr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закрепление знания сказки, развитие связной речи, умение внимательно слушать друг друга.</a:t>
            </a:r>
          </a:p>
          <a:p>
            <a:pPr algn="just">
              <a:lnSpc>
                <a:spcPts val="1800"/>
              </a:lnSpc>
              <a:defRPr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Материал: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персонаж – герои выбранной сказки.</a:t>
            </a:r>
          </a:p>
          <a:p>
            <a:pPr algn="just">
              <a:lnSpc>
                <a:spcPts val="1800"/>
              </a:lnSpc>
              <a:defRPr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Ход игры: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дети сидят в кругу. У воспитателя в руках персонаж – герой сказки, которую дети будут рассказывать. Воспитатель начинает сказку (говорит одно – два предложения) и передает сидящему рядом ребенку. Ребенку предлагает, говоря тоже одно – два предложения, и передает следующему.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Прямоугольник 8"/>
          <p:cNvSpPr>
            <a:spLocks noChangeArrowheads="1"/>
          </p:cNvSpPr>
          <p:nvPr/>
        </p:nvSpPr>
        <p:spPr bwMode="auto">
          <a:xfrm>
            <a:off x="357158" y="214290"/>
            <a:ext cx="8367742" cy="545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200" b="1" dirty="0">
                <a:latin typeface="Times New Roman" pitchFamily="18" charset="0"/>
              </a:rPr>
              <a:t>Настольная игра «Старуха </a:t>
            </a:r>
            <a:r>
              <a:rPr lang="ru-RU" sz="2200" b="1" dirty="0" err="1">
                <a:latin typeface="Times New Roman" pitchFamily="18" charset="0"/>
              </a:rPr>
              <a:t>Бэйбэрикээн</a:t>
            </a:r>
            <a:r>
              <a:rPr lang="ru-RU" sz="2200" b="1" dirty="0">
                <a:latin typeface="Times New Roman" pitchFamily="18" charset="0"/>
              </a:rPr>
              <a:t> с пятью коровами»</a:t>
            </a:r>
            <a:endParaRPr lang="ru-RU" sz="2200" b="1" dirty="0"/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841" y="4302691"/>
            <a:ext cx="2525327" cy="2525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9167" y="4302691"/>
            <a:ext cx="3187115" cy="240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7950" y="1285860"/>
            <a:ext cx="2516684" cy="2516684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8116" y="3667118"/>
            <a:ext cx="3317988" cy="331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8" name="TextBox 3"/>
          <p:cNvSpPr txBox="1">
            <a:spLocks noChangeArrowheads="1"/>
          </p:cNvSpPr>
          <p:nvPr/>
        </p:nvSpPr>
        <p:spPr bwMode="auto">
          <a:xfrm>
            <a:off x="0" y="1000108"/>
            <a:ext cx="600079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ts val="1800"/>
              </a:lnSpc>
            </a:pPr>
            <a:r>
              <a:rPr lang="ru-RU" dirty="0">
                <a:latin typeface="Times New Roman" pitchFamily="18" charset="0"/>
              </a:rPr>
              <a:t>Сделана настольная игра из глины по якутской сказки.</a:t>
            </a:r>
          </a:p>
          <a:p>
            <a:pPr algn="just">
              <a:lnSpc>
                <a:spcPts val="1800"/>
              </a:lnSpc>
            </a:pPr>
            <a:r>
              <a:rPr lang="ru-RU" dirty="0">
                <a:latin typeface="Times New Roman" pitchFamily="18" charset="0"/>
              </a:rPr>
              <a:t>Посредством изготовления персонажей из глины, закрепили содержание якутской сказки. В процессе лепки, дети лучше запомнили содержание сказки.</a:t>
            </a:r>
            <a:endParaRPr lang="ru-RU" dirty="0"/>
          </a:p>
          <a:p>
            <a:pPr algn="just">
              <a:lnSpc>
                <a:spcPts val="1800"/>
              </a:lnSpc>
            </a:pPr>
            <a:r>
              <a:rPr lang="ru-RU" dirty="0">
                <a:latin typeface="Times New Roman" pitchFamily="18" charset="0"/>
              </a:rPr>
              <a:t>Фигурки изготовленные из глины, могут быть использованы в других формах работы в ДОУ. Дети играя с фигурками персонажей могут развивать речевую активность, развивать выразительность речи, разыгрывать игровые ситуации, этюды, вести диалог друг с другом. В ходе заучивания роли развивается вербальная память, совершенствуется воспроизведение текста. Речь становится более четкой, выразительной.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3214686"/>
            <a:ext cx="3953494" cy="3953494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897" y="750888"/>
            <a:ext cx="3699272" cy="2971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714356"/>
            <a:ext cx="3439715" cy="28606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486" name="Picture 9" descr="H:\ИПКРО\ВСЕ ВЗЯЛИИИИИИИИИИИИИИИИИИ!!!!!!!!!!!!!!!!!!!!!!!!\ДИПЛОМ ОЛЬГИ МИРОНЕЦ\IMG-20150910-WA007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897" y="3611563"/>
            <a:ext cx="3699272" cy="314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8"/>
          <p:cNvSpPr>
            <a:spLocks noChangeArrowheads="1"/>
          </p:cNvSpPr>
          <p:nvPr/>
        </p:nvSpPr>
        <p:spPr bwMode="auto">
          <a:xfrm>
            <a:off x="357158" y="0"/>
            <a:ext cx="836774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Папки-раскладки с карманами для карточек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 txBox="1">
            <a:spLocks/>
          </p:cNvSpPr>
          <p:nvPr/>
        </p:nvSpPr>
        <p:spPr>
          <a:xfrm>
            <a:off x="500034" y="1428736"/>
            <a:ext cx="8229600" cy="4389120"/>
          </a:xfrm>
          <a:prstGeom prst="rect">
            <a:avLst/>
          </a:prstGeom>
        </p:spPr>
        <p:txBody>
          <a:bodyPr vert="horz" lIns="0" rIns="18288">
            <a:normAutofit fontScale="85000" lnSpcReduction="20000"/>
          </a:bodyPr>
          <a:lstStyle/>
          <a:p>
            <a:pPr marL="0" marR="4572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Создана своя методика развития речи  детей  старшего дошкольного возраста посредством якутских сказок с использованием созданных нами дидактических игр и материалов для развития выразительной речи.</a:t>
            </a:r>
          </a:p>
          <a:p>
            <a:pPr marL="0" marR="4572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Данное содержание можно использовать в разных областях, как речевому развитию, так и познавательному и социально-коммуникативному и художественно-эстетическому.</a:t>
            </a:r>
          </a:p>
          <a:p>
            <a:pPr marL="0" marR="45720" lvl="0" indent="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	</a:t>
            </a:r>
            <a:r>
              <a:rPr kumimoji="0" lang="ru-RU" sz="26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етей</a:t>
            </a: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надо обязательно знакомить со сказками своего народа. Якутский сказочный мир очень богат в своем первородном виде, имеет много схожего с русскими народными сказками. Но преобладают в нем все-таки сказки самобытного якутского происхождения, несущие в себе весь неповторимый колорит родной природы. Ведь каждая сказка – это какая-то новая страна большой души народа.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4838"/>
            <a:ext cx="282773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2541" y="4149725"/>
            <a:ext cx="2695575" cy="254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9804" y="3700463"/>
            <a:ext cx="3174206" cy="299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6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5038" y="3700463"/>
            <a:ext cx="2883694" cy="271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49879" y="437770"/>
            <a:ext cx="3477993" cy="3477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22535" name="TextBox 1"/>
          <p:cNvSpPr txBox="1">
            <a:spLocks noChangeArrowheads="1"/>
          </p:cNvSpPr>
          <p:nvPr/>
        </p:nvSpPr>
        <p:spPr bwMode="auto">
          <a:xfrm>
            <a:off x="1714480" y="0"/>
            <a:ext cx="644894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Как же интересен детям мир сказок… </a:t>
            </a:r>
          </a:p>
        </p:txBody>
      </p:sp>
      <p:pic>
        <p:nvPicPr>
          <p:cNvPr id="22536" name="Picture 9" descr="H:\ИПКРО\ВСЕ ВЗЯЛИИИИИИИИИИИИИИИИИИ!!!!!!!!!!!!!!!!!!!!!!!!\ДИПЛОМ ОЛЬГИ МИРОНЕЦ\IMG-20150910-WA0078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5037" y="679450"/>
            <a:ext cx="3128963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49</TotalTime>
  <Words>586</Words>
  <Application>Microsoft Office PowerPoint</Application>
  <PresentationFormat>Экран (4:3)</PresentationFormat>
  <Paragraphs>31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Calibri</vt:lpstr>
      <vt:lpstr>Constantia</vt:lpstr>
      <vt:lpstr>Monotype Corsiva</vt:lpstr>
      <vt:lpstr>Times New Roman</vt:lpstr>
      <vt:lpstr>Wingdings 2</vt:lpstr>
      <vt:lpstr>Wingdings 3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Березка1</dc:creator>
  <cp:lastModifiedBy>Надежда Банщикова</cp:lastModifiedBy>
  <cp:revision>5</cp:revision>
  <dcterms:created xsi:type="dcterms:W3CDTF">2018-02-22T05:58:19Z</dcterms:created>
  <dcterms:modified xsi:type="dcterms:W3CDTF">2020-01-10T14:22:44Z</dcterms:modified>
</cp:coreProperties>
</file>