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4" r:id="rId3"/>
    <p:sldId id="265" r:id="rId4"/>
    <p:sldId id="267" r:id="rId5"/>
    <p:sldId id="261" r:id="rId6"/>
    <p:sldId id="257" r:id="rId7"/>
    <p:sldId id="258" r:id="rId8"/>
    <p:sldId id="268" r:id="rId9"/>
    <p:sldId id="269" r:id="rId10"/>
    <p:sldId id="270" r:id="rId11"/>
    <p:sldId id="266" r:id="rId12"/>
    <p:sldId id="259" r:id="rId13"/>
    <p:sldId id="260" r:id="rId14"/>
    <p:sldId id="271" r:id="rId15"/>
    <p:sldId id="273" r:id="rId16"/>
    <p:sldId id="262" r:id="rId17"/>
    <p:sldId id="263" r:id="rId18"/>
    <p:sldId id="274" r:id="rId19"/>
    <p:sldId id="277" r:id="rId20"/>
    <p:sldId id="278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DC5EBE-5E6C-4F0F-AECD-49378F613647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D219ABF6-5872-4E4B-9DF5-5F9F1E27CD85}">
      <dgm:prSet phldrT="[Текст]" custT="1"/>
      <dgm:spPr/>
      <dgm:t>
        <a:bodyPr/>
        <a:lstStyle/>
        <a:p>
          <a:r>
            <a:rPr lang="ru-RU" sz="2000" b="1" dirty="0" smtClean="0"/>
            <a:t>Новые профессиональные компетенции</a:t>
          </a:r>
          <a:endParaRPr lang="ru-RU" sz="2000" b="1" dirty="0"/>
        </a:p>
      </dgm:t>
    </dgm:pt>
    <dgm:pt modelId="{B3CC081C-42F7-465F-8797-60165FA40685}" type="parTrans" cxnId="{A0697E1A-470F-4212-BEEC-0721966A99CF}">
      <dgm:prSet/>
      <dgm:spPr/>
      <dgm:t>
        <a:bodyPr/>
        <a:lstStyle/>
        <a:p>
          <a:endParaRPr lang="ru-RU"/>
        </a:p>
      </dgm:t>
    </dgm:pt>
    <dgm:pt modelId="{23834180-DEF9-4D16-B49C-2019691EAACE}" type="sibTrans" cxnId="{A0697E1A-470F-4212-BEEC-0721966A99CF}">
      <dgm:prSet/>
      <dgm:spPr/>
      <dgm:t>
        <a:bodyPr/>
        <a:lstStyle/>
        <a:p>
          <a:endParaRPr lang="ru-RU"/>
        </a:p>
      </dgm:t>
    </dgm:pt>
    <dgm:pt modelId="{2D97B428-7C4E-4D99-8CFD-8D30D910ABE6}">
      <dgm:prSet phldrT="[Текст]" custT="1"/>
      <dgm:spPr/>
      <dgm:t>
        <a:bodyPr/>
        <a:lstStyle/>
        <a:p>
          <a:r>
            <a:rPr lang="ru-RU" sz="2400" b="1" dirty="0" smtClean="0"/>
            <a:t>Новая социальная ситуация осуществления педагогической деятельности</a:t>
          </a:r>
          <a:endParaRPr lang="ru-RU" sz="2400" b="1" dirty="0"/>
        </a:p>
      </dgm:t>
    </dgm:pt>
    <dgm:pt modelId="{ECA64568-B255-4062-BB72-466010383CF7}" type="parTrans" cxnId="{2CD88BD6-AB93-410E-AC00-97876CCE09D4}">
      <dgm:prSet/>
      <dgm:spPr/>
      <dgm:t>
        <a:bodyPr/>
        <a:lstStyle/>
        <a:p>
          <a:endParaRPr lang="ru-RU"/>
        </a:p>
      </dgm:t>
    </dgm:pt>
    <dgm:pt modelId="{436BFD43-39C9-43CD-B791-583A56910942}" type="sibTrans" cxnId="{2CD88BD6-AB93-410E-AC00-97876CCE09D4}">
      <dgm:prSet/>
      <dgm:spPr/>
      <dgm:t>
        <a:bodyPr/>
        <a:lstStyle/>
        <a:p>
          <a:endParaRPr lang="ru-RU"/>
        </a:p>
      </dgm:t>
    </dgm:pt>
    <dgm:pt modelId="{CEE2E7E3-A7E9-45F5-9B25-0D29B3026061}">
      <dgm:prSet phldrT="[Текст]" custT="1"/>
      <dgm:spPr/>
      <dgm:t>
        <a:bodyPr/>
        <a:lstStyle/>
        <a:p>
          <a:r>
            <a:rPr lang="ru-RU" sz="3600" dirty="0" smtClean="0">
              <a:latin typeface="Constantia" pitchFamily="18" charset="0"/>
            </a:rPr>
            <a:t>Новая социальная ситуация развития детей</a:t>
          </a:r>
          <a:endParaRPr lang="ru-RU" sz="3600" dirty="0">
            <a:latin typeface="Constantia" pitchFamily="18" charset="0"/>
          </a:endParaRPr>
        </a:p>
      </dgm:t>
    </dgm:pt>
    <dgm:pt modelId="{7E1A2344-C292-47BD-BBEA-5E5CB38D377A}" type="parTrans" cxnId="{55D9DFEE-4141-4EE8-94FF-D54B6C6D6E69}">
      <dgm:prSet/>
      <dgm:spPr/>
      <dgm:t>
        <a:bodyPr/>
        <a:lstStyle/>
        <a:p>
          <a:endParaRPr lang="ru-RU"/>
        </a:p>
      </dgm:t>
    </dgm:pt>
    <dgm:pt modelId="{8B6C6260-6537-4F42-916D-976478FC9067}" type="sibTrans" cxnId="{55D9DFEE-4141-4EE8-94FF-D54B6C6D6E69}">
      <dgm:prSet/>
      <dgm:spPr/>
      <dgm:t>
        <a:bodyPr/>
        <a:lstStyle/>
        <a:p>
          <a:endParaRPr lang="ru-RU"/>
        </a:p>
      </dgm:t>
    </dgm:pt>
    <dgm:pt modelId="{CCB50A69-AC55-41F4-B5CC-D833083C3B15}" type="pres">
      <dgm:prSet presAssocID="{28DC5EBE-5E6C-4F0F-AECD-49378F613647}" presName="Name0" presStyleCnt="0">
        <dgm:presLayoutVars>
          <dgm:dir/>
          <dgm:animLvl val="lvl"/>
          <dgm:resizeHandles val="exact"/>
        </dgm:presLayoutVars>
      </dgm:prSet>
      <dgm:spPr/>
    </dgm:pt>
    <dgm:pt modelId="{5DC24892-7067-4574-A4BE-4BE6ED86E5D3}" type="pres">
      <dgm:prSet presAssocID="{D219ABF6-5872-4E4B-9DF5-5F9F1E27CD85}" presName="Name8" presStyleCnt="0"/>
      <dgm:spPr/>
    </dgm:pt>
    <dgm:pt modelId="{2F5EF786-C46B-4161-A6F4-E592AF924121}" type="pres">
      <dgm:prSet presAssocID="{D219ABF6-5872-4E4B-9DF5-5F9F1E27CD85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71C77E-F0D4-4B03-91AE-0D0F1B6EC868}" type="pres">
      <dgm:prSet presAssocID="{D219ABF6-5872-4E4B-9DF5-5F9F1E27CD8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884A4A-123E-4D4C-8BF0-202DC227CA02}" type="pres">
      <dgm:prSet presAssocID="{2D97B428-7C4E-4D99-8CFD-8D30D910ABE6}" presName="Name8" presStyleCnt="0"/>
      <dgm:spPr/>
    </dgm:pt>
    <dgm:pt modelId="{77BF08CA-DEBA-402E-86E0-4AA8EA650381}" type="pres">
      <dgm:prSet presAssocID="{2D97B428-7C4E-4D99-8CFD-8D30D910ABE6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1E0731-BE58-4782-803F-753952B53360}" type="pres">
      <dgm:prSet presAssocID="{2D97B428-7C4E-4D99-8CFD-8D30D910ABE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C3F368-B0BE-4444-8FDD-7CA5849B2B2B}" type="pres">
      <dgm:prSet presAssocID="{CEE2E7E3-A7E9-45F5-9B25-0D29B3026061}" presName="Name8" presStyleCnt="0"/>
      <dgm:spPr/>
    </dgm:pt>
    <dgm:pt modelId="{823E1C71-70E9-478D-88CE-12F3F857D177}" type="pres">
      <dgm:prSet presAssocID="{CEE2E7E3-A7E9-45F5-9B25-0D29B3026061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43C82A-DBD0-436E-A899-ED92849EEBBF}" type="pres">
      <dgm:prSet presAssocID="{CEE2E7E3-A7E9-45F5-9B25-0D29B302606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72682D8-5C9B-4BE1-824A-71CD35196CCF}" type="presOf" srcId="{2D97B428-7C4E-4D99-8CFD-8D30D910ABE6}" destId="{A71E0731-BE58-4782-803F-753952B53360}" srcOrd="1" destOrd="0" presId="urn:microsoft.com/office/officeart/2005/8/layout/pyramid1"/>
    <dgm:cxn modelId="{55D9DFEE-4141-4EE8-94FF-D54B6C6D6E69}" srcId="{28DC5EBE-5E6C-4F0F-AECD-49378F613647}" destId="{CEE2E7E3-A7E9-45F5-9B25-0D29B3026061}" srcOrd="2" destOrd="0" parTransId="{7E1A2344-C292-47BD-BBEA-5E5CB38D377A}" sibTransId="{8B6C6260-6537-4F42-916D-976478FC9067}"/>
    <dgm:cxn modelId="{3CE12251-9338-45E9-B083-94818113AD39}" type="presOf" srcId="{CEE2E7E3-A7E9-45F5-9B25-0D29B3026061}" destId="{823E1C71-70E9-478D-88CE-12F3F857D177}" srcOrd="0" destOrd="0" presId="urn:microsoft.com/office/officeart/2005/8/layout/pyramid1"/>
    <dgm:cxn modelId="{A0697E1A-470F-4212-BEEC-0721966A99CF}" srcId="{28DC5EBE-5E6C-4F0F-AECD-49378F613647}" destId="{D219ABF6-5872-4E4B-9DF5-5F9F1E27CD85}" srcOrd="0" destOrd="0" parTransId="{B3CC081C-42F7-465F-8797-60165FA40685}" sibTransId="{23834180-DEF9-4D16-B49C-2019691EAACE}"/>
    <dgm:cxn modelId="{1AD66C78-E11A-45D5-8B9A-1043CE5A3355}" type="presOf" srcId="{D219ABF6-5872-4E4B-9DF5-5F9F1E27CD85}" destId="{2F5EF786-C46B-4161-A6F4-E592AF924121}" srcOrd="0" destOrd="0" presId="urn:microsoft.com/office/officeart/2005/8/layout/pyramid1"/>
    <dgm:cxn modelId="{2CD88BD6-AB93-410E-AC00-97876CCE09D4}" srcId="{28DC5EBE-5E6C-4F0F-AECD-49378F613647}" destId="{2D97B428-7C4E-4D99-8CFD-8D30D910ABE6}" srcOrd="1" destOrd="0" parTransId="{ECA64568-B255-4062-BB72-466010383CF7}" sibTransId="{436BFD43-39C9-43CD-B791-583A56910942}"/>
    <dgm:cxn modelId="{47FE68D6-17CF-441E-8F10-3BEF2C65648E}" type="presOf" srcId="{D219ABF6-5872-4E4B-9DF5-5F9F1E27CD85}" destId="{1671C77E-F0D4-4B03-91AE-0D0F1B6EC868}" srcOrd="1" destOrd="0" presId="urn:microsoft.com/office/officeart/2005/8/layout/pyramid1"/>
    <dgm:cxn modelId="{E3383C20-B864-4FAC-9F18-D28884A40447}" type="presOf" srcId="{28DC5EBE-5E6C-4F0F-AECD-49378F613647}" destId="{CCB50A69-AC55-41F4-B5CC-D833083C3B15}" srcOrd="0" destOrd="0" presId="urn:microsoft.com/office/officeart/2005/8/layout/pyramid1"/>
    <dgm:cxn modelId="{F7CA8984-0B88-449C-8912-F30269D0C06E}" type="presOf" srcId="{CEE2E7E3-A7E9-45F5-9B25-0D29B3026061}" destId="{7B43C82A-DBD0-436E-A899-ED92849EEBBF}" srcOrd="1" destOrd="0" presId="urn:microsoft.com/office/officeart/2005/8/layout/pyramid1"/>
    <dgm:cxn modelId="{239E7009-61DE-472E-A644-FF27840D00C9}" type="presOf" srcId="{2D97B428-7C4E-4D99-8CFD-8D30D910ABE6}" destId="{77BF08CA-DEBA-402E-86E0-4AA8EA650381}" srcOrd="0" destOrd="0" presId="urn:microsoft.com/office/officeart/2005/8/layout/pyramid1"/>
    <dgm:cxn modelId="{FD9CE299-6F91-4AB2-BD11-7879F332A3F1}" type="presParOf" srcId="{CCB50A69-AC55-41F4-B5CC-D833083C3B15}" destId="{5DC24892-7067-4574-A4BE-4BE6ED86E5D3}" srcOrd="0" destOrd="0" presId="urn:microsoft.com/office/officeart/2005/8/layout/pyramid1"/>
    <dgm:cxn modelId="{C6E6B9E1-42B0-4E74-B570-953831C16C4F}" type="presParOf" srcId="{5DC24892-7067-4574-A4BE-4BE6ED86E5D3}" destId="{2F5EF786-C46B-4161-A6F4-E592AF924121}" srcOrd="0" destOrd="0" presId="urn:microsoft.com/office/officeart/2005/8/layout/pyramid1"/>
    <dgm:cxn modelId="{68655004-35C3-48FD-9833-1DD1EFF6A046}" type="presParOf" srcId="{5DC24892-7067-4574-A4BE-4BE6ED86E5D3}" destId="{1671C77E-F0D4-4B03-91AE-0D0F1B6EC868}" srcOrd="1" destOrd="0" presId="urn:microsoft.com/office/officeart/2005/8/layout/pyramid1"/>
    <dgm:cxn modelId="{E9DB9513-EBE8-4845-BC21-2DC2F9FE19A2}" type="presParOf" srcId="{CCB50A69-AC55-41F4-B5CC-D833083C3B15}" destId="{73884A4A-123E-4D4C-8BF0-202DC227CA02}" srcOrd="1" destOrd="0" presId="urn:microsoft.com/office/officeart/2005/8/layout/pyramid1"/>
    <dgm:cxn modelId="{BD253C73-1C57-4902-A9CF-41807435B72F}" type="presParOf" srcId="{73884A4A-123E-4D4C-8BF0-202DC227CA02}" destId="{77BF08CA-DEBA-402E-86E0-4AA8EA650381}" srcOrd="0" destOrd="0" presId="urn:microsoft.com/office/officeart/2005/8/layout/pyramid1"/>
    <dgm:cxn modelId="{52A5798A-0C3C-4BEC-95F8-21BD71C9D87E}" type="presParOf" srcId="{73884A4A-123E-4D4C-8BF0-202DC227CA02}" destId="{A71E0731-BE58-4782-803F-753952B53360}" srcOrd="1" destOrd="0" presId="urn:microsoft.com/office/officeart/2005/8/layout/pyramid1"/>
    <dgm:cxn modelId="{757E34A0-B3DA-4EE6-87D2-59EF41B00648}" type="presParOf" srcId="{CCB50A69-AC55-41F4-B5CC-D833083C3B15}" destId="{4EC3F368-B0BE-4444-8FDD-7CA5849B2B2B}" srcOrd="2" destOrd="0" presId="urn:microsoft.com/office/officeart/2005/8/layout/pyramid1"/>
    <dgm:cxn modelId="{194083C4-8073-43A5-B729-926577485218}" type="presParOf" srcId="{4EC3F368-B0BE-4444-8FDD-7CA5849B2B2B}" destId="{823E1C71-70E9-478D-88CE-12F3F857D177}" srcOrd="0" destOrd="0" presId="urn:microsoft.com/office/officeart/2005/8/layout/pyramid1"/>
    <dgm:cxn modelId="{484E0A3D-A1F3-4C9A-BF64-CED31C2BBD4E}" type="presParOf" srcId="{4EC3F368-B0BE-4444-8FDD-7CA5849B2B2B}" destId="{7B43C82A-DBD0-436E-A899-ED92849EEBBF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7FAE76-07C4-461D-9E70-468AC49FE39A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2828AA3-A6A7-422D-B6FE-C1418A8E93F0}">
      <dgm:prSet phldrT="[Текст]"/>
      <dgm:spPr/>
      <dgm:t>
        <a:bodyPr/>
        <a:lstStyle/>
        <a:p>
          <a:r>
            <a:rPr lang="ru-RU" dirty="0" smtClean="0"/>
            <a:t>здоровье</a:t>
          </a:r>
          <a:endParaRPr lang="ru-RU" dirty="0"/>
        </a:p>
      </dgm:t>
    </dgm:pt>
    <dgm:pt modelId="{345CB37E-0BF2-4C56-83A8-8F5E8B35972B}" type="parTrans" cxnId="{B8B5A7FB-DE4F-4F9F-95EA-68C96B5FF1A4}">
      <dgm:prSet/>
      <dgm:spPr/>
      <dgm:t>
        <a:bodyPr/>
        <a:lstStyle/>
        <a:p>
          <a:endParaRPr lang="ru-RU"/>
        </a:p>
      </dgm:t>
    </dgm:pt>
    <dgm:pt modelId="{26E21B6E-D63F-4295-BF19-DF4C633198AA}" type="sibTrans" cxnId="{B8B5A7FB-DE4F-4F9F-95EA-68C96B5FF1A4}">
      <dgm:prSet/>
      <dgm:spPr/>
      <dgm:t>
        <a:bodyPr/>
        <a:lstStyle/>
        <a:p>
          <a:endParaRPr lang="ru-RU"/>
        </a:p>
      </dgm:t>
    </dgm:pt>
    <dgm:pt modelId="{35A18AA7-B4A1-4605-9C82-FE528EC29F51}">
      <dgm:prSet phldrT="[Текст]"/>
      <dgm:spPr/>
      <dgm:t>
        <a:bodyPr/>
        <a:lstStyle/>
        <a:p>
          <a:r>
            <a:rPr lang="ru-RU" dirty="0" smtClean="0"/>
            <a:t>интеллект</a:t>
          </a:r>
          <a:endParaRPr lang="ru-RU" dirty="0"/>
        </a:p>
      </dgm:t>
    </dgm:pt>
    <dgm:pt modelId="{EFB7576D-8951-433A-84A5-C2E2EB999FAD}" type="parTrans" cxnId="{6F37C103-D20A-45F9-B08B-E245600F02E4}">
      <dgm:prSet/>
      <dgm:spPr/>
      <dgm:t>
        <a:bodyPr/>
        <a:lstStyle/>
        <a:p>
          <a:endParaRPr lang="ru-RU"/>
        </a:p>
      </dgm:t>
    </dgm:pt>
    <dgm:pt modelId="{51FDA1A2-1791-42CF-A1F1-1947867D525F}" type="sibTrans" cxnId="{6F37C103-D20A-45F9-B08B-E245600F02E4}">
      <dgm:prSet/>
      <dgm:spPr/>
      <dgm:t>
        <a:bodyPr/>
        <a:lstStyle/>
        <a:p>
          <a:endParaRPr lang="ru-RU"/>
        </a:p>
      </dgm:t>
    </dgm:pt>
    <dgm:pt modelId="{8FF9F3F1-63CD-47AE-AE38-F0751268B9CC}">
      <dgm:prSet phldrT="[Текст]"/>
      <dgm:spPr/>
      <dgm:t>
        <a:bodyPr/>
        <a:lstStyle/>
        <a:p>
          <a:r>
            <a:rPr lang="ru-RU" dirty="0" smtClean="0"/>
            <a:t>поведение</a:t>
          </a:r>
          <a:endParaRPr lang="ru-RU" dirty="0"/>
        </a:p>
      </dgm:t>
    </dgm:pt>
    <dgm:pt modelId="{37A0F6FD-68D9-477F-A11A-97B3A1FC9552}" type="parTrans" cxnId="{E54A2BC0-910C-4D53-BCB1-0D147DEF3B54}">
      <dgm:prSet/>
      <dgm:spPr/>
      <dgm:t>
        <a:bodyPr/>
        <a:lstStyle/>
        <a:p>
          <a:endParaRPr lang="ru-RU"/>
        </a:p>
      </dgm:t>
    </dgm:pt>
    <dgm:pt modelId="{A5BEDF9D-462D-4456-A660-AE8324AF26ED}" type="sibTrans" cxnId="{E54A2BC0-910C-4D53-BCB1-0D147DEF3B54}">
      <dgm:prSet/>
      <dgm:spPr/>
      <dgm:t>
        <a:bodyPr/>
        <a:lstStyle/>
        <a:p>
          <a:endParaRPr lang="ru-RU"/>
        </a:p>
      </dgm:t>
    </dgm:pt>
    <dgm:pt modelId="{79277D0F-04CE-4BE6-BBCD-2FE47E5052EC}">
      <dgm:prSet phldrT="[Текст]"/>
      <dgm:spPr/>
      <dgm:t>
        <a:bodyPr/>
        <a:lstStyle/>
        <a:p>
          <a:r>
            <a:rPr lang="ru-RU" dirty="0" smtClean="0"/>
            <a:t>социум</a:t>
          </a:r>
          <a:endParaRPr lang="ru-RU" dirty="0"/>
        </a:p>
      </dgm:t>
    </dgm:pt>
    <dgm:pt modelId="{41758F77-8F45-4B44-BFE9-378771E1F32F}" type="parTrans" cxnId="{94705382-6333-4398-967E-C71A66C34448}">
      <dgm:prSet/>
      <dgm:spPr/>
      <dgm:t>
        <a:bodyPr/>
        <a:lstStyle/>
        <a:p>
          <a:endParaRPr lang="ru-RU"/>
        </a:p>
      </dgm:t>
    </dgm:pt>
    <dgm:pt modelId="{1D9A09E6-5703-404F-8CF9-52539A4DE213}" type="sibTrans" cxnId="{94705382-6333-4398-967E-C71A66C34448}">
      <dgm:prSet/>
      <dgm:spPr/>
      <dgm:t>
        <a:bodyPr/>
        <a:lstStyle/>
        <a:p>
          <a:endParaRPr lang="ru-RU"/>
        </a:p>
      </dgm:t>
    </dgm:pt>
    <dgm:pt modelId="{C4702132-227F-443D-B68F-28D7433F2353}">
      <dgm:prSet phldrT="[Текст]"/>
      <dgm:spPr/>
      <dgm:t>
        <a:bodyPr/>
        <a:lstStyle/>
        <a:p>
          <a:r>
            <a:rPr lang="ru-RU" dirty="0" smtClean="0"/>
            <a:t>эмоции</a:t>
          </a:r>
          <a:endParaRPr lang="ru-RU" dirty="0"/>
        </a:p>
      </dgm:t>
    </dgm:pt>
    <dgm:pt modelId="{903C86DD-4FDE-4F2F-ADA4-442921B7A65F}" type="parTrans" cxnId="{0D845FAE-460B-4F51-B441-D6F07513D5A5}">
      <dgm:prSet/>
      <dgm:spPr/>
      <dgm:t>
        <a:bodyPr/>
        <a:lstStyle/>
        <a:p>
          <a:endParaRPr lang="ru-RU"/>
        </a:p>
      </dgm:t>
    </dgm:pt>
    <dgm:pt modelId="{3D943F66-C8C7-428B-B90F-08AABBD67B67}" type="sibTrans" cxnId="{0D845FAE-460B-4F51-B441-D6F07513D5A5}">
      <dgm:prSet/>
      <dgm:spPr/>
      <dgm:t>
        <a:bodyPr/>
        <a:lstStyle/>
        <a:p>
          <a:endParaRPr lang="ru-RU"/>
        </a:p>
      </dgm:t>
    </dgm:pt>
    <dgm:pt modelId="{662E720E-65A8-43BD-BEC2-EA4579CC0220}" type="pres">
      <dgm:prSet presAssocID="{947FAE76-07C4-461D-9E70-468AC49FE39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825CC2-7A6D-4FF3-95AF-A7BA166D9A95}" type="pres">
      <dgm:prSet presAssocID="{12828AA3-A6A7-422D-B6FE-C1418A8E93F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8A50D4-CF34-454B-9AA6-EDF7FB4D30F4}" type="pres">
      <dgm:prSet presAssocID="{12828AA3-A6A7-422D-B6FE-C1418A8E93F0}" presName="spNode" presStyleCnt="0"/>
      <dgm:spPr/>
    </dgm:pt>
    <dgm:pt modelId="{AE22069F-4F81-4503-85A2-28A79870436A}" type="pres">
      <dgm:prSet presAssocID="{26E21B6E-D63F-4295-BF19-DF4C633198AA}" presName="sibTrans" presStyleLbl="sibTrans1D1" presStyleIdx="0" presStyleCnt="5"/>
      <dgm:spPr/>
      <dgm:t>
        <a:bodyPr/>
        <a:lstStyle/>
        <a:p>
          <a:endParaRPr lang="ru-RU"/>
        </a:p>
      </dgm:t>
    </dgm:pt>
    <dgm:pt modelId="{649CAD99-FBD8-4C2A-A2AF-489DD35FE750}" type="pres">
      <dgm:prSet presAssocID="{35A18AA7-B4A1-4605-9C82-FE528EC29F5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2533F5-EF9F-41D8-BBFA-8A7840F73CB5}" type="pres">
      <dgm:prSet presAssocID="{35A18AA7-B4A1-4605-9C82-FE528EC29F51}" presName="spNode" presStyleCnt="0"/>
      <dgm:spPr/>
    </dgm:pt>
    <dgm:pt modelId="{23872954-2255-444E-9B1E-2F9BBB3FE297}" type="pres">
      <dgm:prSet presAssocID="{51FDA1A2-1791-42CF-A1F1-1947867D525F}" presName="sibTrans" presStyleLbl="sibTrans1D1" presStyleIdx="1" presStyleCnt="5"/>
      <dgm:spPr/>
      <dgm:t>
        <a:bodyPr/>
        <a:lstStyle/>
        <a:p>
          <a:endParaRPr lang="ru-RU"/>
        </a:p>
      </dgm:t>
    </dgm:pt>
    <dgm:pt modelId="{EE9BE164-3C0D-4081-89A9-35A6BEC2981C}" type="pres">
      <dgm:prSet presAssocID="{8FF9F3F1-63CD-47AE-AE38-F0751268B9C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DB2366-9646-460A-B24D-75D6EBA88F14}" type="pres">
      <dgm:prSet presAssocID="{8FF9F3F1-63CD-47AE-AE38-F0751268B9CC}" presName="spNode" presStyleCnt="0"/>
      <dgm:spPr/>
    </dgm:pt>
    <dgm:pt modelId="{3A1D774A-F981-4DC5-9F91-4D28366FC450}" type="pres">
      <dgm:prSet presAssocID="{A5BEDF9D-462D-4456-A660-AE8324AF26ED}" presName="sibTrans" presStyleLbl="sibTrans1D1" presStyleIdx="2" presStyleCnt="5"/>
      <dgm:spPr/>
      <dgm:t>
        <a:bodyPr/>
        <a:lstStyle/>
        <a:p>
          <a:endParaRPr lang="ru-RU"/>
        </a:p>
      </dgm:t>
    </dgm:pt>
    <dgm:pt modelId="{453CB5E1-08F8-4BF6-B52C-68C6FB5537DA}" type="pres">
      <dgm:prSet presAssocID="{79277D0F-04CE-4BE6-BBCD-2FE47E5052E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AF9E52-D0A0-4E3B-AA33-0F1FE5F32BB7}" type="pres">
      <dgm:prSet presAssocID="{79277D0F-04CE-4BE6-BBCD-2FE47E5052EC}" presName="spNode" presStyleCnt="0"/>
      <dgm:spPr/>
    </dgm:pt>
    <dgm:pt modelId="{A1C2244A-910A-4C69-8089-59C169C7F722}" type="pres">
      <dgm:prSet presAssocID="{1D9A09E6-5703-404F-8CF9-52539A4DE213}" presName="sibTrans" presStyleLbl="sibTrans1D1" presStyleIdx="3" presStyleCnt="5"/>
      <dgm:spPr/>
      <dgm:t>
        <a:bodyPr/>
        <a:lstStyle/>
        <a:p>
          <a:endParaRPr lang="ru-RU"/>
        </a:p>
      </dgm:t>
    </dgm:pt>
    <dgm:pt modelId="{6FAF8399-A5B9-44D8-AE11-09C2F5D1A7CC}" type="pres">
      <dgm:prSet presAssocID="{C4702132-227F-443D-B68F-28D7433F235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441777-579D-4F18-AA50-B1BC5675FAF8}" type="pres">
      <dgm:prSet presAssocID="{C4702132-227F-443D-B68F-28D7433F2353}" presName="spNode" presStyleCnt="0"/>
      <dgm:spPr/>
    </dgm:pt>
    <dgm:pt modelId="{F005D448-D00B-42ED-94EC-A4D902F76F6B}" type="pres">
      <dgm:prSet presAssocID="{3D943F66-C8C7-428B-B90F-08AABBD67B67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94705382-6333-4398-967E-C71A66C34448}" srcId="{947FAE76-07C4-461D-9E70-468AC49FE39A}" destId="{79277D0F-04CE-4BE6-BBCD-2FE47E5052EC}" srcOrd="3" destOrd="0" parTransId="{41758F77-8F45-4B44-BFE9-378771E1F32F}" sibTransId="{1D9A09E6-5703-404F-8CF9-52539A4DE213}"/>
    <dgm:cxn modelId="{06F7ADCB-FE43-461E-B3DC-4A8F105E6658}" type="presOf" srcId="{1D9A09E6-5703-404F-8CF9-52539A4DE213}" destId="{A1C2244A-910A-4C69-8089-59C169C7F722}" srcOrd="0" destOrd="0" presId="urn:microsoft.com/office/officeart/2005/8/layout/cycle6"/>
    <dgm:cxn modelId="{6F37C103-D20A-45F9-B08B-E245600F02E4}" srcId="{947FAE76-07C4-461D-9E70-468AC49FE39A}" destId="{35A18AA7-B4A1-4605-9C82-FE528EC29F51}" srcOrd="1" destOrd="0" parTransId="{EFB7576D-8951-433A-84A5-C2E2EB999FAD}" sibTransId="{51FDA1A2-1791-42CF-A1F1-1947867D525F}"/>
    <dgm:cxn modelId="{EEA2A7F4-9F1E-47B4-BBF3-0F826135E7E7}" type="presOf" srcId="{26E21B6E-D63F-4295-BF19-DF4C633198AA}" destId="{AE22069F-4F81-4503-85A2-28A79870436A}" srcOrd="0" destOrd="0" presId="urn:microsoft.com/office/officeart/2005/8/layout/cycle6"/>
    <dgm:cxn modelId="{0B03323D-A497-45EF-9299-CF180B2B4201}" type="presOf" srcId="{51FDA1A2-1791-42CF-A1F1-1947867D525F}" destId="{23872954-2255-444E-9B1E-2F9BBB3FE297}" srcOrd="0" destOrd="0" presId="urn:microsoft.com/office/officeart/2005/8/layout/cycle6"/>
    <dgm:cxn modelId="{F57F12F5-39C7-4D63-9775-0BDD27120AE4}" type="presOf" srcId="{79277D0F-04CE-4BE6-BBCD-2FE47E5052EC}" destId="{453CB5E1-08F8-4BF6-B52C-68C6FB5537DA}" srcOrd="0" destOrd="0" presId="urn:microsoft.com/office/officeart/2005/8/layout/cycle6"/>
    <dgm:cxn modelId="{0C90A802-95C9-445B-9A4A-CD790A2F7ED5}" type="presOf" srcId="{8FF9F3F1-63CD-47AE-AE38-F0751268B9CC}" destId="{EE9BE164-3C0D-4081-89A9-35A6BEC2981C}" srcOrd="0" destOrd="0" presId="urn:microsoft.com/office/officeart/2005/8/layout/cycle6"/>
    <dgm:cxn modelId="{8E422012-8201-4197-9390-C6DAE839A7EF}" type="presOf" srcId="{947FAE76-07C4-461D-9E70-468AC49FE39A}" destId="{662E720E-65A8-43BD-BEC2-EA4579CC0220}" srcOrd="0" destOrd="0" presId="urn:microsoft.com/office/officeart/2005/8/layout/cycle6"/>
    <dgm:cxn modelId="{B8B5A7FB-DE4F-4F9F-95EA-68C96B5FF1A4}" srcId="{947FAE76-07C4-461D-9E70-468AC49FE39A}" destId="{12828AA3-A6A7-422D-B6FE-C1418A8E93F0}" srcOrd="0" destOrd="0" parTransId="{345CB37E-0BF2-4C56-83A8-8F5E8B35972B}" sibTransId="{26E21B6E-D63F-4295-BF19-DF4C633198AA}"/>
    <dgm:cxn modelId="{A128F4EB-E35B-4383-A99D-A50A7FF7A0DF}" type="presOf" srcId="{C4702132-227F-443D-B68F-28D7433F2353}" destId="{6FAF8399-A5B9-44D8-AE11-09C2F5D1A7CC}" srcOrd="0" destOrd="0" presId="urn:microsoft.com/office/officeart/2005/8/layout/cycle6"/>
    <dgm:cxn modelId="{FC0DC028-3E26-4663-9373-755085DE3CB6}" type="presOf" srcId="{A5BEDF9D-462D-4456-A660-AE8324AF26ED}" destId="{3A1D774A-F981-4DC5-9F91-4D28366FC450}" srcOrd="0" destOrd="0" presId="urn:microsoft.com/office/officeart/2005/8/layout/cycle6"/>
    <dgm:cxn modelId="{A4E0875B-5FE5-452E-BE76-89E3B0B1FCC0}" type="presOf" srcId="{12828AA3-A6A7-422D-B6FE-C1418A8E93F0}" destId="{02825CC2-7A6D-4FF3-95AF-A7BA166D9A95}" srcOrd="0" destOrd="0" presId="urn:microsoft.com/office/officeart/2005/8/layout/cycle6"/>
    <dgm:cxn modelId="{EA50EAA6-3EBA-4BAD-BE07-A6DA5BC0A082}" type="presOf" srcId="{35A18AA7-B4A1-4605-9C82-FE528EC29F51}" destId="{649CAD99-FBD8-4C2A-A2AF-489DD35FE750}" srcOrd="0" destOrd="0" presId="urn:microsoft.com/office/officeart/2005/8/layout/cycle6"/>
    <dgm:cxn modelId="{E54A2BC0-910C-4D53-BCB1-0D147DEF3B54}" srcId="{947FAE76-07C4-461D-9E70-468AC49FE39A}" destId="{8FF9F3F1-63CD-47AE-AE38-F0751268B9CC}" srcOrd="2" destOrd="0" parTransId="{37A0F6FD-68D9-477F-A11A-97B3A1FC9552}" sibTransId="{A5BEDF9D-462D-4456-A660-AE8324AF26ED}"/>
    <dgm:cxn modelId="{A6ADD26E-3856-40D1-9AD3-CF9DCF42BA78}" type="presOf" srcId="{3D943F66-C8C7-428B-B90F-08AABBD67B67}" destId="{F005D448-D00B-42ED-94EC-A4D902F76F6B}" srcOrd="0" destOrd="0" presId="urn:microsoft.com/office/officeart/2005/8/layout/cycle6"/>
    <dgm:cxn modelId="{0D845FAE-460B-4F51-B441-D6F07513D5A5}" srcId="{947FAE76-07C4-461D-9E70-468AC49FE39A}" destId="{C4702132-227F-443D-B68F-28D7433F2353}" srcOrd="4" destOrd="0" parTransId="{903C86DD-4FDE-4F2F-ADA4-442921B7A65F}" sibTransId="{3D943F66-C8C7-428B-B90F-08AABBD67B67}"/>
    <dgm:cxn modelId="{C33E816B-B349-4640-9DDE-D927C436D716}" type="presParOf" srcId="{662E720E-65A8-43BD-BEC2-EA4579CC0220}" destId="{02825CC2-7A6D-4FF3-95AF-A7BA166D9A95}" srcOrd="0" destOrd="0" presId="urn:microsoft.com/office/officeart/2005/8/layout/cycle6"/>
    <dgm:cxn modelId="{FC8D3C1B-AEB2-4CA6-A554-2666D205205D}" type="presParOf" srcId="{662E720E-65A8-43BD-BEC2-EA4579CC0220}" destId="{5D8A50D4-CF34-454B-9AA6-EDF7FB4D30F4}" srcOrd="1" destOrd="0" presId="urn:microsoft.com/office/officeart/2005/8/layout/cycle6"/>
    <dgm:cxn modelId="{02EDC7C4-741D-4960-8FC9-2EA5680897DF}" type="presParOf" srcId="{662E720E-65A8-43BD-BEC2-EA4579CC0220}" destId="{AE22069F-4F81-4503-85A2-28A79870436A}" srcOrd="2" destOrd="0" presId="urn:microsoft.com/office/officeart/2005/8/layout/cycle6"/>
    <dgm:cxn modelId="{D3BD90EC-FA4C-424D-89FE-4E1B76901AD4}" type="presParOf" srcId="{662E720E-65A8-43BD-BEC2-EA4579CC0220}" destId="{649CAD99-FBD8-4C2A-A2AF-489DD35FE750}" srcOrd="3" destOrd="0" presId="urn:microsoft.com/office/officeart/2005/8/layout/cycle6"/>
    <dgm:cxn modelId="{3E0C3261-D669-4081-BA92-2F67476EDF02}" type="presParOf" srcId="{662E720E-65A8-43BD-BEC2-EA4579CC0220}" destId="{6A2533F5-EF9F-41D8-BBFA-8A7840F73CB5}" srcOrd="4" destOrd="0" presId="urn:microsoft.com/office/officeart/2005/8/layout/cycle6"/>
    <dgm:cxn modelId="{9CCB7B24-8421-445F-9296-74FF3A810293}" type="presParOf" srcId="{662E720E-65A8-43BD-BEC2-EA4579CC0220}" destId="{23872954-2255-444E-9B1E-2F9BBB3FE297}" srcOrd="5" destOrd="0" presId="urn:microsoft.com/office/officeart/2005/8/layout/cycle6"/>
    <dgm:cxn modelId="{8B1C0DA4-A052-48E2-887C-B0C1EB1AACD2}" type="presParOf" srcId="{662E720E-65A8-43BD-BEC2-EA4579CC0220}" destId="{EE9BE164-3C0D-4081-89A9-35A6BEC2981C}" srcOrd="6" destOrd="0" presId="urn:microsoft.com/office/officeart/2005/8/layout/cycle6"/>
    <dgm:cxn modelId="{A8987E34-B3A9-4D86-8B5F-469C8BB54B93}" type="presParOf" srcId="{662E720E-65A8-43BD-BEC2-EA4579CC0220}" destId="{89DB2366-9646-460A-B24D-75D6EBA88F14}" srcOrd="7" destOrd="0" presId="urn:microsoft.com/office/officeart/2005/8/layout/cycle6"/>
    <dgm:cxn modelId="{06AE8C4E-782B-40ED-9B8B-4C12565CDDB7}" type="presParOf" srcId="{662E720E-65A8-43BD-BEC2-EA4579CC0220}" destId="{3A1D774A-F981-4DC5-9F91-4D28366FC450}" srcOrd="8" destOrd="0" presId="urn:microsoft.com/office/officeart/2005/8/layout/cycle6"/>
    <dgm:cxn modelId="{FFE388C3-EF61-47D1-96A7-23E567E30D4D}" type="presParOf" srcId="{662E720E-65A8-43BD-BEC2-EA4579CC0220}" destId="{453CB5E1-08F8-4BF6-B52C-68C6FB5537DA}" srcOrd="9" destOrd="0" presId="urn:microsoft.com/office/officeart/2005/8/layout/cycle6"/>
    <dgm:cxn modelId="{882D6630-F954-4F41-8AFF-54172E6593A2}" type="presParOf" srcId="{662E720E-65A8-43BD-BEC2-EA4579CC0220}" destId="{40AF9E52-D0A0-4E3B-AA33-0F1FE5F32BB7}" srcOrd="10" destOrd="0" presId="urn:microsoft.com/office/officeart/2005/8/layout/cycle6"/>
    <dgm:cxn modelId="{F01F2F1F-25F5-461A-8F16-A71C7EF23806}" type="presParOf" srcId="{662E720E-65A8-43BD-BEC2-EA4579CC0220}" destId="{A1C2244A-910A-4C69-8089-59C169C7F722}" srcOrd="11" destOrd="0" presId="urn:microsoft.com/office/officeart/2005/8/layout/cycle6"/>
    <dgm:cxn modelId="{C2792413-8EDB-4360-874B-E5D6658F741A}" type="presParOf" srcId="{662E720E-65A8-43BD-BEC2-EA4579CC0220}" destId="{6FAF8399-A5B9-44D8-AE11-09C2F5D1A7CC}" srcOrd="12" destOrd="0" presId="urn:microsoft.com/office/officeart/2005/8/layout/cycle6"/>
    <dgm:cxn modelId="{BD09EC8A-6883-4506-AA9A-1731E45BA1C1}" type="presParOf" srcId="{662E720E-65A8-43BD-BEC2-EA4579CC0220}" destId="{A4441777-579D-4F18-AA50-B1BC5675FAF8}" srcOrd="13" destOrd="0" presId="urn:microsoft.com/office/officeart/2005/8/layout/cycle6"/>
    <dgm:cxn modelId="{BEE9C0FF-12F1-40E6-A76D-ECFAE19E7DEE}" type="presParOf" srcId="{662E720E-65A8-43BD-BEC2-EA4579CC0220}" destId="{F005D448-D00B-42ED-94EC-A4D902F76F6B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5EF786-C46B-4161-A6F4-E592AF924121}">
      <dsp:nvSpPr>
        <dsp:cNvPr id="0" name=""/>
        <dsp:cNvSpPr/>
      </dsp:nvSpPr>
      <dsp:spPr>
        <a:xfrm>
          <a:off x="2717800" y="0"/>
          <a:ext cx="2717800" cy="1498600"/>
        </a:xfrm>
        <a:prstGeom prst="trapezoid">
          <a:avLst>
            <a:gd name="adj" fmla="val 9067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Новые профессиональные компетенции</a:t>
          </a:r>
          <a:endParaRPr lang="ru-RU" sz="2000" b="1" kern="1200" dirty="0"/>
        </a:p>
      </dsp:txBody>
      <dsp:txXfrm>
        <a:off x="2717800" y="0"/>
        <a:ext cx="2717800" cy="1498600"/>
      </dsp:txXfrm>
    </dsp:sp>
    <dsp:sp modelId="{77BF08CA-DEBA-402E-86E0-4AA8EA650381}">
      <dsp:nvSpPr>
        <dsp:cNvPr id="0" name=""/>
        <dsp:cNvSpPr/>
      </dsp:nvSpPr>
      <dsp:spPr>
        <a:xfrm>
          <a:off x="1358900" y="1498600"/>
          <a:ext cx="5435600" cy="1498600"/>
        </a:xfrm>
        <a:prstGeom prst="trapezoid">
          <a:avLst>
            <a:gd name="adj" fmla="val 9067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Новая социальная ситуация осуществления педагогической деятельности</a:t>
          </a:r>
          <a:endParaRPr lang="ru-RU" sz="2400" b="1" kern="1200" dirty="0"/>
        </a:p>
      </dsp:txBody>
      <dsp:txXfrm>
        <a:off x="2310129" y="1498600"/>
        <a:ext cx="3533140" cy="1498600"/>
      </dsp:txXfrm>
    </dsp:sp>
    <dsp:sp modelId="{823E1C71-70E9-478D-88CE-12F3F857D177}">
      <dsp:nvSpPr>
        <dsp:cNvPr id="0" name=""/>
        <dsp:cNvSpPr/>
      </dsp:nvSpPr>
      <dsp:spPr>
        <a:xfrm>
          <a:off x="0" y="2997200"/>
          <a:ext cx="8153400" cy="1498600"/>
        </a:xfrm>
        <a:prstGeom prst="trapezoid">
          <a:avLst>
            <a:gd name="adj" fmla="val 9067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Constantia" pitchFamily="18" charset="0"/>
            </a:rPr>
            <a:t>Новая социальная ситуация развития детей</a:t>
          </a:r>
          <a:endParaRPr lang="ru-RU" sz="3600" kern="1200" dirty="0">
            <a:latin typeface="Constantia" pitchFamily="18" charset="0"/>
          </a:endParaRPr>
        </a:p>
      </dsp:txBody>
      <dsp:txXfrm>
        <a:off x="1426844" y="2997200"/>
        <a:ext cx="5299710" cy="14986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2825CC2-7A6D-4FF3-95AF-A7BA166D9A95}">
      <dsp:nvSpPr>
        <dsp:cNvPr id="0" name=""/>
        <dsp:cNvSpPr/>
      </dsp:nvSpPr>
      <dsp:spPr>
        <a:xfrm>
          <a:off x="1383320" y="582733"/>
          <a:ext cx="1119559" cy="7277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здоровье</a:t>
          </a:r>
          <a:endParaRPr lang="ru-RU" sz="1500" kern="1200" dirty="0"/>
        </a:p>
      </dsp:txBody>
      <dsp:txXfrm>
        <a:off x="1383320" y="582733"/>
        <a:ext cx="1119559" cy="727713"/>
      </dsp:txXfrm>
    </dsp:sp>
    <dsp:sp modelId="{AE22069F-4F81-4503-85A2-28A79870436A}">
      <dsp:nvSpPr>
        <dsp:cNvPr id="0" name=""/>
        <dsp:cNvSpPr/>
      </dsp:nvSpPr>
      <dsp:spPr>
        <a:xfrm>
          <a:off x="488935" y="946590"/>
          <a:ext cx="2908328" cy="2908328"/>
        </a:xfrm>
        <a:custGeom>
          <a:avLst/>
          <a:gdLst/>
          <a:ahLst/>
          <a:cxnLst/>
          <a:rect l="0" t="0" r="0" b="0"/>
          <a:pathLst>
            <a:path>
              <a:moveTo>
                <a:pt x="2021638" y="115296"/>
              </a:moveTo>
              <a:arcTo wR="1454164" hR="1454164" stAng="17578169" swAng="1961928"/>
            </a:path>
          </a:pathLst>
        </a:custGeom>
        <a:noFill/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9CAD99-FBD8-4C2A-A2AF-489DD35FE750}">
      <dsp:nvSpPr>
        <dsp:cNvPr id="0" name=""/>
        <dsp:cNvSpPr/>
      </dsp:nvSpPr>
      <dsp:spPr>
        <a:xfrm>
          <a:off x="2766312" y="1587536"/>
          <a:ext cx="1119559" cy="7277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интеллект</a:t>
          </a:r>
          <a:endParaRPr lang="ru-RU" sz="1500" kern="1200" dirty="0"/>
        </a:p>
      </dsp:txBody>
      <dsp:txXfrm>
        <a:off x="2766312" y="1587536"/>
        <a:ext cx="1119559" cy="727713"/>
      </dsp:txXfrm>
    </dsp:sp>
    <dsp:sp modelId="{23872954-2255-444E-9B1E-2F9BBB3FE297}">
      <dsp:nvSpPr>
        <dsp:cNvPr id="0" name=""/>
        <dsp:cNvSpPr/>
      </dsp:nvSpPr>
      <dsp:spPr>
        <a:xfrm>
          <a:off x="488935" y="946590"/>
          <a:ext cx="2908328" cy="2908328"/>
        </a:xfrm>
        <a:custGeom>
          <a:avLst/>
          <a:gdLst/>
          <a:ahLst/>
          <a:cxnLst/>
          <a:rect l="0" t="0" r="0" b="0"/>
          <a:pathLst>
            <a:path>
              <a:moveTo>
                <a:pt x="2906330" y="1377956"/>
              </a:moveTo>
              <a:arcTo wR="1454164" hR="1454164" stAng="21419756" swAng="2196602"/>
            </a:path>
          </a:pathLst>
        </a:custGeom>
        <a:noFill/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9BE164-3C0D-4081-89A9-35A6BEC2981C}">
      <dsp:nvSpPr>
        <dsp:cNvPr id="0" name=""/>
        <dsp:cNvSpPr/>
      </dsp:nvSpPr>
      <dsp:spPr>
        <a:xfrm>
          <a:off x="2238056" y="3213341"/>
          <a:ext cx="1119559" cy="7277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поведение</a:t>
          </a:r>
          <a:endParaRPr lang="ru-RU" sz="1500" kern="1200" dirty="0"/>
        </a:p>
      </dsp:txBody>
      <dsp:txXfrm>
        <a:off x="2238056" y="3213341"/>
        <a:ext cx="1119559" cy="727713"/>
      </dsp:txXfrm>
    </dsp:sp>
    <dsp:sp modelId="{3A1D774A-F981-4DC5-9F91-4D28366FC450}">
      <dsp:nvSpPr>
        <dsp:cNvPr id="0" name=""/>
        <dsp:cNvSpPr/>
      </dsp:nvSpPr>
      <dsp:spPr>
        <a:xfrm>
          <a:off x="488935" y="946590"/>
          <a:ext cx="2908328" cy="2908328"/>
        </a:xfrm>
        <a:custGeom>
          <a:avLst/>
          <a:gdLst/>
          <a:ahLst/>
          <a:cxnLst/>
          <a:rect l="0" t="0" r="0" b="0"/>
          <a:pathLst>
            <a:path>
              <a:moveTo>
                <a:pt x="1743341" y="2879285"/>
              </a:moveTo>
              <a:arcTo wR="1454164" hR="1454164" stAng="4711776" swAng="1376448"/>
            </a:path>
          </a:pathLst>
        </a:custGeom>
        <a:noFill/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3CB5E1-08F8-4BF6-B52C-68C6FB5537DA}">
      <dsp:nvSpPr>
        <dsp:cNvPr id="0" name=""/>
        <dsp:cNvSpPr/>
      </dsp:nvSpPr>
      <dsp:spPr>
        <a:xfrm>
          <a:off x="528583" y="3213341"/>
          <a:ext cx="1119559" cy="7277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социум</a:t>
          </a:r>
          <a:endParaRPr lang="ru-RU" sz="1500" kern="1200" dirty="0"/>
        </a:p>
      </dsp:txBody>
      <dsp:txXfrm>
        <a:off x="528583" y="3213341"/>
        <a:ext cx="1119559" cy="727713"/>
      </dsp:txXfrm>
    </dsp:sp>
    <dsp:sp modelId="{A1C2244A-910A-4C69-8089-59C169C7F722}">
      <dsp:nvSpPr>
        <dsp:cNvPr id="0" name=""/>
        <dsp:cNvSpPr/>
      </dsp:nvSpPr>
      <dsp:spPr>
        <a:xfrm>
          <a:off x="488935" y="946590"/>
          <a:ext cx="2908328" cy="2908328"/>
        </a:xfrm>
        <a:custGeom>
          <a:avLst/>
          <a:gdLst/>
          <a:ahLst/>
          <a:cxnLst/>
          <a:rect l="0" t="0" r="0" b="0"/>
          <a:pathLst>
            <a:path>
              <a:moveTo>
                <a:pt x="243043" y="2259012"/>
              </a:moveTo>
              <a:arcTo wR="1454164" hR="1454164" stAng="8783641" swAng="2196602"/>
            </a:path>
          </a:pathLst>
        </a:custGeom>
        <a:noFill/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AF8399-A5B9-44D8-AE11-09C2F5D1A7CC}">
      <dsp:nvSpPr>
        <dsp:cNvPr id="0" name=""/>
        <dsp:cNvSpPr/>
      </dsp:nvSpPr>
      <dsp:spPr>
        <a:xfrm>
          <a:off x="327" y="1587536"/>
          <a:ext cx="1119559" cy="7277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эмоции</a:t>
          </a:r>
          <a:endParaRPr lang="ru-RU" sz="1500" kern="1200" dirty="0"/>
        </a:p>
      </dsp:txBody>
      <dsp:txXfrm>
        <a:off x="327" y="1587536"/>
        <a:ext cx="1119559" cy="727713"/>
      </dsp:txXfrm>
    </dsp:sp>
    <dsp:sp modelId="{F005D448-D00B-42ED-94EC-A4D902F76F6B}">
      <dsp:nvSpPr>
        <dsp:cNvPr id="0" name=""/>
        <dsp:cNvSpPr/>
      </dsp:nvSpPr>
      <dsp:spPr>
        <a:xfrm>
          <a:off x="488935" y="946590"/>
          <a:ext cx="2908328" cy="2908328"/>
        </a:xfrm>
        <a:custGeom>
          <a:avLst/>
          <a:gdLst/>
          <a:ahLst/>
          <a:cxnLst/>
          <a:rect l="0" t="0" r="0" b="0"/>
          <a:pathLst>
            <a:path>
              <a:moveTo>
                <a:pt x="253335" y="634039"/>
              </a:moveTo>
              <a:arcTo wR="1454164" hR="1454164" stAng="12859904" swAng="1961928"/>
            </a:path>
          </a:pathLst>
        </a:custGeom>
        <a:noFill/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04664"/>
            <a:ext cx="8071048" cy="4608512"/>
          </a:xfrm>
        </p:spPr>
        <p:txBody>
          <a:bodyPr>
            <a:noAutofit/>
          </a:bodyPr>
          <a:lstStyle/>
          <a:p>
            <a:pPr algn="r"/>
            <a:r>
              <a:rPr lang="ru-RU" sz="2800" b="0" dirty="0" smtClean="0">
                <a:solidFill>
                  <a:srgbClr val="FFFF00"/>
                </a:solidFill>
                <a:latin typeface="Arial Black" pitchFamily="34" charset="0"/>
              </a:rPr>
              <a:t>«Профилактика эмоционального выгорания педагога, как необходимое условие эффективной профессиональной деятельности в рамках ФГОС»  </a:t>
            </a:r>
            <a:br>
              <a:rPr lang="ru-RU" sz="2800" b="0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800" b="0" dirty="0" smtClean="0">
                <a:solidFill>
                  <a:srgbClr val="FFFF00"/>
                </a:solidFill>
                <a:latin typeface="Arial Black" pitchFamily="34" charset="0"/>
              </a:rPr>
              <a:t/>
            </a:r>
            <a:br>
              <a:rPr lang="ru-RU" sz="2800" b="0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800" b="0" dirty="0" smtClean="0">
                <a:solidFill>
                  <a:srgbClr val="FFFF00"/>
                </a:solidFill>
                <a:latin typeface="Arial Black" pitchFamily="34" charset="0"/>
              </a:rPr>
              <a:t>            </a:t>
            </a:r>
            <a:r>
              <a:rPr lang="ru-RU" sz="2800" dirty="0" smtClean="0">
                <a:solidFill>
                  <a:srgbClr val="FFFF00"/>
                </a:solidFill>
                <a:latin typeface="Arial Black" pitchFamily="34" charset="0"/>
              </a:rPr>
              <a:t/>
            </a:r>
            <a:br>
              <a:rPr lang="ru-RU" sz="2800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1100" b="0" dirty="0" smtClean="0">
                <a:solidFill>
                  <a:srgbClr val="FFFF00"/>
                </a:solidFill>
                <a:latin typeface="Arial Black" pitchFamily="34" charset="0"/>
              </a:rPr>
              <a:t>из опыта работы</a:t>
            </a:r>
            <a:br>
              <a:rPr lang="ru-RU" sz="1100" b="0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1100" b="0" dirty="0" smtClean="0">
                <a:solidFill>
                  <a:srgbClr val="FFFF00"/>
                </a:solidFill>
                <a:latin typeface="Arial Black" pitchFamily="34" charset="0"/>
              </a:rPr>
              <a:t> педагога –психолога</a:t>
            </a:r>
            <a:r>
              <a:rPr lang="ru-RU" sz="1100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br>
              <a:rPr lang="ru-RU" sz="1100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1100" dirty="0" smtClean="0">
                <a:solidFill>
                  <a:srgbClr val="FFFF00"/>
                </a:solidFill>
                <a:latin typeface="Arial Black" pitchFamily="34" charset="0"/>
              </a:rPr>
              <a:t>      </a:t>
            </a:r>
            <a:br>
              <a:rPr lang="ru-RU" sz="1100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1100" dirty="0" err="1" smtClean="0">
                <a:solidFill>
                  <a:srgbClr val="FFFF00"/>
                </a:solidFill>
                <a:latin typeface="Arial Black" pitchFamily="34" charset="0"/>
              </a:rPr>
              <a:t>Поломодовой</a:t>
            </a:r>
            <a:r>
              <a:rPr lang="ru-RU" sz="1100" dirty="0" smtClean="0">
                <a:solidFill>
                  <a:srgbClr val="FFFF00"/>
                </a:solidFill>
                <a:latin typeface="Arial Black" pitchFamily="34" charset="0"/>
              </a:rPr>
              <a:t> Г.Е. </a:t>
            </a:r>
            <a:r>
              <a:rPr lang="ru-RU" sz="1600" b="0" dirty="0" smtClean="0">
                <a:solidFill>
                  <a:srgbClr val="FFFF0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FF00"/>
                </a:solidFill>
                <a:latin typeface="Arial Black" pitchFamily="34" charset="0"/>
              </a:rPr>
              <a:t>                                                          </a:t>
            </a:r>
            <a:endParaRPr lang="ru-RU" sz="1600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15362" name="Picture 2" descr="Картинки по запросу профилактика эмоционального выгорания воспитател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479430"/>
            <a:ext cx="4032448" cy="30204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Симптомы СЭВ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Нет времени для активности</a:t>
            </a:r>
          </a:p>
          <a:p>
            <a:r>
              <a:rPr lang="ru-RU" sz="2000" dirty="0" smtClean="0"/>
              <a:t>Нет интереса к досугу</a:t>
            </a:r>
          </a:p>
          <a:p>
            <a:r>
              <a:rPr lang="ru-RU" sz="2000" dirty="0" smtClean="0"/>
              <a:t>Социальные контакты ограничены работой</a:t>
            </a:r>
          </a:p>
          <a:p>
            <a:r>
              <a:rPr lang="ru-RU" sz="2000" dirty="0" smtClean="0"/>
              <a:t>Ощущения изоляции, непонимания других и другими</a:t>
            </a:r>
          </a:p>
          <a:p>
            <a:r>
              <a:rPr lang="ru-RU" sz="2000" dirty="0" smtClean="0"/>
              <a:t>Ощущение недостатка поддержки со стороны друзей, семьи, коллег.</a:t>
            </a:r>
            <a:endParaRPr lang="ru-RU" sz="2000" dirty="0"/>
          </a:p>
        </p:txBody>
      </p:sp>
      <p:pic>
        <p:nvPicPr>
          <p:cNvPr id="8" name="Содержимое 7" descr="images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557721" y="1772816"/>
            <a:ext cx="4432258" cy="417646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fontScale="40000" lnSpcReduction="20000"/>
          </a:bodyPr>
          <a:lstStyle/>
          <a:p>
            <a:endParaRPr lang="ru-RU" sz="2800" dirty="0" smtClean="0"/>
          </a:p>
          <a:p>
            <a:r>
              <a:rPr lang="ru-RU" sz="5900" dirty="0" smtClean="0"/>
              <a:t>Социальные: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3600" b="1" dirty="0" smtClean="0">
                <a:latin typeface="Times New Roman" pitchFamily="18" charset="0"/>
              </a:rPr>
              <a:t>СЭВ  педагога: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81128"/>
          </a:xfrm>
        </p:spPr>
        <p:txBody>
          <a:bodyPr>
            <a:normAutofit fontScale="92500"/>
          </a:bodyPr>
          <a:lstStyle/>
          <a:p>
            <a:pPr marL="495300" indent="-495300"/>
            <a:r>
              <a:rPr lang="ru-RU" altLang="ru-RU" dirty="0" smtClean="0"/>
              <a:t>Снижает </a:t>
            </a:r>
            <a:r>
              <a:rPr lang="ru-RU" altLang="ru-RU" b="1" dirty="0" smtClean="0"/>
              <a:t>эффективность </a:t>
            </a:r>
            <a:r>
              <a:rPr lang="ru-RU" altLang="ru-RU" dirty="0" smtClean="0"/>
              <a:t>воспитания и обучения детей («бегство» от воспитанников)</a:t>
            </a:r>
          </a:p>
          <a:p>
            <a:pPr marL="495300" indent="-495300"/>
            <a:r>
              <a:rPr lang="ru-RU" altLang="ru-RU" dirty="0" smtClean="0"/>
              <a:t>Повышает </a:t>
            </a:r>
            <a:r>
              <a:rPr lang="ru-RU" altLang="ru-RU" b="1" dirty="0" smtClean="0"/>
              <a:t>конфликтность</a:t>
            </a:r>
            <a:r>
              <a:rPr lang="ru-RU" altLang="ru-RU" dirty="0" smtClean="0"/>
              <a:t> во взаимоотношениях с воспитанниками, родителями, коллегами</a:t>
            </a:r>
          </a:p>
          <a:p>
            <a:pPr marL="495300" indent="-495300"/>
            <a:r>
              <a:rPr lang="ru-RU" altLang="ru-RU" dirty="0" smtClean="0"/>
              <a:t>Способствует возникновению и </a:t>
            </a:r>
            <a:r>
              <a:rPr lang="ru-RU" altLang="ru-RU" b="1" dirty="0" smtClean="0"/>
              <a:t>закреплению в структуре характера и профессиональных качествах негативных черт </a:t>
            </a:r>
            <a:r>
              <a:rPr lang="ru-RU" altLang="ru-RU" dirty="0" smtClean="0"/>
              <a:t>(пассивность в деятельности, снижение творческой активности, отрицательное отношение к  труду)</a:t>
            </a:r>
          </a:p>
          <a:p>
            <a:pPr marL="495300" indent="-495300"/>
            <a:r>
              <a:rPr lang="ru-RU" altLang="ru-RU" b="1" u="sng" dirty="0" smtClean="0"/>
              <a:t>Разрушает психическое здоровье педагогов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Факторы провоцирующие СЭВ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589567"/>
            <a:ext cx="4028256" cy="4572000"/>
          </a:xfrm>
        </p:spPr>
        <p:txBody>
          <a:bodyPr/>
          <a:lstStyle/>
          <a:p>
            <a:pPr>
              <a:buNone/>
            </a:pPr>
            <a:r>
              <a:rPr lang="ru-RU" u="sng" dirty="0" smtClean="0"/>
              <a:t>Внутренние</a:t>
            </a:r>
          </a:p>
          <a:p>
            <a:r>
              <a:rPr lang="ru-RU" dirty="0" smtClean="0"/>
              <a:t>Коммуникативный фактор</a:t>
            </a:r>
          </a:p>
          <a:p>
            <a:r>
              <a:rPr lang="ru-RU" dirty="0" smtClean="0"/>
              <a:t>Ролевой и личностный фактор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220071" y="1589567"/>
            <a:ext cx="3511029" cy="4572000"/>
          </a:xfrm>
        </p:spPr>
        <p:txBody>
          <a:bodyPr/>
          <a:lstStyle/>
          <a:p>
            <a:pPr>
              <a:buNone/>
            </a:pPr>
            <a:r>
              <a:rPr lang="ru-RU" u="sng" dirty="0" smtClean="0"/>
              <a:t>Внешние</a:t>
            </a:r>
          </a:p>
          <a:p>
            <a:r>
              <a:rPr lang="ru-RU" dirty="0" smtClean="0"/>
              <a:t>Специфика педагогической деятельности</a:t>
            </a:r>
          </a:p>
          <a:p>
            <a:r>
              <a:rPr lang="ru-RU" dirty="0" smtClean="0"/>
              <a:t>Организационный фактор</a:t>
            </a:r>
          </a:p>
          <a:p>
            <a:endParaRPr lang="ru-RU" dirty="0" smtClean="0"/>
          </a:p>
        </p:txBody>
      </p:sp>
      <p:pic>
        <p:nvPicPr>
          <p:cNvPr id="5" name="Рисунок 4" descr="2aa3f7250b53176ab567f950a6f91a7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509120"/>
            <a:ext cx="5305421" cy="1993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Фазы формирования СЭВ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fontAlgn="t"/>
            <a:r>
              <a:rPr lang="ru-RU" b="1" dirty="0" smtClean="0"/>
              <a:t>Фаза напряжения</a:t>
            </a:r>
            <a:r>
              <a:rPr lang="ru-RU" dirty="0" smtClean="0"/>
              <a:t>: нервное (тревожное) напряжение служит предвестником и «запускающим» механизмом в формировании эмоционального выгорания. </a:t>
            </a:r>
          </a:p>
          <a:p>
            <a:pPr fontAlgn="t"/>
            <a:r>
              <a:rPr lang="ru-RU" b="1" dirty="0" smtClean="0"/>
              <a:t>Фаза </a:t>
            </a:r>
            <a:r>
              <a:rPr lang="ru-RU" b="1" dirty="0" err="1" smtClean="0"/>
              <a:t>резистенции</a:t>
            </a:r>
            <a:r>
              <a:rPr lang="ru-RU" b="1" dirty="0" smtClean="0"/>
              <a:t> </a:t>
            </a:r>
            <a:r>
              <a:rPr lang="ru-RU" dirty="0" smtClean="0"/>
              <a:t>(сопротивление нарастающему стрессу): человек пытается более или менее успешно оградить себя от неприятных впечатлений.</a:t>
            </a:r>
          </a:p>
          <a:p>
            <a:pPr fontAlgn="t"/>
            <a:r>
              <a:rPr lang="ru-RU" b="1" dirty="0" smtClean="0"/>
              <a:t>Фаза истощения</a:t>
            </a:r>
            <a:r>
              <a:rPr lang="ru-RU" dirty="0" smtClean="0"/>
              <a:t>: сопровождается общим падением энергетического тонуса и ослаблением нервной системы, оскудением психических ресурсов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Исследования - результаты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u="sng" dirty="0" smtClean="0"/>
              <a:t>Наиболее выраженными </a:t>
            </a:r>
            <a:r>
              <a:rPr lang="ru-RU" u="sng" dirty="0" smtClean="0"/>
              <a:t>симптомами являются</a:t>
            </a:r>
          </a:p>
          <a:p>
            <a:r>
              <a:rPr lang="ru-RU" dirty="0" smtClean="0"/>
              <a:t> </a:t>
            </a:r>
            <a:r>
              <a:rPr lang="ru-RU" b="1" dirty="0" smtClean="0"/>
              <a:t>неадекватное избирательное эмоциональное реагирование </a:t>
            </a:r>
          </a:p>
          <a:p>
            <a:r>
              <a:rPr lang="ru-RU" b="1" dirty="0" smtClean="0"/>
              <a:t> редукция профессиональных обязанностей </a:t>
            </a:r>
            <a:endParaRPr lang="ru-RU" sz="2000" b="1" dirty="0" smtClean="0"/>
          </a:p>
          <a:p>
            <a:pPr>
              <a:buNone/>
            </a:pPr>
            <a:r>
              <a:rPr lang="ru-RU" b="1" u="sng" dirty="0" smtClean="0"/>
              <a:t>На стадии становления </a:t>
            </a:r>
          </a:p>
          <a:p>
            <a:r>
              <a:rPr lang="ru-RU" b="1" dirty="0" smtClean="0"/>
              <a:t>переживание психотравмирующих обстоятельств, </a:t>
            </a:r>
          </a:p>
          <a:p>
            <a:r>
              <a:rPr lang="ru-RU" b="1" dirty="0" smtClean="0"/>
              <a:t> расширение сферы экономии эмоций, психосоматические нарушения.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Что делать?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09600" y="1589088"/>
          <a:ext cx="38862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4644008" y="1772816"/>
            <a:ext cx="4104456" cy="5085184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уметь мудро тратить свою психическую энергию и знать , как ее можно восполнить и восстановить.</a:t>
            </a:r>
          </a:p>
          <a:p>
            <a:r>
              <a:rPr lang="ru-RU" dirty="0" smtClean="0"/>
              <a:t>Человек, </a:t>
            </a:r>
            <a:r>
              <a:rPr lang="ru-RU" b="1" dirty="0" smtClean="0"/>
              <a:t>знающий себя, свои потребности и способы их удовлетворения,</a:t>
            </a:r>
            <a:r>
              <a:rPr lang="ru-RU" dirty="0" smtClean="0"/>
              <a:t> может более осознанно и эффективно распределить свои силы, а значит, продлить срок своей успешной жизни.</a:t>
            </a:r>
          </a:p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763688" y="3068960"/>
            <a:ext cx="1584176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СЭВ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Направления и методы психологической профилактики 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1285860"/>
            <a:ext cx="4143340" cy="5572140"/>
          </a:xfrm>
        </p:spPr>
        <p:txBody>
          <a:bodyPr>
            <a:noAutofit/>
          </a:bodyPr>
          <a:lstStyle/>
          <a:p>
            <a:r>
              <a:rPr lang="ru-RU" sz="2400" b="1" u="sng" dirty="0" smtClean="0">
                <a:solidFill>
                  <a:srgbClr val="FFFF00"/>
                </a:solidFill>
              </a:rPr>
              <a:t>Повышение уровня </a:t>
            </a:r>
            <a:r>
              <a:rPr lang="ru-RU" sz="2400" b="1" u="sng" dirty="0" err="1" smtClean="0">
                <a:solidFill>
                  <a:srgbClr val="FFFF00"/>
                </a:solidFill>
              </a:rPr>
              <a:t>саморефлексии</a:t>
            </a:r>
            <a:r>
              <a:rPr lang="ru-RU" sz="2400" b="1" u="sng" dirty="0" smtClean="0">
                <a:solidFill>
                  <a:srgbClr val="FFFF00"/>
                </a:solidFill>
              </a:rPr>
              <a:t> </a:t>
            </a:r>
            <a:endParaRPr lang="ru-RU" sz="2400" b="1" dirty="0" smtClean="0">
              <a:solidFill>
                <a:srgbClr val="FFFF00"/>
              </a:solidFill>
            </a:endParaRPr>
          </a:p>
          <a:p>
            <a:r>
              <a:rPr lang="ru-RU" sz="2400" b="1" u="sng" dirty="0" smtClean="0">
                <a:solidFill>
                  <a:srgbClr val="FFFF00"/>
                </a:solidFill>
              </a:rPr>
              <a:t>Активизация внутренних ресурсов </a:t>
            </a:r>
            <a:r>
              <a:rPr lang="ru-RU" sz="2400" b="1" dirty="0" smtClean="0">
                <a:solidFill>
                  <a:srgbClr val="FFFF00"/>
                </a:solidFill>
              </a:rPr>
              <a:t>–  </a:t>
            </a: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FFFF00"/>
                </a:solidFill>
              </a:rPr>
              <a:t>ресурс внутреннего ребёнка ресурс метафоры </a:t>
            </a:r>
          </a:p>
          <a:p>
            <a:r>
              <a:rPr lang="ru-RU" sz="2400" b="1" u="sng" dirty="0" smtClean="0">
                <a:solidFill>
                  <a:srgbClr val="FFFF00"/>
                </a:solidFill>
              </a:rPr>
              <a:t>Работа с внутренним критиком </a:t>
            </a:r>
            <a:endParaRPr lang="ru-RU" sz="2400" b="1" dirty="0" smtClean="0">
              <a:solidFill>
                <a:srgbClr val="FFFF00"/>
              </a:solidFill>
            </a:endParaRPr>
          </a:p>
          <a:p>
            <a:r>
              <a:rPr lang="ru-RU" sz="2400" b="1" u="sng" dirty="0" smtClean="0">
                <a:solidFill>
                  <a:srgbClr val="FFFF00"/>
                </a:solidFill>
              </a:rPr>
              <a:t>Релаксация</a:t>
            </a:r>
          </a:p>
          <a:p>
            <a:r>
              <a:rPr lang="ru-RU" sz="2400" b="1" u="sng" dirty="0" smtClean="0">
                <a:solidFill>
                  <a:srgbClr val="FFFF00"/>
                </a:solidFill>
              </a:rPr>
              <a:t>Дыхательные практики </a:t>
            </a:r>
            <a:endParaRPr lang="ru-RU" sz="2400" b="1" u="sng" dirty="0">
              <a:solidFill>
                <a:srgbClr val="FFFF00"/>
              </a:solidFill>
            </a:endParaRPr>
          </a:p>
        </p:txBody>
      </p:sp>
      <p:pic>
        <p:nvPicPr>
          <p:cNvPr id="5" name="Содержимое 4" descr="577595_364971093606933_1401906076_n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143372" y="1285860"/>
            <a:ext cx="3333773" cy="2500330"/>
          </a:xfrm>
        </p:spPr>
      </p:pic>
      <p:pic>
        <p:nvPicPr>
          <p:cNvPr id="6" name="Рисунок 5" descr="422042_364970166940359_1350945602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71934" y="3500438"/>
            <a:ext cx="2829464" cy="2122099"/>
          </a:xfrm>
          <a:prstGeom prst="rect">
            <a:avLst/>
          </a:prstGeom>
        </p:spPr>
      </p:pic>
      <p:pic>
        <p:nvPicPr>
          <p:cNvPr id="9" name="Рисунок 8" descr="песок 0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9124" y="5786454"/>
            <a:ext cx="1224136" cy="918102"/>
          </a:xfrm>
          <a:prstGeom prst="rect">
            <a:avLst/>
          </a:prstGeom>
        </p:spPr>
      </p:pic>
      <p:pic>
        <p:nvPicPr>
          <p:cNvPr id="10" name="Рисунок 9" descr="песок 00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715272" y="1643050"/>
            <a:ext cx="1224136" cy="918102"/>
          </a:xfrm>
          <a:prstGeom prst="rect">
            <a:avLst/>
          </a:prstGeom>
        </p:spPr>
      </p:pic>
      <p:pic>
        <p:nvPicPr>
          <p:cNvPr id="12" name="Рисунок 11" descr="IMG_197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786710" y="2714620"/>
            <a:ext cx="1080120" cy="92672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57949" y="4286256"/>
            <a:ext cx="2693405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/>
          <a:lstStyle/>
          <a:p>
            <a:pPr algn="ctr"/>
            <a:r>
              <a:rPr lang="ru-RU" dirty="0" err="1" smtClean="0"/>
              <a:t>мандалотерапия</a:t>
            </a:r>
            <a:endParaRPr lang="ru-RU" dirty="0"/>
          </a:p>
        </p:txBody>
      </p:sp>
      <p:pic>
        <p:nvPicPr>
          <p:cNvPr id="5" name="Содержимое 4" descr="z_ec0cedea (1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-1059" y="1484784"/>
            <a:ext cx="4575391" cy="4608512"/>
          </a:xfrm>
        </p:spPr>
      </p:pic>
      <p:pic>
        <p:nvPicPr>
          <p:cNvPr id="9" name="Рисунок 8" descr="z_fd0b31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39754" y="1484784"/>
            <a:ext cx="4604246" cy="46223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Метафорические карты</a:t>
            </a:r>
            <a:endParaRPr lang="ru-RU" b="1" dirty="0"/>
          </a:p>
        </p:txBody>
      </p:sp>
      <p:pic>
        <p:nvPicPr>
          <p:cNvPr id="4" name="Содержимое 3" descr="215456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164288" y="1628800"/>
            <a:ext cx="1470586" cy="2088232"/>
          </a:xfrm>
        </p:spPr>
      </p:pic>
      <p:pic>
        <p:nvPicPr>
          <p:cNvPr id="5" name="Рисунок 4" descr="27631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1556792"/>
            <a:ext cx="1565568" cy="2324869"/>
          </a:xfrm>
          <a:prstGeom prst="rect">
            <a:avLst/>
          </a:prstGeom>
        </p:spPr>
      </p:pic>
      <p:pic>
        <p:nvPicPr>
          <p:cNvPr id="6" name="Рисунок 5" descr="6_b42bc04f467dca47fdcd26361a9d10b4_139671473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628800"/>
            <a:ext cx="4170040" cy="3033704"/>
          </a:xfrm>
          <a:prstGeom prst="rect">
            <a:avLst/>
          </a:prstGeom>
        </p:spPr>
      </p:pic>
      <p:pic>
        <p:nvPicPr>
          <p:cNvPr id="7" name="Рисунок 6" descr="IMG_524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81016" y="3810000"/>
            <a:ext cx="4062984" cy="3048000"/>
          </a:xfrm>
          <a:prstGeom prst="rect">
            <a:avLst/>
          </a:prstGeom>
        </p:spPr>
      </p:pic>
      <p:pic>
        <p:nvPicPr>
          <p:cNvPr id="8" name="Рисунок 7" descr="Metaforicheskie_associativnie_karti__OH__2_o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051720" y="4077072"/>
            <a:ext cx="3384376" cy="2538282"/>
          </a:xfrm>
          <a:prstGeom prst="rect">
            <a:avLst/>
          </a:prstGeom>
        </p:spPr>
      </p:pic>
      <p:pic>
        <p:nvPicPr>
          <p:cNvPr id="9" name="Рисунок 8" descr="4-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1520" y="5013176"/>
            <a:ext cx="2072979" cy="1512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Что побудило выбрать карту?</a:t>
            </a:r>
          </a:p>
          <a:p>
            <a:r>
              <a:rPr lang="ru-RU" dirty="0" smtClean="0"/>
              <a:t>Что вы видите на карте?</a:t>
            </a:r>
          </a:p>
          <a:p>
            <a:r>
              <a:rPr lang="ru-RU" dirty="0" smtClean="0"/>
              <a:t>Какие мысли, ассоциации, образы она вызывает?</a:t>
            </a:r>
          </a:p>
          <a:p>
            <a:r>
              <a:rPr lang="ru-RU" dirty="0" smtClean="0"/>
              <a:t>Как это связано с Вашим </a:t>
            </a:r>
            <a:r>
              <a:rPr lang="ru-RU" dirty="0" err="1" smtClean="0"/>
              <a:t>состоянинем</a:t>
            </a:r>
            <a:r>
              <a:rPr lang="ru-RU" dirty="0" smtClean="0"/>
              <a:t>?</a:t>
            </a:r>
          </a:p>
          <a:p>
            <a:r>
              <a:rPr lang="ru-RU" dirty="0" smtClean="0"/>
              <a:t>Как это связано с работой? С выгоранием?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2800" b="1" dirty="0" smtClean="0">
                <a:latin typeface="Times New Roman" pitchFamily="18" charset="0"/>
              </a:rPr>
              <a:t>ФГОС о создании социальной ситуации развития гл.</a:t>
            </a:r>
            <a:r>
              <a:rPr lang="en-US" altLang="ru-RU" sz="2800" b="1" dirty="0" smtClean="0">
                <a:latin typeface="Times New Roman" pitchFamily="18" charset="0"/>
              </a:rPr>
              <a:t> III </a:t>
            </a:r>
            <a:r>
              <a:rPr lang="ru-RU" altLang="ru-RU" sz="2800" b="1" dirty="0" smtClean="0">
                <a:latin typeface="Times New Roman" pitchFamily="18" charset="0"/>
              </a:rPr>
              <a:t>п.3.1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495300" indent="-495300"/>
            <a:r>
              <a:rPr lang="ru-RU" altLang="ru-RU" sz="3200" dirty="0" smtClean="0"/>
              <a:t>Указанные требования направлены на создание социальной ситуации развития, которая:</a:t>
            </a:r>
          </a:p>
          <a:p>
            <a:pPr marL="495300" indent="-495300"/>
            <a:r>
              <a:rPr lang="ru-RU" altLang="ru-RU" sz="3200" dirty="0" smtClean="0"/>
              <a:t>1) гарантирует охрану и укрепление физического и психического здоровья детей;</a:t>
            </a:r>
          </a:p>
          <a:p>
            <a:pPr marL="495300" indent="-495300"/>
            <a:r>
              <a:rPr lang="ru-RU" altLang="ru-RU" sz="3200" dirty="0" smtClean="0"/>
              <a:t>2) </a:t>
            </a:r>
            <a:r>
              <a:rPr lang="ru-RU" altLang="ru-RU" sz="3200" b="1" dirty="0" smtClean="0"/>
              <a:t>обеспечивает эмоциональное благополучие детей;</a:t>
            </a:r>
          </a:p>
          <a:p>
            <a:pPr marL="495300" indent="-495300"/>
            <a:r>
              <a:rPr lang="ru-RU" altLang="ru-RU" sz="3200" dirty="0" smtClean="0"/>
              <a:t>3) способствует профессиональному развитию педагогических работников;</a:t>
            </a:r>
          </a:p>
          <a:p>
            <a:pPr marL="495300" indent="-495300"/>
            <a:r>
              <a:rPr lang="ru-RU" altLang="ru-RU" sz="3200" dirty="0" smtClean="0"/>
              <a:t>4) создаёт условия для развивающего вариативного дошкольного образования;</a:t>
            </a:r>
          </a:p>
          <a:p>
            <a:pPr marL="495300" indent="-495300"/>
            <a:r>
              <a:rPr lang="ru-RU" altLang="ru-RU" sz="3200" dirty="0" smtClean="0"/>
              <a:t>5) обеспечивает открытость дошкольного образования;</a:t>
            </a:r>
          </a:p>
          <a:p>
            <a:pPr marL="495300" indent="-495300"/>
            <a:r>
              <a:rPr lang="ru-RU" altLang="ru-RU" sz="3200" dirty="0" smtClean="0"/>
              <a:t>6) </a:t>
            </a:r>
            <a:r>
              <a:rPr lang="ru-RU" altLang="ru-RU" sz="3200" b="1" dirty="0" smtClean="0"/>
              <a:t>создаёт условия для участия родителей </a:t>
            </a:r>
            <a:r>
              <a:rPr lang="ru-RU" altLang="ru-RU" sz="3200" dirty="0" smtClean="0"/>
              <a:t>(законных представителей) в образовательной деятельности.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642910" y="1752600"/>
            <a:ext cx="8120090" cy="44196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Какого состояния хотелось бы на работе? Чего не хватает?</a:t>
            </a:r>
          </a:p>
          <a:p>
            <a:r>
              <a:rPr lang="ru-RU" dirty="0" smtClean="0"/>
              <a:t>Когда оно у Вас было? Какое оно?</a:t>
            </a:r>
          </a:p>
          <a:p>
            <a:r>
              <a:rPr lang="ru-RU" dirty="0" smtClean="0"/>
              <a:t>Пофантазируйте.</a:t>
            </a:r>
          </a:p>
          <a:p>
            <a:r>
              <a:rPr lang="ru-RU" dirty="0" smtClean="0"/>
              <a:t>Опишите в подробностях это состояние.  Вспомните.</a:t>
            </a:r>
          </a:p>
          <a:p>
            <a:r>
              <a:rPr lang="ru-RU" dirty="0" smtClean="0"/>
              <a:t>Если карта не та – поменяйте. Нарисуйте </a:t>
            </a:r>
            <a:r>
              <a:rPr lang="ru-RU" smtClean="0"/>
              <a:t>в круге.</a:t>
            </a:r>
            <a:endParaRPr lang="ru-RU" dirty="0" smtClean="0"/>
          </a:p>
          <a:p>
            <a:r>
              <a:rPr lang="ru-RU" dirty="0" smtClean="0"/>
              <a:t>Как оно связано с картой?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odopad-volshebniy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93208" y="1600200"/>
            <a:ext cx="7992533" cy="449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3200" b="1" dirty="0" smtClean="0">
                <a:latin typeface="Times New Roman" pitchFamily="18" charset="0"/>
              </a:rPr>
              <a:t>ФГОС о создании социальной ситуации развития гл.</a:t>
            </a:r>
            <a:r>
              <a:rPr lang="en-US" altLang="ru-RU" sz="3200" b="1" dirty="0" smtClean="0">
                <a:latin typeface="Times New Roman" pitchFamily="18" charset="0"/>
              </a:rPr>
              <a:t> III </a:t>
            </a:r>
            <a:r>
              <a:rPr lang="ru-RU" altLang="ru-RU" sz="3200" b="1" dirty="0" smtClean="0">
                <a:latin typeface="Times New Roman" pitchFamily="18" charset="0"/>
              </a:rPr>
              <a:t>п.3.1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altLang="ru-RU" sz="3200" b="1" dirty="0" smtClean="0"/>
              <a:t>Психолого-педагогические условия реализации основной программы:</a:t>
            </a:r>
          </a:p>
          <a:p>
            <a:r>
              <a:rPr lang="ru-RU" altLang="ru-RU" dirty="0" smtClean="0"/>
              <a:t> </a:t>
            </a:r>
            <a:r>
              <a:rPr lang="ru-RU" altLang="ru-RU" sz="3200" dirty="0" smtClean="0"/>
              <a:t>уважение взрослых к человеческому достоинству детей</a:t>
            </a:r>
          </a:p>
          <a:p>
            <a:r>
              <a:rPr lang="ru-RU" altLang="ru-RU" sz="3200" dirty="0" smtClean="0"/>
              <a:t> формирование и поддержка их положительной самооценки, уверенности в себе</a:t>
            </a:r>
          </a:p>
          <a:p>
            <a:r>
              <a:rPr lang="ru-RU" altLang="ru-RU" sz="3200" b="1" dirty="0" smtClean="0"/>
              <a:t>поддержка взрослыми положительного доброжелательного отношения детей друг к другу поддержка инициативы и самостоятельности </a:t>
            </a:r>
          </a:p>
          <a:p>
            <a:r>
              <a:rPr lang="ru-RU" altLang="ru-RU" sz="3200" dirty="0" smtClean="0"/>
              <a:t>защита детей от всех форм физического и психического насилия </a:t>
            </a:r>
          </a:p>
          <a:p>
            <a:r>
              <a:rPr lang="ru-RU" altLang="ru-RU" sz="3200" b="1" dirty="0" smtClean="0"/>
              <a:t>поддержка родителей (законных представителей) в воспитании детей </a:t>
            </a:r>
          </a:p>
          <a:p>
            <a:r>
              <a:rPr lang="ru-RU" altLang="ru-RU" sz="3200" dirty="0" smtClean="0"/>
              <a:t>вовлечение семей в образовательную деятельность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Портрет </a:t>
            </a:r>
            <a:r>
              <a:rPr lang="ru-RU" sz="3600" b="1" dirty="0" err="1" smtClean="0"/>
              <a:t>стрессоустойчивого</a:t>
            </a:r>
            <a:r>
              <a:rPr lang="ru-RU" sz="3600" b="1" dirty="0" smtClean="0"/>
              <a:t> педагога</a:t>
            </a:r>
            <a:endParaRPr lang="ru-RU" sz="36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596" y="1556792"/>
            <a:ext cx="4857784" cy="496855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cs typeface="Aharoni" pitchFamily="2" charset="-79"/>
              </a:rPr>
              <a:t>ЗДОРОВЫЙ ОБРАЗ ЖИЗНИ</a:t>
            </a:r>
          </a:p>
          <a:p>
            <a:r>
              <a:rPr lang="ru-RU" sz="2400" b="1" dirty="0" smtClean="0">
                <a:solidFill>
                  <a:srgbClr val="FFFF00"/>
                </a:solidFill>
                <a:cs typeface="Aharoni" pitchFamily="2" charset="-79"/>
              </a:rPr>
              <a:t>ВЫСОКАЯ САМООЦЕНКА И УВЕРЕННОСТЬ</a:t>
            </a:r>
          </a:p>
          <a:p>
            <a:r>
              <a:rPr lang="ru-RU" sz="2400" b="1" dirty="0" smtClean="0">
                <a:solidFill>
                  <a:srgbClr val="FFFF00"/>
                </a:solidFill>
                <a:cs typeface="Aharoni" pitchFamily="2" charset="-79"/>
              </a:rPr>
              <a:t>ОПЫТ УСПЕШНОГО ПРЕОДОЛЕНИЯ СТРЕССА</a:t>
            </a:r>
          </a:p>
          <a:p>
            <a:r>
              <a:rPr lang="ru-RU" sz="2400" b="1" dirty="0" smtClean="0">
                <a:solidFill>
                  <a:srgbClr val="FFFF00"/>
                </a:solidFill>
                <a:cs typeface="Aharoni" pitchFamily="2" charset="-79"/>
              </a:rPr>
              <a:t>ГИБКОСТЬ</a:t>
            </a:r>
          </a:p>
          <a:p>
            <a:r>
              <a:rPr lang="ru-RU" sz="2400" b="1" dirty="0" smtClean="0">
                <a:solidFill>
                  <a:srgbClr val="FFFF00"/>
                </a:solidFill>
                <a:cs typeface="Aharoni" pitchFamily="2" charset="-79"/>
              </a:rPr>
              <a:t>ОТКРЫТОСТЬ</a:t>
            </a:r>
          </a:p>
          <a:p>
            <a:r>
              <a:rPr lang="ru-RU" sz="2400" b="1" dirty="0" smtClean="0">
                <a:solidFill>
                  <a:srgbClr val="FFFF00"/>
                </a:solidFill>
                <a:cs typeface="Aharoni" pitchFamily="2" charset="-79"/>
              </a:rPr>
              <a:t>САМОСТОЯТЕЛЬНОСТЬ</a:t>
            </a:r>
          </a:p>
          <a:p>
            <a:r>
              <a:rPr lang="ru-RU" sz="2400" b="1" dirty="0" smtClean="0">
                <a:solidFill>
                  <a:srgbClr val="FFFF00"/>
                </a:solidFill>
                <a:cs typeface="Aharoni" pitchFamily="2" charset="-79"/>
              </a:rPr>
              <a:t>ОПТИМИЗМ</a:t>
            </a:r>
          </a:p>
        </p:txBody>
      </p:sp>
      <p:pic>
        <p:nvPicPr>
          <p:cNvPr id="5" name="Содержимое 4" descr="29765_d61f858de0fd28a1cf4b0cb07e52cc7d.jpg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64088" y="1556792"/>
            <a:ext cx="3476625" cy="2357152"/>
          </a:xfrm>
        </p:spPr>
      </p:pic>
      <p:pic>
        <p:nvPicPr>
          <p:cNvPr id="6" name="Рисунок 5" descr="0_66d63_64f9cbe8_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75898" y="3946139"/>
            <a:ext cx="3444573" cy="24319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3050"/>
            <a:ext cx="8686800" cy="86995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Психологическая профилактика СЭВ позволяет</a:t>
            </a:r>
            <a:endParaRPr lang="ru-RU" sz="36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1643050"/>
            <a:ext cx="4857752" cy="5214950"/>
          </a:xfrm>
        </p:spPr>
        <p:txBody>
          <a:bodyPr>
            <a:normAutofit/>
          </a:bodyPr>
          <a:lstStyle/>
          <a:p>
            <a:pPr fontAlgn="t"/>
            <a:r>
              <a:rPr lang="ru-RU" sz="2400" b="1" dirty="0" smtClean="0">
                <a:solidFill>
                  <a:srgbClr val="FFFF00"/>
                </a:solidFill>
              </a:rPr>
              <a:t>- рассчитывать и обдуманно распределять свои нагрузки;</a:t>
            </a:r>
          </a:p>
          <a:p>
            <a:pPr fontAlgn="t"/>
            <a:r>
              <a:rPr lang="ru-RU" sz="2400" b="1" dirty="0" smtClean="0">
                <a:solidFill>
                  <a:srgbClr val="FFFF00"/>
                </a:solidFill>
              </a:rPr>
              <a:t>- переключаться с одного вида деятельности на другой;</a:t>
            </a:r>
          </a:p>
          <a:p>
            <a:pPr fontAlgn="t"/>
            <a:r>
              <a:rPr lang="ru-RU" sz="2400" b="1" dirty="0" smtClean="0">
                <a:solidFill>
                  <a:srgbClr val="FFFF00"/>
                </a:solidFill>
              </a:rPr>
              <a:t>- относиться к конфликтам на работе более спокойно, принимая ситуацию как частный случай;</a:t>
            </a:r>
          </a:p>
          <a:p>
            <a:pPr fontAlgn="t"/>
            <a:r>
              <a:rPr lang="ru-RU" sz="2400" b="1" dirty="0" smtClean="0">
                <a:solidFill>
                  <a:srgbClr val="FFFF00"/>
                </a:solidFill>
              </a:rPr>
              <a:t>- не пытаться быть лучшим всегда и во всем.</a:t>
            </a:r>
          </a:p>
          <a:p>
            <a:endParaRPr lang="ru-RU" dirty="0"/>
          </a:p>
        </p:txBody>
      </p:sp>
      <p:pic>
        <p:nvPicPr>
          <p:cNvPr id="5" name="Содержимое 4" descr="22095368-20121103154940_cotro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098051" y="2143116"/>
            <a:ext cx="4045949" cy="30299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ФГОС –новые требования к педагогу</a:t>
            </a:r>
            <a:endParaRPr lang="ru-RU" sz="3600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Синдром эмоционального выгорания (СЭВ)</a:t>
            </a:r>
            <a:r>
              <a:rPr lang="ru-RU" dirty="0" smtClean="0"/>
              <a:t> — это </a:t>
            </a:r>
            <a:r>
              <a:rPr lang="ru-RU" b="1" dirty="0" smtClean="0"/>
              <a:t>защитная</a:t>
            </a:r>
            <a:r>
              <a:rPr lang="ru-RU" dirty="0" smtClean="0"/>
              <a:t> реакция организма, возникающая вследствие продолжительного воздействия профессиональных стрессов. </a:t>
            </a:r>
          </a:p>
          <a:p>
            <a:r>
              <a:rPr lang="ru-RU" sz="2000" dirty="0" smtClean="0"/>
              <a:t>Впервые термин «эмоциональное выгорание» был предложен американским психиатром </a:t>
            </a:r>
            <a:r>
              <a:rPr lang="ru-RU" sz="2000" dirty="0" err="1" smtClean="0"/>
              <a:t>Фрейденбергом</a:t>
            </a:r>
            <a:r>
              <a:rPr lang="ru-RU" sz="2000" dirty="0" smtClean="0"/>
              <a:t> в 1974 г.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F_27401365-300x2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4365104"/>
            <a:ext cx="3240360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Симптомы СЭВ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/>
              <a:t>Усталость</a:t>
            </a:r>
          </a:p>
          <a:p>
            <a:r>
              <a:rPr lang="ru-RU" sz="2400" dirty="0" smtClean="0"/>
              <a:t>Вес</a:t>
            </a:r>
          </a:p>
          <a:p>
            <a:r>
              <a:rPr lang="ru-RU" sz="2400" dirty="0" smtClean="0"/>
              <a:t>Бессонница</a:t>
            </a:r>
          </a:p>
          <a:p>
            <a:r>
              <a:rPr lang="ru-RU" sz="2400" dirty="0" smtClean="0"/>
              <a:t>Заторможенность</a:t>
            </a:r>
          </a:p>
          <a:p>
            <a:r>
              <a:rPr lang="ru-RU" sz="2400" dirty="0" smtClean="0"/>
              <a:t>Сонливое состояние</a:t>
            </a:r>
          </a:p>
          <a:p>
            <a:r>
              <a:rPr lang="ru-RU" sz="2400" dirty="0" smtClean="0"/>
              <a:t>Тошнота</a:t>
            </a:r>
          </a:p>
          <a:p>
            <a:r>
              <a:rPr lang="ru-RU" sz="2400" dirty="0" smtClean="0"/>
              <a:t>Головокружение</a:t>
            </a:r>
          </a:p>
          <a:p>
            <a:r>
              <a:rPr lang="ru-RU" sz="2400" dirty="0" smtClean="0"/>
              <a:t>Гипертензия</a:t>
            </a:r>
          </a:p>
          <a:p>
            <a:pPr>
              <a:buNone/>
            </a:pPr>
            <a:endParaRPr lang="ru-RU" sz="2400" dirty="0" smtClean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4158952"/>
          </a:xfrm>
        </p:spPr>
        <p:txBody>
          <a:bodyPr>
            <a:normAutofit fontScale="77500" lnSpcReduction="20000"/>
          </a:bodyPr>
          <a:lstStyle/>
          <a:p>
            <a:r>
              <a:rPr lang="ru-RU" sz="2600" dirty="0" err="1" smtClean="0"/>
              <a:t>Безэмоциональность</a:t>
            </a:r>
            <a:endParaRPr lang="ru-RU" sz="2600" dirty="0" smtClean="0"/>
          </a:p>
          <a:p>
            <a:r>
              <a:rPr lang="ru-RU" sz="2600" dirty="0" smtClean="0"/>
              <a:t>Цинизм, </a:t>
            </a:r>
          </a:p>
          <a:p>
            <a:r>
              <a:rPr lang="ru-RU" sz="2600" dirty="0" smtClean="0"/>
              <a:t>Черствость</a:t>
            </a:r>
          </a:p>
          <a:p>
            <a:r>
              <a:rPr lang="ru-RU" sz="2600" dirty="0" smtClean="0"/>
              <a:t> Отсутствие любопытства</a:t>
            </a:r>
          </a:p>
          <a:p>
            <a:r>
              <a:rPr lang="ru-RU" sz="2600" dirty="0" smtClean="0"/>
              <a:t>Беспомощность, безнадёжность</a:t>
            </a:r>
          </a:p>
          <a:p>
            <a:r>
              <a:rPr lang="ru-RU" sz="2600" dirty="0" smtClean="0"/>
              <a:t>Раздражительность</a:t>
            </a:r>
          </a:p>
          <a:p>
            <a:r>
              <a:rPr lang="ru-RU" sz="2600" dirty="0" smtClean="0"/>
              <a:t>Агрессивность</a:t>
            </a:r>
          </a:p>
          <a:p>
            <a:r>
              <a:rPr lang="ru-RU" sz="2600" dirty="0" smtClean="0"/>
              <a:t>Тревога</a:t>
            </a:r>
          </a:p>
          <a:p>
            <a:r>
              <a:rPr lang="ru-RU" sz="2600" dirty="0" smtClean="0"/>
              <a:t>Депрессия</a:t>
            </a:r>
          </a:p>
          <a:p>
            <a:r>
              <a:rPr lang="ru-RU" sz="2600" dirty="0" smtClean="0"/>
              <a:t>Чувство вины</a:t>
            </a:r>
          </a:p>
          <a:p>
            <a:r>
              <a:rPr lang="ru-RU" sz="2600" dirty="0" smtClean="0"/>
              <a:t>Потеря идеалов и перспектив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Физические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Эмоциональные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Симптомы СЭВ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408694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Ощущение что становиться всё тяжелее и тяжелее работать</a:t>
            </a:r>
          </a:p>
          <a:p>
            <a:r>
              <a:rPr lang="ru-RU" sz="2000" dirty="0" smtClean="0"/>
              <a:t>Работник постоянно берёт работу домой, но дома её не делает</a:t>
            </a:r>
          </a:p>
          <a:p>
            <a:r>
              <a:rPr lang="ru-RU" sz="2000" dirty="0" smtClean="0"/>
              <a:t>Невыполнение приоритетных задач</a:t>
            </a:r>
          </a:p>
          <a:p>
            <a:r>
              <a:rPr lang="ru-RU" sz="2000" dirty="0" smtClean="0"/>
              <a:t>«</a:t>
            </a:r>
            <a:r>
              <a:rPr lang="ru-RU" sz="2000" dirty="0" err="1" smtClean="0"/>
              <a:t>Застревание</a:t>
            </a:r>
            <a:r>
              <a:rPr lang="ru-RU" sz="2000" dirty="0" smtClean="0"/>
              <a:t>» на мелких деталях</a:t>
            </a:r>
          </a:p>
          <a:p>
            <a:r>
              <a:rPr lang="ru-RU" sz="2000" dirty="0" smtClean="0"/>
              <a:t>Трата времени «в пустоту»</a:t>
            </a:r>
          </a:p>
          <a:p>
            <a:r>
              <a:rPr lang="ru-RU" sz="2000" dirty="0" smtClean="0"/>
              <a:t>Импульсивное эмоциональное поведение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41589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Уменьшение интереса к новым теориям и идеям в работе</a:t>
            </a:r>
          </a:p>
          <a:p>
            <a:r>
              <a:rPr lang="ru-RU" sz="2000" dirty="0" smtClean="0"/>
              <a:t>Альтернативным подходам в решении проблем</a:t>
            </a:r>
          </a:p>
          <a:p>
            <a:r>
              <a:rPr lang="ru-RU" sz="2000" dirty="0" smtClean="0"/>
              <a:t>Отказ от участия в тренингах, развивающих экспериментах</a:t>
            </a:r>
          </a:p>
          <a:p>
            <a:r>
              <a:rPr lang="ru-RU" sz="2000" dirty="0" smtClean="0"/>
              <a:t>Предпочтение стандартным шаблонам, рутине нежели творческому подходу</a:t>
            </a:r>
          </a:p>
          <a:p>
            <a:r>
              <a:rPr lang="ru-RU" sz="2000" dirty="0" smtClean="0"/>
              <a:t>Формальное выполнение работы</a:t>
            </a: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fontScale="47500" lnSpcReduction="20000"/>
          </a:bodyPr>
          <a:lstStyle/>
          <a:p>
            <a:endParaRPr lang="ru-RU" sz="2800" dirty="0" smtClean="0"/>
          </a:p>
          <a:p>
            <a:r>
              <a:rPr lang="ru-RU" sz="5100" dirty="0" smtClean="0"/>
              <a:t>Поведенческие:</a:t>
            </a:r>
          </a:p>
          <a:p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Интеллектуальные: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644</TotalTime>
  <Words>700</Words>
  <Application>Microsoft Office PowerPoint</Application>
  <PresentationFormat>Экран (4:3)</PresentationFormat>
  <Paragraphs>135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Обычная</vt:lpstr>
      <vt:lpstr>«Профилактика эмоционального выгорания педагога, как необходимое условие эффективной профессиональной деятельности в рамках ФГОС»                 из опыта работы  педагога –психолога         Поломодовой Г.Е.                                                            </vt:lpstr>
      <vt:lpstr>ФГОС о создании социальной ситуации развития гл. III п.3.1</vt:lpstr>
      <vt:lpstr>ФГОС о создании социальной ситуации развития гл. III п.3.1</vt:lpstr>
      <vt:lpstr>Портрет стрессоустойчивого педагога</vt:lpstr>
      <vt:lpstr>Психологическая профилактика СЭВ позволяет</vt:lpstr>
      <vt:lpstr>ФГОС –новые требования к педагогу</vt:lpstr>
      <vt:lpstr>Слайд 7</vt:lpstr>
      <vt:lpstr>Симптомы СЭВ</vt:lpstr>
      <vt:lpstr>Симптомы СЭВ</vt:lpstr>
      <vt:lpstr>Симптомы СЭВ</vt:lpstr>
      <vt:lpstr>СЭВ  педагога:</vt:lpstr>
      <vt:lpstr>Факторы провоцирующие СЭВ</vt:lpstr>
      <vt:lpstr>Фазы формирования СЭВ</vt:lpstr>
      <vt:lpstr>Исследования - результаты</vt:lpstr>
      <vt:lpstr>Что делать?</vt:lpstr>
      <vt:lpstr>Направления и методы психологической профилактики </vt:lpstr>
      <vt:lpstr>мандалотерапия</vt:lpstr>
      <vt:lpstr>Метафорические карты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«Профилактика эмоционального выгорания педагога, как необходимое условие эффективной профессиональной деятельности в рамках ФГОС»</dc:title>
  <dc:creator>User</dc:creator>
  <cp:lastModifiedBy>ДС 1559</cp:lastModifiedBy>
  <cp:revision>72</cp:revision>
  <dcterms:created xsi:type="dcterms:W3CDTF">2018-03-17T19:27:58Z</dcterms:created>
  <dcterms:modified xsi:type="dcterms:W3CDTF">2018-03-22T10:26:42Z</dcterms:modified>
</cp:coreProperties>
</file>