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1" r:id="rId3"/>
    <p:sldId id="278" r:id="rId4"/>
    <p:sldId id="279" r:id="rId5"/>
    <p:sldId id="257" r:id="rId6"/>
    <p:sldId id="271" r:id="rId7"/>
    <p:sldId id="272" r:id="rId8"/>
    <p:sldId id="273" r:id="rId9"/>
    <p:sldId id="274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70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57" autoAdjust="0"/>
  </p:normalViewPr>
  <p:slideViewPr>
    <p:cSldViewPr>
      <p:cViewPr varScale="1">
        <p:scale>
          <a:sx n="88" d="100"/>
          <a:sy n="88" d="100"/>
        </p:scale>
        <p:origin x="-200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3043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560AB-FE18-45CC-B208-72D0544FD03C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9BF79-C0E4-4EB6-94B8-67B1729BB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957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9BF79-C0E4-4EB6-94B8-67B1729BBBC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431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9BF79-C0E4-4EB6-94B8-67B1729BBBC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5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3284984"/>
            <a:ext cx="7262192" cy="2230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Причины насилия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163568"/>
            <a:ext cx="7848872" cy="55057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8531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89844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Первый в России громкий случай вооруженного нападения подростка на педагога произошел в 2014 году, когда ученик московской школы застрелил учителя географии и полицейского, прибывшего на место происшествия, а также взял в заложники одноклассников. После этого СМИ стали всё чаще писать о стрельбе в школах, а в 2018 году случилось аж два инцидента за одну неделю. Сначала в Перми двое подростков ранили холодным оружием 15 человек в школе, затем в Улан-Удэ вооруженный топором школьник нанес травмы учительнице и нескольким ученикам, а также поджег классную комнату. После таких вопиющих случаев в прессе появилось новое определение – «субкультура </a:t>
            </a:r>
            <a:r>
              <a:rPr lang="ru-RU" dirty="0" err="1"/>
              <a:t>Колумбайн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9451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2760" y="1196752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Колумбайн</a:t>
            </a:r>
            <a:r>
              <a:rPr lang="ru-RU" dirty="0"/>
              <a:t>» – это название школы в США, в которой в 1999 году произошло самое громкое вооруженное нападение учеников на своих одноклассников. Тогда в результате стрельбы погибли 13 человек. Этот случай получил широкий общественный резонанс, а трагические события легли в основу сценария нескольких художественных фильмов – «</a:t>
            </a:r>
            <a:r>
              <a:rPr lang="ru-RU" i="1" dirty="0"/>
              <a:t>Класс», «Слон», «Боулинг для </a:t>
            </a:r>
            <a:r>
              <a:rPr lang="ru-RU" i="1" dirty="0" err="1"/>
              <a:t>Колумбины</a:t>
            </a:r>
            <a:r>
              <a:rPr lang="ru-RU" dirty="0"/>
              <a:t>» и др. К сожалению, у подростков, устроивших тогда стрельбу в школе, появились последователи, которые стали повторять такие страшные поступки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046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43841"/>
            <a:ext cx="68407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Синдром </a:t>
            </a:r>
            <a:r>
              <a:rPr lang="ru-RU" dirty="0"/>
              <a:t>Вертера – научное название подражательных убийств и самоубийств. Давно известна закономерность: как только случается громкое, вопиющее, необычное убийство или самоубийство, тут же начинается волна точно таких же – подражательных. Подростки наиболее подвержены влиянию, поэтому часто совершают поступки, аналогичные тем, о которых прочитали в книге или журнале, узнали из Интернета. Именно по этой причине субкультура «</a:t>
            </a:r>
            <a:r>
              <a:rPr lang="ru-RU" dirty="0" err="1"/>
              <a:t>Колумбайн</a:t>
            </a:r>
            <a:r>
              <a:rPr lang="ru-RU" dirty="0"/>
              <a:t>» так быстро набрала обороты и получила немалое количество последователей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271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628800"/>
            <a:ext cx="7092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Причины, по которым дети совершают </a:t>
            </a:r>
            <a:r>
              <a:rPr lang="ru-RU" i="1" dirty="0" err="1"/>
              <a:t>скулшутинг</a:t>
            </a:r>
            <a:endParaRPr lang="ru-RU" i="1" dirty="0"/>
          </a:p>
          <a:p>
            <a:endParaRPr lang="ru-RU" dirty="0"/>
          </a:p>
          <a:p>
            <a:r>
              <a:rPr lang="ru-RU" dirty="0" smtClean="0"/>
              <a:t>Для </a:t>
            </a:r>
            <a:r>
              <a:rPr lang="ru-RU" dirty="0"/>
              <a:t>того, чтобы человек совершил противоправное действие, направленное против жизни и здоровья себя или окружающих, он должен находиться в особом состоянии, которое обусловлено влиянием внешних и внутренних факторов.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59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128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Внешние: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К</a:t>
            </a:r>
            <a:r>
              <a:rPr lang="ru-RU" dirty="0" smtClean="0"/>
              <a:t>онфликтную </a:t>
            </a:r>
            <a:r>
              <a:rPr lang="ru-RU" dirty="0"/>
              <a:t>обстановку внутри </a:t>
            </a:r>
            <a:r>
              <a:rPr lang="ru-RU" dirty="0" smtClean="0"/>
              <a:t>семьи.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Нарушенная коммуникация </a:t>
            </a:r>
            <a:r>
              <a:rPr lang="ru-RU" dirty="0"/>
              <a:t>в школе со сверстниками или </a:t>
            </a:r>
            <a:r>
              <a:rPr lang="ru-RU" dirty="0" smtClean="0"/>
              <a:t>педагогами.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Д</a:t>
            </a:r>
            <a:r>
              <a:rPr lang="ru-RU" dirty="0" smtClean="0"/>
              <a:t>лительное </a:t>
            </a:r>
            <a:r>
              <a:rPr lang="ru-RU" dirty="0"/>
              <a:t>социальное неблагополучие 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Внутренние факторы: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Н</a:t>
            </a:r>
            <a:r>
              <a:rPr lang="ru-RU" dirty="0" smtClean="0"/>
              <a:t>атяжное </a:t>
            </a:r>
            <a:r>
              <a:rPr lang="ru-RU" dirty="0"/>
              <a:t>депрессивное </a:t>
            </a:r>
            <a:r>
              <a:rPr lang="ru-RU" dirty="0" smtClean="0"/>
              <a:t>состояние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Ведомость.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Незрелость.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Внушаемость.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При совокупности перечисленных выше факторов СМИ, видеоигры, социальные сети могут явиться триггером, своеобразным спусковым крючком в совершении какого-либо страшного поступка. Не стоит забывать о том, что на каждого совершившего правонарушение подростка оказывал влияние целый ряд факторов, и не все они возникли сиюминутно. В большинстве случаев многие факторы оказывали свое влияние </a:t>
            </a:r>
            <a:r>
              <a:rPr lang="ru-RU" dirty="0" err="1"/>
              <a:t>пролонгированно</a:t>
            </a:r>
            <a:r>
              <a:rPr lang="ru-RU" dirty="0"/>
              <a:t>, то есть воздействовали на психику ребенка и его поведение на протяжении длительного периода, возможно, и всей жизни.</a:t>
            </a:r>
          </a:p>
        </p:txBody>
      </p:sp>
    </p:spTree>
    <p:extLst>
      <p:ext uri="{BB962C8B-B14F-4D97-AF65-F5344CB8AC3E}">
        <p14:creationId xmlns:p14="http://schemas.microsoft.com/office/powerpoint/2010/main" val="4032640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 algn="ctr">
              <a:buNone/>
            </a:pPr>
            <a:r>
              <a:rPr lang="ru-RU" sz="3200" i="1" dirty="0">
                <a:solidFill>
                  <a:srgbClr val="FF0000"/>
                </a:solidFill>
              </a:rPr>
              <a:t>На что </a:t>
            </a:r>
            <a:r>
              <a:rPr lang="ru-RU" sz="3200" i="1" dirty="0" smtClean="0">
                <a:solidFill>
                  <a:srgbClr val="FF0000"/>
                </a:solidFill>
              </a:rPr>
              <a:t>следует </a:t>
            </a:r>
            <a:r>
              <a:rPr lang="ru-RU" sz="3200" i="1" dirty="0">
                <a:solidFill>
                  <a:srgbClr val="FF0000"/>
                </a:solidFill>
              </a:rPr>
              <a:t>обратить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815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36672"/>
            <a:ext cx="6858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Внутрисемейные </a:t>
            </a:r>
            <a:r>
              <a:rPr lang="ru-RU" dirty="0">
                <a:solidFill>
                  <a:srgbClr val="FF0000"/>
                </a:solidFill>
              </a:rPr>
              <a:t>отношения</a:t>
            </a:r>
          </a:p>
          <a:p>
            <a:endParaRPr lang="ru-RU" dirty="0"/>
          </a:p>
          <a:p>
            <a:r>
              <a:rPr lang="ru-RU" dirty="0" smtClean="0"/>
              <a:t>     Семейный </a:t>
            </a:r>
            <a:r>
              <a:rPr lang="ru-RU" dirty="0"/>
              <a:t>уклад – базис для любого ребенка. Именно в семье он получает информацию об окружающем мире, развивается. Родители являются первым и главным авторитетом в глазах ребенка, а семейные традиции и правила представляются ребенку самыми правильными. Дети, воспитывающиеся в семьях, где царит недоверие, насилие и жестокость, несут подобную схему общения в общество.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Стоит </a:t>
            </a:r>
            <a:r>
              <a:rPr lang="ru-RU" dirty="0"/>
              <a:t>заметить, что в России нападения чаще совершаются с использованием холодного оружия. Это объясняется тем, что в нашей стране огнестрельное оружие не легализовано – нож подростку достать проще, чем пистолет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4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4345"/>
            <a:ext cx="770485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 </a:t>
            </a:r>
            <a:r>
              <a:rPr lang="ru-RU" sz="1600" i="1" dirty="0">
                <a:solidFill>
                  <a:srgbClr val="FF0000"/>
                </a:solidFill>
              </a:rPr>
              <a:t>Проявление подростком агрессии</a:t>
            </a:r>
          </a:p>
          <a:p>
            <a:endParaRPr lang="ru-RU" sz="1600" dirty="0"/>
          </a:p>
          <a:p>
            <a:r>
              <a:rPr lang="ru-RU" dirty="0"/>
              <a:t>Агрессия в подростковом возрасте является практически типичной поведенческой особенностью. В большинстве случаев за повышенной агрессивностью подростка стоит защитный механизм, который срабатывает, чтобы защититься от окружающего мира. Стоит заметить, что агрессия бывает и пассивной, внутренней, при этом внешне подросток остается спокойным.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Практически </a:t>
            </a:r>
            <a:r>
              <a:rPr lang="ru-RU" dirty="0"/>
              <a:t>про всех «школьных стрелков» одноклассники потом говорили: «Он был такой тихий – мы и предположить не могли, что он на такое способен!» Такая пассивная агрессивность может появиться, если подростку не хватает внимания родителей, которые не интересуются его жизнью, увлечениями, проблемами, а также из-за игнорирования его сверстниками. </a:t>
            </a:r>
          </a:p>
        </p:txBody>
      </p:sp>
    </p:spTree>
    <p:extLst>
      <p:ext uri="{BB962C8B-B14F-4D97-AF65-F5344CB8AC3E}">
        <p14:creationId xmlns:p14="http://schemas.microsoft.com/office/powerpoint/2010/main" val="5958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05342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i="1" dirty="0">
                <a:solidFill>
                  <a:srgbClr val="FF0000"/>
                </a:solidFill>
              </a:rPr>
              <a:t>Специфика отношений со сверстниками</a:t>
            </a:r>
          </a:p>
          <a:p>
            <a:endParaRPr lang="ru-RU" sz="2800" i="1" dirty="0">
              <a:solidFill>
                <a:srgbClr val="FF0000"/>
              </a:solidFill>
            </a:endParaRPr>
          </a:p>
          <a:p>
            <a:pPr algn="just"/>
            <a:r>
              <a:rPr lang="ru-RU" dirty="0" smtClean="0"/>
              <a:t>    В </a:t>
            </a:r>
            <a:r>
              <a:rPr lang="ru-RU" dirty="0"/>
              <a:t>подростковом возрасте общение со сверстниками приобретает первостепенное значение. В этот период подростки часто меняют друзей, ища «свою компанию» – ту, в которой будут приниматься переживания и установки подростка. Если общения нет или с ним имеются проблемы, то у подростка можно наблюдать появление серьезных психологических проблем. Задача родителей – помочь ребенку решить проблему общения со сверстниками, определить причину возникновения разногласий.</a:t>
            </a:r>
          </a:p>
        </p:txBody>
      </p:sp>
    </p:spTree>
    <p:extLst>
      <p:ext uri="{BB962C8B-B14F-4D97-AF65-F5344CB8AC3E}">
        <p14:creationId xmlns:p14="http://schemas.microsoft.com/office/powerpoint/2010/main" val="18734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70485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 Психологические травмы</a:t>
            </a:r>
          </a:p>
          <a:p>
            <a:endParaRPr lang="ru-RU" sz="2400" i="1" dirty="0">
              <a:solidFill>
                <a:srgbClr val="FF0000"/>
              </a:solidFill>
            </a:endParaRPr>
          </a:p>
          <a:p>
            <a:r>
              <a:rPr lang="ru-RU" dirty="0" smtClean="0"/>
              <a:t>        Если </a:t>
            </a:r>
            <a:r>
              <a:rPr lang="ru-RU" dirty="0"/>
              <a:t>вспомнить резонансный случай стрельбы в школе «</a:t>
            </a:r>
            <a:r>
              <a:rPr lang="ru-RU" dirty="0" err="1"/>
              <a:t>Колумбайн</a:t>
            </a:r>
            <a:r>
              <a:rPr lang="ru-RU" dirty="0"/>
              <a:t>», то можно проследить четкую тенденцию: подростки, расстрелявшие своих одноклассников, являлись жертвами </a:t>
            </a:r>
            <a:r>
              <a:rPr lang="ru-RU" dirty="0" err="1"/>
              <a:t>буллинга</a:t>
            </a:r>
            <a:r>
              <a:rPr lang="ru-RU" dirty="0"/>
              <a:t> – травли в школе, которая продолжалась достаточно долгое время. Безусловно, такая ситуация психологического (и физического) насилия не могла не оставить свой отпечаток на психике детей – они были психологически травмированы, и эта травма ежедневно влияла на их психологическое состояние и вызывала некие поведенческие особенности. Травля может быть прямой – когда ребенка бьют, обзывают, дразнят, портят его вещи или отбирают деньги, а может быть и косвенной – распространение слухов и сплетен, бойкотирование, манипуляция дружбой («Если ты дружишь с ней, мы с тобой не друзья»).</a:t>
            </a:r>
          </a:p>
        </p:txBody>
      </p:sp>
    </p:spTree>
    <p:extLst>
      <p:ext uri="{BB962C8B-B14F-4D97-AF65-F5344CB8AC3E}">
        <p14:creationId xmlns:p14="http://schemas.microsoft.com/office/powerpoint/2010/main" val="83267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828836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3600" i="1" dirty="0" err="1" smtClean="0">
                <a:solidFill>
                  <a:srgbClr val="FF0000"/>
                </a:solidFill>
              </a:rPr>
              <a:t>Буллинг</a:t>
            </a:r>
            <a:endParaRPr lang="ru-RU" sz="3600" i="1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3600" i="1" dirty="0" err="1">
                <a:solidFill>
                  <a:srgbClr val="FF0000"/>
                </a:solidFill>
              </a:rPr>
              <a:t>Скулшутинг</a:t>
            </a:r>
            <a:endParaRPr lang="ru-RU" sz="3600" i="1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3600" i="1" dirty="0" err="1">
                <a:solidFill>
                  <a:srgbClr val="FF0000"/>
                </a:solidFill>
              </a:rPr>
              <a:t>Колумбайн</a:t>
            </a:r>
            <a:endParaRPr lang="ru-RU" sz="3600" i="1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600" i="1" dirty="0">
                <a:solidFill>
                  <a:srgbClr val="FF0000"/>
                </a:solidFill>
              </a:rPr>
              <a:t>Синдром Вертера</a:t>
            </a:r>
          </a:p>
        </p:txBody>
      </p:sp>
    </p:spTree>
    <p:extLst>
      <p:ext uri="{BB962C8B-B14F-4D97-AF65-F5344CB8AC3E}">
        <p14:creationId xmlns:p14="http://schemas.microsoft.com/office/powerpoint/2010/main" val="216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720840"/>
            <a:ext cx="69127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i="1" dirty="0">
                <a:solidFill>
                  <a:srgbClr val="FF0000"/>
                </a:solidFill>
              </a:rPr>
              <a:t>Психическое здоровье</a:t>
            </a:r>
          </a:p>
          <a:p>
            <a:endParaRPr lang="ru-RU" dirty="0"/>
          </a:p>
          <a:p>
            <a:r>
              <a:rPr lang="ru-RU" dirty="0"/>
              <a:t>Комплексная психолого-психиатрическая экспертиза подтверждает, что школьные стрелки нередко имеют психиатрические диагнозы. Стоит заметить, что диагноз не является причиной такого страшного поступка, как </a:t>
            </a:r>
            <a:r>
              <a:rPr lang="ru-RU" dirty="0" err="1"/>
              <a:t>скулшутинг</a:t>
            </a:r>
            <a:r>
              <a:rPr lang="ru-RU" dirty="0"/>
              <a:t>. К сожалению, многие родители, опасаясь осуждения окружающих, игнорируют рекомендации детских психологов и не обращаются за психиатрической помощью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71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64" y="314096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305342"/>
            <a:ext cx="698477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Внешний </a:t>
            </a:r>
            <a:r>
              <a:rPr lang="ru-RU" sz="2400" dirty="0" smtClean="0">
                <a:solidFill>
                  <a:srgbClr val="FF0000"/>
                </a:solidFill>
              </a:rPr>
              <a:t>вид</a:t>
            </a:r>
          </a:p>
          <a:p>
            <a:pPr algn="just"/>
            <a:r>
              <a:rPr lang="ru-RU" dirty="0" smtClean="0"/>
              <a:t>Склонность  </a:t>
            </a:r>
            <a:r>
              <a:rPr lang="ru-RU" dirty="0"/>
              <a:t>к  </a:t>
            </a:r>
            <a:r>
              <a:rPr lang="ru-RU" i="1" dirty="0"/>
              <a:t>деструктивному</a:t>
            </a:r>
            <a:r>
              <a:rPr lang="ru-RU" dirty="0"/>
              <a:t>  поведению  можно установить по основным поведенческим признакам</a:t>
            </a:r>
            <a:r>
              <a:rPr lang="ru-RU" dirty="0" smtClean="0"/>
              <a:t>.   Одежда  </a:t>
            </a:r>
            <a:r>
              <a:rPr lang="ru-RU" dirty="0"/>
              <a:t>с  агрессивными  надписями  и  изображениями, футболки  с  надписями:  </a:t>
            </a:r>
            <a:r>
              <a:rPr lang="ru-RU" dirty="0">
                <a:solidFill>
                  <a:srgbClr val="FF0000"/>
                </a:solidFill>
              </a:rPr>
              <a:t>«Ненависть»,  «</a:t>
            </a:r>
            <a:r>
              <a:rPr lang="ru-RU" dirty="0" err="1">
                <a:solidFill>
                  <a:srgbClr val="FF0000"/>
                </a:solidFill>
              </a:rPr>
              <a:t>Natural</a:t>
            </a:r>
            <a:r>
              <a:rPr lang="ru-RU" dirty="0">
                <a:solidFill>
                  <a:srgbClr val="FF0000"/>
                </a:solidFill>
              </a:rPr>
              <a:t>  </a:t>
            </a:r>
            <a:r>
              <a:rPr lang="ru-RU" dirty="0" err="1">
                <a:solidFill>
                  <a:srgbClr val="FF0000"/>
                </a:solidFill>
              </a:rPr>
              <a:t>Selection</a:t>
            </a:r>
            <a:r>
              <a:rPr lang="ru-RU" dirty="0">
                <a:solidFill>
                  <a:srgbClr val="FF0000"/>
                </a:solidFill>
              </a:rPr>
              <a:t>», «</a:t>
            </a:r>
            <a:r>
              <a:rPr lang="ru-RU" dirty="0" err="1">
                <a:solidFill>
                  <a:srgbClr val="FF0000"/>
                </a:solidFill>
              </a:rPr>
              <a:t>Wrath</a:t>
            </a:r>
            <a:r>
              <a:rPr lang="ru-RU" dirty="0">
                <a:solidFill>
                  <a:srgbClr val="FF0000"/>
                </a:solidFill>
              </a:rPr>
              <a:t>»,  «</a:t>
            </a:r>
            <a:r>
              <a:rPr lang="ru-RU" dirty="0" err="1">
                <a:solidFill>
                  <a:srgbClr val="FF0000"/>
                </a:solidFill>
              </a:rPr>
              <a:t>shooting</a:t>
            </a:r>
            <a:r>
              <a:rPr lang="ru-RU" dirty="0">
                <a:solidFill>
                  <a:srgbClr val="FF0000"/>
                </a:solidFill>
              </a:rPr>
              <a:t>», «A.C.A.B.»,  «</a:t>
            </a:r>
            <a:r>
              <a:rPr lang="ru-RU" dirty="0" err="1">
                <a:solidFill>
                  <a:srgbClr val="FF0000"/>
                </a:solidFill>
              </a:rPr>
              <a:t>Ave</a:t>
            </a:r>
            <a:r>
              <a:rPr lang="ru-RU" dirty="0">
                <a:solidFill>
                  <a:srgbClr val="FF0000"/>
                </a:solidFill>
              </a:rPr>
              <a:t>  </a:t>
            </a:r>
            <a:r>
              <a:rPr lang="ru-RU" dirty="0" err="1">
                <a:solidFill>
                  <a:srgbClr val="FF0000"/>
                </a:solidFill>
              </a:rPr>
              <a:t>Satan</a:t>
            </a:r>
            <a:r>
              <a:rPr lang="ru-RU" dirty="0">
                <a:solidFill>
                  <a:srgbClr val="FF0000"/>
                </a:solidFill>
              </a:rPr>
              <a:t>», «Во  имя  Сатаны», </a:t>
            </a:r>
            <a:r>
              <a:rPr lang="ru-RU" dirty="0"/>
              <a:t>«Нормальные люди бояться меня», </a:t>
            </a:r>
            <a:r>
              <a:rPr lang="ru-RU" dirty="0">
                <a:solidFill>
                  <a:srgbClr val="FF0000"/>
                </a:solidFill>
              </a:rPr>
              <a:t>«Нечего терять», «</a:t>
            </a:r>
            <a:r>
              <a:rPr lang="ru-RU" dirty="0" err="1">
                <a:solidFill>
                  <a:srgbClr val="FF0000"/>
                </a:solidFill>
              </a:rPr>
              <a:t>Оффник</a:t>
            </a:r>
            <a:r>
              <a:rPr lang="ru-RU" dirty="0">
                <a:solidFill>
                  <a:srgbClr val="FF0000"/>
                </a:solidFill>
              </a:rPr>
              <a:t>» </a:t>
            </a:r>
            <a:r>
              <a:rPr lang="ru-RU" dirty="0"/>
              <a:t>и т.п.; футболки со следующими изображениями: воровская звезда,  люди  с  оружием,  кровь,  перевернутый  крест, перевернутая пентаграмма, нацистская </a:t>
            </a:r>
            <a:r>
              <a:rPr lang="ru-RU" dirty="0" smtClean="0"/>
              <a:t>символика  и </a:t>
            </a:r>
            <a:r>
              <a:rPr lang="ru-RU" dirty="0"/>
              <a:t>другие агрессивные изображения и </a:t>
            </a:r>
            <a:r>
              <a:rPr lang="ru-RU" dirty="0" smtClean="0"/>
              <a:t>надписи.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798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59340"/>
            <a:ext cx="67687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</a:rPr>
              <a:t>Телесные  повреждения. 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smtClean="0"/>
              <a:t>     На  </a:t>
            </a:r>
            <a:r>
              <a:rPr lang="ru-RU" dirty="0"/>
              <a:t>теле  подростка  есть царапины и синяки. Если синяки, царапины и повреждения появляются  на  теле  подростка  чаще  2  раз  в  месяц  –  это может указывать на осознанное или не осознанное желание причинить себе вред самостоятельно или опосредованно. К  данному пункту  в  том  числе  относятся  случаи,  когда подростки как бы случайно ударяются, падают или получают синяки по невнимательности.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135175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7" y="950847"/>
            <a:ext cx="6289546" cy="450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3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08720"/>
            <a:ext cx="5670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Самое важное – контакт со своим ребенком. </a:t>
            </a:r>
          </a:p>
          <a:p>
            <a:endParaRPr lang="ru-RU" sz="2400" i="1" dirty="0">
              <a:solidFill>
                <a:srgbClr val="FF0000"/>
              </a:solidFill>
            </a:endParaRPr>
          </a:p>
          <a:p>
            <a:pPr algn="just"/>
            <a:r>
              <a:rPr lang="ru-RU" dirty="0"/>
              <a:t>    Когда ребенок достигает подросткового возраста, уже поздно начинать его устанавливать: это нужно было делать намного раньше – с рождения. В подростковом возрасте родитель должен стать для ребенка другом, с которым можно поделиться своими переживаниями и не бояться быть отвергнутым. Именно чувство отверженности собственными родители может толкнуть подростка на такой страшный шаг, как стрельба в школе. </a:t>
            </a:r>
          </a:p>
          <a:p>
            <a:pPr algn="just"/>
            <a:r>
              <a:rPr lang="ru-RU" dirty="0"/>
              <a:t>    Любите своих детей, будьте к ним внимательны и принимайте их такими, какие они есть!</a:t>
            </a:r>
          </a:p>
        </p:txBody>
      </p:sp>
    </p:spTree>
    <p:extLst>
      <p:ext uri="{BB962C8B-B14F-4D97-AF65-F5344CB8AC3E}">
        <p14:creationId xmlns:p14="http://schemas.microsoft.com/office/powerpoint/2010/main" val="43549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551837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Буллинг</a:t>
            </a:r>
            <a:r>
              <a:rPr lang="ru-RU" dirty="0" smtClean="0"/>
              <a:t> – школьное насилие, издевательства и унижения в отношении ученика со стороны других учащихся или учителей. Это систематическое проявление агрессии и причинение вреда. </a:t>
            </a:r>
            <a:r>
              <a:rPr lang="ru-RU" dirty="0" err="1" smtClean="0"/>
              <a:t>Буллинг</a:t>
            </a:r>
            <a:r>
              <a:rPr lang="ru-RU" dirty="0" smtClean="0"/>
              <a:t> чаще встречается в подростковой среде.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938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360" y="-52124229"/>
            <a:ext cx="6246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-45824472"/>
            <a:ext cx="4572000" cy="353327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/>
              <a:t>По специфике содержания можно выделить:</a:t>
            </a:r>
          </a:p>
          <a:p>
            <a:endParaRPr lang="ru-RU" sz="1000" dirty="0"/>
          </a:p>
          <a:p>
            <a:r>
              <a:rPr lang="ru-RU" sz="1000" dirty="0"/>
              <a:t>    Физический </a:t>
            </a:r>
            <a:r>
              <a:rPr lang="ru-RU" sz="1000" dirty="0" err="1"/>
              <a:t>буллинг</a:t>
            </a:r>
            <a:r>
              <a:rPr lang="ru-RU" sz="1000" dirty="0"/>
              <a:t>: избиение, толчки, плевки, захват вещей. Это самый распространенный и заметный тип </a:t>
            </a:r>
            <a:r>
              <a:rPr lang="ru-RU" sz="1000" dirty="0" err="1"/>
              <a:t>буллинга</a:t>
            </a:r>
            <a:r>
              <a:rPr lang="ru-RU" sz="1000" dirty="0"/>
              <a:t>. Психологи отмечают, что данный тип чаще встречается в 6-8 классах, а к старшим классам исчезает. Однако новостные сводки заставляют сомневаться в верности этих данных, но с другой стороны такое распространение оправдано юридически. 14-15 лет – возраст начала уголовной ответственности. Этот возрастной период приходится в среднем на 9 класс.</a:t>
            </a:r>
          </a:p>
          <a:p>
            <a:r>
              <a:rPr lang="ru-RU" sz="1000" dirty="0"/>
              <a:t>    Вербальная травля: прозвища, угрозы, оскорбления, насмешки, принуждения, унижение. Чаще встречается в студенческой молодежной среде.</a:t>
            </a:r>
          </a:p>
          <a:p>
            <a:r>
              <a:rPr lang="ru-RU" sz="1000" dirty="0"/>
              <a:t>    Социально-психологический </a:t>
            </a:r>
            <a:r>
              <a:rPr lang="ru-RU" sz="1000" dirty="0" err="1"/>
              <a:t>буллинг</a:t>
            </a:r>
            <a:r>
              <a:rPr lang="ru-RU" sz="1000" dirty="0"/>
              <a:t>: сплетни и слухи, игнорирование, исключение из группы и общих дел, выставление на посмешище, бойкот и изоляции, манипуляции. Этот тип актуален для всех возрастов, но чаще других остается незамеченным. Между тем именно этот тип вызывает самый сильный эмоциональный </a:t>
            </a:r>
            <a:r>
              <a:rPr lang="ru-RU" sz="1000" dirty="0" err="1"/>
              <a:t>дистресс</a:t>
            </a:r>
            <a:r>
              <a:rPr lang="ru-RU" sz="1000" dirty="0"/>
              <a:t> у жертвы.</a:t>
            </a:r>
          </a:p>
          <a:p>
            <a:r>
              <a:rPr lang="ru-RU" sz="1000" dirty="0"/>
              <a:t>    Электронный (виртуальный) </a:t>
            </a:r>
            <a:r>
              <a:rPr lang="ru-RU" sz="1000" dirty="0" err="1"/>
              <a:t>буллинг</a:t>
            </a:r>
            <a:r>
              <a:rPr lang="ru-RU" sz="1000" dirty="0"/>
              <a:t>. Предполагает травлю через телефон и компьютер, электронную почту, интернет. Виртуальный </a:t>
            </a:r>
            <a:r>
              <a:rPr lang="ru-RU" sz="1000" dirty="0" err="1"/>
              <a:t>буллинг</a:t>
            </a:r>
            <a:r>
              <a:rPr lang="ru-RU" sz="1000" dirty="0"/>
              <a:t> не зависит от возраста, подразумевает распространение слухов и ложной информации, взлом страниц, отправку негативных сообщений и комментариев, похищение и распространение фотографий, личных данных.</a:t>
            </a:r>
          </a:p>
          <a:p>
            <a:endParaRPr lang="ru-RU" sz="1000" dirty="0"/>
          </a:p>
          <a:p>
            <a:r>
              <a:rPr lang="ru-RU" sz="1000" dirty="0"/>
              <a:t>» Статья по теме</a:t>
            </a:r>
          </a:p>
          <a:p>
            <a:r>
              <a:rPr lang="ru-RU" sz="1000" dirty="0"/>
              <a:t>Как узнать, что человек врет - советы психолога</a:t>
            </a:r>
          </a:p>
          <a:p>
            <a:r>
              <a:rPr lang="ru-RU" sz="1000" dirty="0"/>
              <a:t>Причины </a:t>
            </a:r>
            <a:r>
              <a:rPr lang="ru-RU" sz="1000" dirty="0" err="1"/>
              <a:t>буллинга</a:t>
            </a:r>
            <a:endParaRPr lang="ru-RU" sz="1000" dirty="0"/>
          </a:p>
          <a:p>
            <a:endParaRPr lang="ru-RU" sz="1000" dirty="0"/>
          </a:p>
          <a:p>
            <a:r>
              <a:rPr lang="ru-RU" sz="1000" dirty="0" err="1"/>
              <a:t>Буллинг</a:t>
            </a:r>
            <a:r>
              <a:rPr lang="ru-RU" sz="1000" dirty="0"/>
              <a:t> – неадекватная асоциальная попытка самоутверждения. К истинным мотивам </a:t>
            </a:r>
            <a:r>
              <a:rPr lang="ru-RU" sz="1000" dirty="0" err="1"/>
              <a:t>буллинга</a:t>
            </a:r>
            <a:r>
              <a:rPr lang="ru-RU" sz="1000" dirty="0"/>
              <a:t> относится:</a:t>
            </a:r>
          </a:p>
          <a:p>
            <a:endParaRPr lang="ru-RU" sz="1000" dirty="0"/>
          </a:p>
          <a:p>
            <a:r>
              <a:rPr lang="ru-RU" sz="1000" dirty="0"/>
              <a:t>    привлечение внимания;</a:t>
            </a:r>
          </a:p>
          <a:p>
            <a:r>
              <a:rPr lang="ru-RU" sz="1000" dirty="0"/>
              <a:t>    демонстрация силы;</a:t>
            </a:r>
          </a:p>
          <a:p>
            <a:r>
              <a:rPr lang="ru-RU" sz="1000" dirty="0"/>
              <a:t>    утаивание неуверенности и страхов;</a:t>
            </a:r>
          </a:p>
          <a:p>
            <a:r>
              <a:rPr lang="ru-RU" sz="1000" dirty="0"/>
              <a:t>    удовлетворение потребности во власти и доминировании.</a:t>
            </a:r>
          </a:p>
          <a:p>
            <a:endParaRPr lang="ru-RU" sz="1000" dirty="0"/>
          </a:p>
          <a:p>
            <a:r>
              <a:rPr lang="ru-RU" sz="1000" dirty="0"/>
              <a:t>Агрессия – защитная реакция психики, соответственно, можно предположить, что агрессоры тревожны внутри, не чувствуют безопасность, нуждаются в защите.</a:t>
            </a:r>
          </a:p>
          <a:p>
            <a:endParaRPr lang="ru-RU" sz="1000" dirty="0"/>
          </a:p>
          <a:p>
            <a:r>
              <a:rPr lang="ru-RU" sz="1000" dirty="0"/>
              <a:t>Однако это далеко не единственная причина </a:t>
            </a:r>
            <a:r>
              <a:rPr lang="ru-RU" sz="1000" dirty="0" err="1"/>
              <a:t>буллинга</a:t>
            </a:r>
            <a:r>
              <a:rPr lang="ru-RU" sz="1000" dirty="0"/>
              <a:t>. А. А. </a:t>
            </a:r>
            <a:r>
              <a:rPr lang="ru-RU" sz="1000" dirty="0" err="1"/>
              <a:t>Реан</a:t>
            </a:r>
            <a:r>
              <a:rPr lang="ru-RU" sz="1000" dirty="0"/>
              <a:t> разработал следующую классификацию мотивов (причин) </a:t>
            </a:r>
            <a:r>
              <a:rPr lang="ru-RU" sz="1000" dirty="0" err="1"/>
              <a:t>буллинга</a:t>
            </a:r>
            <a:r>
              <a:rPr lang="ru-RU" sz="1000" dirty="0"/>
              <a:t>:</a:t>
            </a:r>
          </a:p>
          <a:p>
            <a:endParaRPr lang="ru-RU" sz="1000" dirty="0"/>
          </a:p>
          <a:p>
            <a:r>
              <a:rPr lang="ru-RU" sz="1000" dirty="0"/>
              <a:t>    Стремление к индивидуализированной власти. Некоторые индивиды испытывают потребность в доминировании, при неудовлетворении которой страдают от чувства проигрыша.</a:t>
            </a:r>
          </a:p>
          <a:p>
            <a:r>
              <a:rPr lang="ru-RU" sz="1000" dirty="0"/>
              <a:t>    Агрессия. Самый популярный тип зачинщиков – агрессивные </a:t>
            </a:r>
            <a:r>
              <a:rPr lang="ru-RU" sz="1000" dirty="0" err="1"/>
              <a:t>булли</a:t>
            </a:r>
            <a:r>
              <a:rPr lang="ru-RU" sz="1000" dirty="0"/>
              <a:t>. Это жестокие люди, как правило, с высоким социальным статусом и высокой самооценкой.</a:t>
            </a:r>
          </a:p>
          <a:p>
            <a:r>
              <a:rPr lang="ru-RU" sz="1000" dirty="0"/>
              <a:t>    Тревожность. При этом типе </a:t>
            </a:r>
            <a:r>
              <a:rPr lang="ru-RU" sz="1000" dirty="0" err="1"/>
              <a:t>булль</a:t>
            </a:r>
            <a:r>
              <a:rPr lang="ru-RU" sz="1000" dirty="0"/>
              <a:t> сам боится оказаться на месте жертвы, отчего защищается нападением. Альтернативное название данного типа – хамелеоны. Их особенность заключается в том, что они при определенном стечении обстоятельств могут быть как агрессорами, так и жертвами. Нередко агрессорами становятся бывшие жертвы. Индивидуально-личностные особенности этих людей пограничны, занимаемая роль зависит исключительно от внешних условий и обстоятельств.</a:t>
            </a:r>
          </a:p>
          <a:p>
            <a:r>
              <a:rPr lang="ru-RU" sz="1000" dirty="0"/>
              <a:t>    Пассивные </a:t>
            </a:r>
            <a:r>
              <a:rPr lang="ru-RU" sz="1000" dirty="0" err="1"/>
              <a:t>булли</a:t>
            </a:r>
            <a:r>
              <a:rPr lang="ru-RU" sz="1000" dirty="0"/>
              <a:t>. Они похожи на предыдущий тип, но не боятся оказаться в роли жертвы, а хотят заслужить авторитет и признание в коллективе. Им не доступны другие способы самоутверждения.</a:t>
            </a:r>
          </a:p>
          <a:p>
            <a:endParaRPr lang="ru-RU" sz="1000" dirty="0"/>
          </a:p>
          <a:p>
            <a:r>
              <a:rPr lang="ru-RU" sz="1000" dirty="0"/>
              <a:t>Особенности участников </a:t>
            </a:r>
            <a:r>
              <a:rPr lang="ru-RU" sz="1000" dirty="0" err="1"/>
              <a:t>буллинга</a:t>
            </a:r>
            <a:endParaRPr lang="ru-RU" sz="1000" dirty="0"/>
          </a:p>
          <a:p>
            <a:endParaRPr lang="ru-RU" sz="1000" dirty="0"/>
          </a:p>
          <a:p>
            <a:r>
              <a:rPr lang="ru-RU" sz="1000" dirty="0"/>
              <a:t>Жертва, агрессор и наблюдатели (участники </a:t>
            </a:r>
            <a:r>
              <a:rPr lang="ru-RU" sz="1000" dirty="0" err="1"/>
              <a:t>буллинга</a:t>
            </a:r>
            <a:r>
              <a:rPr lang="ru-RU" sz="1000" dirty="0"/>
              <a:t>) имеют ряд психологических особенностей.</a:t>
            </a:r>
          </a:p>
          <a:p>
            <a:r>
              <a:rPr lang="ru-RU" sz="1000" dirty="0"/>
              <a:t>Жертва</a:t>
            </a:r>
          </a:p>
          <a:p>
            <a:endParaRPr lang="ru-RU" sz="1000" dirty="0"/>
          </a:p>
          <a:p>
            <a:r>
              <a:rPr lang="ru-RU" sz="1000" dirty="0"/>
              <a:t>Что касается жертвы, то психологические особенности точно не установлены. Исследования выделяют роль самооценки, физического развития и успеваемости, но не установлено, что первично: заниженная самооценка или </a:t>
            </a:r>
            <a:r>
              <a:rPr lang="ru-RU" sz="1000" dirty="0" err="1"/>
              <a:t>буллинг</a:t>
            </a:r>
            <a:r>
              <a:rPr lang="ru-RU" sz="1000" dirty="0"/>
              <a:t>. На практике поводом для </a:t>
            </a:r>
            <a:r>
              <a:rPr lang="ru-RU" sz="1000" dirty="0" err="1"/>
              <a:t>буллинга</a:t>
            </a:r>
            <a:r>
              <a:rPr lang="ru-RU" sz="1000" dirty="0"/>
              <a:t> становится что угодно: неполная семья, родимое пятно, отличные от коллектива взгляды на мир и т. д. Тем не менее, психологи выделяют одну характерную для всех жертв особенность – невозможность проявлять защитную агрессию, противостоять травле.</a:t>
            </a:r>
          </a:p>
          <a:p>
            <a:endParaRPr lang="ru-RU" sz="1000" dirty="0"/>
          </a:p>
          <a:p>
            <a:r>
              <a:rPr lang="ru-RU" sz="1000" dirty="0"/>
              <a:t>Жертвами чаще становятся чувствительные, тревожные, подозрительные, обидчивые, неуверенные в себе, склонные к слезам дети. Для травли выбирают замкнутого ребенка с поведенческими и социальными нарушениями, негативными установками в отношении самого себя. Жертвы склонны к самоуничижению, у них низкий уровень самоуважения. Все нападки они считают заслуженными; слишком нерешительны, чтобы дать сдачу. Но остается открытым вопрос о том, что первично: эти особенности или </a:t>
            </a:r>
            <a:r>
              <a:rPr lang="ru-RU" sz="1000" dirty="0" err="1"/>
              <a:t>буллинг</a:t>
            </a:r>
            <a:r>
              <a:rPr lang="ru-RU" sz="1000" dirty="0"/>
              <a:t>.</a:t>
            </a:r>
          </a:p>
          <a:p>
            <a:endParaRPr lang="ru-RU" sz="1000" dirty="0"/>
          </a:p>
          <a:p>
            <a:r>
              <a:rPr lang="ru-RU" sz="1000" dirty="0"/>
              <a:t>Группу риска составляют дети с синдромом </a:t>
            </a:r>
            <a:r>
              <a:rPr lang="ru-RU" sz="1000" dirty="0" err="1"/>
              <a:t>гиперактивности</a:t>
            </a:r>
            <a:r>
              <a:rPr lang="ru-RU" sz="1000" dirty="0"/>
              <a:t>, признаками аутизма, диабетом, трудностями в обучении, любыми хроническими и острыми заболеваниями или физическими особенностями.</a:t>
            </a:r>
          </a:p>
          <a:p>
            <a:endParaRPr lang="ru-RU" sz="1000" dirty="0"/>
          </a:p>
          <a:p>
            <a:r>
              <a:rPr lang="ru-RU" sz="1000" dirty="0"/>
              <a:t>Еще одна категория жертв – сознательные провокаторы. Кстати, они же часто выступают сразу в двух ролях (в разных условиях): жертвы и агрессора. Провоцирующие жертвы:</a:t>
            </a:r>
          </a:p>
          <a:p>
            <a:endParaRPr lang="ru-RU" sz="1000" dirty="0"/>
          </a:p>
          <a:p>
            <a:r>
              <a:rPr lang="ru-RU" sz="1000" dirty="0"/>
              <a:t>    импульсивные;</a:t>
            </a:r>
          </a:p>
          <a:p>
            <a:r>
              <a:rPr lang="ru-RU" sz="1000" dirty="0"/>
              <a:t>    </a:t>
            </a:r>
            <a:r>
              <a:rPr lang="ru-RU" sz="1000" dirty="0" err="1"/>
              <a:t>гиперактивные</a:t>
            </a:r>
            <a:r>
              <a:rPr lang="ru-RU" sz="1000" dirty="0"/>
              <a:t>;</a:t>
            </a:r>
          </a:p>
          <a:p>
            <a:r>
              <a:rPr lang="ru-RU" sz="1000" dirty="0"/>
              <a:t>    неуклюжие;</a:t>
            </a:r>
          </a:p>
          <a:p>
            <a:r>
              <a:rPr lang="ru-RU" sz="1000" dirty="0"/>
              <a:t>    вспыльчивые;</a:t>
            </a:r>
          </a:p>
          <a:p>
            <a:r>
              <a:rPr lang="ru-RU" sz="1000" dirty="0"/>
              <a:t>    незрелые для своего возраста.</a:t>
            </a:r>
          </a:p>
          <a:p>
            <a:endParaRPr lang="ru-RU" sz="1000" dirty="0"/>
          </a:p>
          <a:p>
            <a:r>
              <a:rPr lang="ru-RU" sz="1000" dirty="0"/>
              <a:t>Для жертв-агрессоров характерен слабый самоконтроль, низкая социальная компетентность, тревожность и депрессивность, слабая способность к сосредоточению, трудности в учебе и школьной адаптации. Им свойственно суицидальное и </a:t>
            </a:r>
            <a:r>
              <a:rPr lang="ru-RU" sz="1000" dirty="0" err="1"/>
              <a:t>аутоагрессивное</a:t>
            </a:r>
            <a:r>
              <a:rPr lang="ru-RU" sz="1000" dirty="0"/>
              <a:t> поведение. Это самая немногочисленная группа, но самая сложная в работе.</a:t>
            </a:r>
          </a:p>
          <a:p>
            <a:endParaRPr lang="ru-RU" sz="1000" dirty="0"/>
          </a:p>
          <a:p>
            <a:r>
              <a:rPr lang="ru-RU" sz="1000" dirty="0"/>
              <a:t>Агрессоры-жертвы имеют самый высокий уровень агрессии и гнева. Самоуважение – защитный механизм при неадекватно завышенной самооценке. Когда реальность не соответствует ожиданиям и самооценке, просыпается агрессор. Если преобладают черты самоуничижения, то просыпается жертва, ребенок считает наказания заслуженными. Однако агрессия все равно остается на высоком уровне, потому в любой момент он в состоянии ответить на нападки. Это самое опасное для личностного развития состояние (неопределенность, разрозненность, нестабильность).</a:t>
            </a:r>
          </a:p>
          <a:p>
            <a:r>
              <a:rPr lang="ru-RU" sz="1000" dirty="0"/>
              <a:t>Агрессоры</a:t>
            </a:r>
          </a:p>
          <a:p>
            <a:endParaRPr lang="ru-RU" sz="1000" dirty="0"/>
          </a:p>
          <a:p>
            <a:r>
              <a:rPr lang="ru-RU" sz="1000" dirty="0"/>
              <a:t>Самоутверждение</a:t>
            </a:r>
          </a:p>
          <a:p>
            <a:endParaRPr lang="ru-RU" sz="1000" dirty="0"/>
          </a:p>
          <a:p>
            <a:r>
              <a:rPr lang="ru-RU" sz="1000" dirty="0"/>
              <a:t>Психология </a:t>
            </a:r>
            <a:r>
              <a:rPr lang="ru-RU" sz="1000" dirty="0" err="1"/>
              <a:t>буллей</a:t>
            </a:r>
            <a:r>
              <a:rPr lang="ru-RU" sz="1000" dirty="0"/>
              <a:t> отличается готовностью к самоутверждению за счет насилия. Это агрессивно настроенные ко всему миру люди, грубые, легко подверженные фрустрации, с трудом соблюдающие правила, раздражительные и неуравновешенные, отличающиеся быстротой реакций (не раздумывают). Они выглядят как одиночки с недостатком социальных навыков, но на самом деле менее тревожные и депрессивные, чем их сверстники. Им не знакомо сострадание, но хорошо развита </a:t>
            </a:r>
            <a:r>
              <a:rPr lang="ru-RU" sz="1000" dirty="0" err="1"/>
              <a:t>эмпатия</a:t>
            </a:r>
            <a:r>
              <a:rPr lang="ru-RU" sz="1000" dirty="0"/>
              <a:t>. Это позволяет чувствовать других людей, манипулировать их эмоциями и состояниями. Агрессоры не реагируют на критику окружающих, склонны к лидерству.</a:t>
            </a:r>
          </a:p>
          <a:p>
            <a:endParaRPr lang="ru-RU" sz="1000" dirty="0"/>
          </a:p>
          <a:p>
            <a:r>
              <a:rPr lang="ru-RU" sz="1000" dirty="0"/>
              <a:t>Причина агрессивности кроется в неадекватном уровне притязаний, высоком уровне самоуважения, несоответствии реальности и мнения </a:t>
            </a:r>
            <a:r>
              <a:rPr lang="ru-RU" sz="1000" dirty="0" err="1"/>
              <a:t>булля</a:t>
            </a:r>
            <a:r>
              <a:rPr lang="ru-RU" sz="1000" dirty="0"/>
              <a:t> о себе. Они остаются недооцененными в собственном понимании, что и вызывает раздражение.</a:t>
            </a:r>
          </a:p>
          <a:p>
            <a:r>
              <a:rPr lang="ru-RU" sz="1000" dirty="0"/>
              <a:t>Наблюдатели</a:t>
            </a:r>
          </a:p>
          <a:p>
            <a:endParaRPr lang="ru-RU" sz="1000" dirty="0"/>
          </a:p>
          <a:p>
            <a:r>
              <a:rPr lang="ru-RU" sz="1000" dirty="0"/>
              <a:t>Самая большая категория участников </a:t>
            </a:r>
            <a:r>
              <a:rPr lang="ru-RU" sz="1000" dirty="0" err="1"/>
              <a:t>буллинга</a:t>
            </a:r>
            <a:r>
              <a:rPr lang="ru-RU" sz="1000" dirty="0"/>
              <a:t>. Почти все наблюдатели отмечают, что испытывают чувство жалости к жертве, но меньше половины готовы помочь. Подобное поведение вполне объяснимо: возражая агрессору, свидетель сам оказывается под ударом, лишается безопасности. Однако влияние общественности очень важно, оно способно как пресечь травлю (массовое неодобрение), так и стимулировать ее (психологическое награждение агрессора).</a:t>
            </a:r>
          </a:p>
          <a:p>
            <a:endParaRPr lang="ru-RU" sz="1000" dirty="0"/>
          </a:p>
          <a:p>
            <a:r>
              <a:rPr lang="ru-RU" sz="1000" dirty="0"/>
              <a:t>Наблюдатели часто испытывают страх и стыд, страдают от чувства беспомощности, иногда желают присоединиться к агрессору. Чем дольше длится </a:t>
            </a:r>
            <a:r>
              <a:rPr lang="ru-RU" sz="1000" dirty="0" err="1"/>
              <a:t>буллинг</a:t>
            </a:r>
            <a:r>
              <a:rPr lang="ru-RU" sz="1000" dirty="0"/>
              <a:t> и свидетели сохраняют пассивную позицию, тем ниже у них становится уровень </a:t>
            </a:r>
            <a:r>
              <a:rPr lang="ru-RU" sz="1000" dirty="0" err="1"/>
              <a:t>эмпатии</a:t>
            </a:r>
            <a:r>
              <a:rPr lang="ru-RU" sz="1000" dirty="0"/>
              <a:t>.</a:t>
            </a:r>
          </a:p>
          <a:p>
            <a:r>
              <a:rPr lang="ru-RU" sz="1000" dirty="0"/>
              <a:t>» Статья по теме</a:t>
            </a:r>
          </a:p>
          <a:p>
            <a:r>
              <a:rPr lang="ru-RU" sz="1000" dirty="0" err="1"/>
              <a:t>Фаббинг</a:t>
            </a:r>
            <a:r>
              <a:rPr lang="ru-RU" sz="1000" dirty="0"/>
              <a:t>: гаджет или человек – кто кого</a:t>
            </a:r>
          </a:p>
          <a:p>
            <a:r>
              <a:rPr lang="ru-RU" sz="1000" dirty="0"/>
              <a:t>Как бороться с </a:t>
            </a:r>
            <a:r>
              <a:rPr lang="ru-RU" sz="1000" dirty="0" err="1"/>
              <a:t>буллингом</a:t>
            </a:r>
            <a:endParaRPr lang="ru-RU" sz="1000" dirty="0"/>
          </a:p>
          <a:p>
            <a:endParaRPr lang="ru-RU" sz="1000" dirty="0"/>
          </a:p>
          <a:p>
            <a:r>
              <a:rPr lang="ru-RU" sz="1000" dirty="0"/>
              <a:t>Проблема </a:t>
            </a:r>
            <a:r>
              <a:rPr lang="ru-RU" sz="1000" dirty="0" err="1"/>
              <a:t>буллинга</a:t>
            </a:r>
            <a:r>
              <a:rPr lang="ru-RU" sz="1000" dirty="0"/>
              <a:t> остается острой, так как пока не установлена система активных и эффективных способов пресечения травли и ее выявления. Ухудшает ситуацию тот факт, что окружающие не реагируют на </a:t>
            </a:r>
            <a:r>
              <a:rPr lang="ru-RU" sz="1000" dirty="0" err="1"/>
              <a:t>буллинг</a:t>
            </a:r>
            <a:r>
              <a:rPr lang="ru-RU" sz="1000" dirty="0"/>
              <a:t>, если их это не касается. Хотя и сами жертвы чаще молчат. Ужасает, что сами взрослые нередко игнорируют проблему, что дает почву подросткам продолжать подобную модель поведения и воспринимать ее как норму (больше половины случаев). Наверняка и вы слышали мнение о нормальности травли в подростковом возрасте. Да, это встречается, но это не нормально!</a:t>
            </a:r>
          </a:p>
          <a:p>
            <a:endParaRPr lang="ru-RU" sz="1000" dirty="0"/>
          </a:p>
          <a:p>
            <a:r>
              <a:rPr lang="ru-RU" sz="1000" dirty="0" err="1"/>
              <a:t>Буллинг</a:t>
            </a:r>
            <a:r>
              <a:rPr lang="ru-RU" sz="1000" dirty="0"/>
              <a:t> – не единичная или ситуативная акция, это отражение состояния общества. Данная модель усваивается из поколения в поколение. На частном уровне с ним бороться бессмысленно, но можно корректировать подобные проявления.</a:t>
            </a:r>
          </a:p>
          <a:p>
            <a:endParaRPr lang="ru-RU" sz="1000" dirty="0"/>
          </a:p>
          <a:p>
            <a:r>
              <a:rPr lang="ru-RU" sz="1000" dirty="0"/>
              <a:t>Необходимо дать отпор обидчику. Для этого нужно следовать правилам:</a:t>
            </a:r>
          </a:p>
          <a:p>
            <a:endParaRPr lang="ru-RU" sz="1000" dirty="0"/>
          </a:p>
          <a:p>
            <a:r>
              <a:rPr lang="ru-RU" sz="1000" dirty="0"/>
              <a:t>    Признайте проблему, называйте вещи своими именами.</a:t>
            </a:r>
          </a:p>
          <a:p>
            <a:r>
              <a:rPr lang="ru-RU" sz="1000" dirty="0"/>
              <a:t>    Обратитесь к человеку, с которым сложились доверительные отношения. Расскажите о проблеме.</a:t>
            </a:r>
          </a:p>
          <a:p>
            <a:r>
              <a:rPr lang="ru-RU" sz="1000" dirty="0"/>
              <a:t>    Не позволяйте агрессору управлять вашими чувствами. Определите, каких реакций он от вас ожидает, и не давайте ему этих реакций. Не реагируйте, не будьте уязвимыми. Как только агрессор осознает, что вас никак не зацепить – найдет более податливую и простую цель.</a:t>
            </a:r>
          </a:p>
          <a:p>
            <a:r>
              <a:rPr lang="ru-RU" sz="1000" dirty="0"/>
              <a:t>    Научитесь говорить «нет» или отвечать на физическую силу тем же. Часто агрессору нужно всего лишь раз получить отпор.</a:t>
            </a:r>
          </a:p>
          <a:p>
            <a:r>
              <a:rPr lang="ru-RU" sz="1000" dirty="0"/>
              <a:t>    Озвучивайте проблему, обзаведитесь группой поддержки. Осознайте совместную силу.</a:t>
            </a:r>
          </a:p>
          <a:p>
            <a:r>
              <a:rPr lang="ru-RU" sz="1000" dirty="0"/>
              <a:t>    Уделите особое внимание работе над самоуверенностью и противостоянию манипуляциям.</a:t>
            </a:r>
          </a:p>
          <a:p>
            <a:r>
              <a:rPr lang="ru-RU" sz="1000" dirty="0"/>
              <a:t>    Если предмет травли можно исправить – исправьте.</a:t>
            </a:r>
          </a:p>
          <a:p>
            <a:r>
              <a:rPr lang="ru-RU" sz="1000" dirty="0"/>
              <a:t>    Если нельзя исправить, прекратите винить себя. Осознайте, что это проблемы агрессоров. Вы не можете все контролировать. Если можно сменить место обучения – смените. Это не бегство, а забота о себе. Правда, это не всегда лучший способ решения проблемы.</a:t>
            </a:r>
          </a:p>
          <a:p>
            <a:endParaRPr lang="ru-RU" sz="1000" dirty="0"/>
          </a:p>
          <a:p>
            <a:r>
              <a:rPr lang="ru-RU" sz="1000" dirty="0"/>
              <a:t>Преодоление </a:t>
            </a:r>
            <a:r>
              <a:rPr lang="ru-RU" sz="1000" dirty="0" err="1"/>
              <a:t>буллинга</a:t>
            </a:r>
            <a:r>
              <a:rPr lang="ru-RU" sz="1000" dirty="0"/>
              <a:t> предполагает работу со всей социальной средой, коррекцию личностных особенностей агрессоров и жертв. Без помощи квалифицированного психолога и систематической работы с коллективом в этом случае не обойтись. Необходимо знать предмет травли и причину.</a:t>
            </a:r>
          </a:p>
          <a:p>
            <a:r>
              <a:rPr lang="ru-RU" sz="1000" dirty="0"/>
              <a:t>Профилактика </a:t>
            </a:r>
            <a:r>
              <a:rPr lang="ru-RU" sz="1000" dirty="0" err="1"/>
              <a:t>буллинга</a:t>
            </a:r>
            <a:endParaRPr lang="ru-RU" sz="1000" dirty="0"/>
          </a:p>
          <a:p>
            <a:endParaRPr lang="ru-RU" sz="1000" dirty="0"/>
          </a:p>
          <a:p>
            <a:r>
              <a:rPr lang="ru-RU" sz="1000" dirty="0"/>
              <a:t>Для профилактики </a:t>
            </a:r>
            <a:r>
              <a:rPr lang="ru-RU" sz="1000" dirty="0" err="1"/>
              <a:t>буллинга</a:t>
            </a:r>
            <a:r>
              <a:rPr lang="ru-RU" sz="1000" dirty="0"/>
              <a:t> нужно работать с его причинами и индивидуально-личностными особенностями жертв и агрессоров.</a:t>
            </a:r>
          </a:p>
          <a:p>
            <a:endParaRPr lang="ru-RU" sz="1000" dirty="0"/>
          </a:p>
          <a:p>
            <a:r>
              <a:rPr lang="ru-RU" sz="1000" dirty="0" err="1"/>
              <a:t>Буллинг</a:t>
            </a:r>
            <a:r>
              <a:rPr lang="ru-RU" sz="1000" dirty="0"/>
              <a:t> – самоутверждение через агрессию, усвоенные неадекватные образцы поведения. Этот тип поведения используется для достижения личных целей при незнании или неумении применять на практике социально приемлемые способы разрешения конфликтов. Основа </a:t>
            </a:r>
            <a:r>
              <a:rPr lang="ru-RU" sz="1000" dirty="0" err="1"/>
              <a:t>буллинга</a:t>
            </a:r>
            <a:r>
              <a:rPr lang="ru-RU" sz="1000" dirty="0"/>
              <a:t> – социальное неравенство.</a:t>
            </a:r>
          </a:p>
          <a:p>
            <a:endParaRPr lang="ru-RU" sz="1000" dirty="0"/>
          </a:p>
          <a:p>
            <a:r>
              <a:rPr lang="ru-RU" sz="1000" dirty="0" err="1"/>
              <a:t>Булли</a:t>
            </a:r>
            <a:r>
              <a:rPr lang="ru-RU" sz="1000" dirty="0"/>
              <a:t> выходят из психологически неблагополучных семей (негативный пример родителей или пренебрежение в сторону ребенка). Агрессоры отличаются психосоциальной слабостью, импульсивностью, враждебностью, агрессивностью, асоциальностью. Они спокойны и уверенны в себе, агрессию проявляют с холодным расчетом (эмоционально спокойны и равнодушны), отказываются от сотрудничества. Вместе с тем легко устанавливают контакт со сверстниками (не исключено, что будущими жертвами).</a:t>
            </a:r>
          </a:p>
          <a:p>
            <a:endParaRPr lang="ru-RU" sz="1000" dirty="0"/>
          </a:p>
          <a:p>
            <a:r>
              <a:rPr lang="ru-RU" sz="1000" dirty="0"/>
              <a:t>Проблемы жертв тоже вытекают из семьи, в которой тип воспитания способствует формированию </a:t>
            </a:r>
            <a:r>
              <a:rPr lang="ru-RU" sz="1000" dirty="0" err="1"/>
              <a:t>виктимной</a:t>
            </a:r>
            <a:r>
              <a:rPr lang="ru-RU" sz="1000" dirty="0"/>
              <a:t> психологии. Для жертв характерно:</a:t>
            </a:r>
          </a:p>
          <a:p>
            <a:endParaRPr lang="ru-RU" sz="1000" dirty="0"/>
          </a:p>
          <a:p>
            <a:r>
              <a:rPr lang="ru-RU" sz="1000" dirty="0"/>
              <a:t>    низкая самооценка;</a:t>
            </a:r>
          </a:p>
          <a:p>
            <a:r>
              <a:rPr lang="ru-RU" sz="1000" dirty="0"/>
              <a:t>    комплекс неполноценности;</a:t>
            </a:r>
          </a:p>
          <a:p>
            <a:r>
              <a:rPr lang="ru-RU" sz="1000" dirty="0"/>
              <a:t>    замкнутость;</a:t>
            </a:r>
          </a:p>
          <a:p>
            <a:r>
              <a:rPr lang="ru-RU" sz="1000" dirty="0"/>
              <a:t>    подавленность;</a:t>
            </a:r>
          </a:p>
          <a:p>
            <a:r>
              <a:rPr lang="ru-RU" sz="1000" dirty="0"/>
              <a:t>    застенчивость;</a:t>
            </a:r>
          </a:p>
          <a:p>
            <a:r>
              <a:rPr lang="ru-RU" sz="1000" dirty="0"/>
              <a:t>    тревожность;</a:t>
            </a:r>
          </a:p>
          <a:p>
            <a:r>
              <a:rPr lang="ru-RU" sz="1000" dirty="0"/>
              <a:t>    осторожность;</a:t>
            </a:r>
          </a:p>
          <a:p>
            <a:r>
              <a:rPr lang="ru-RU" sz="1000" dirty="0"/>
              <a:t>    неуверенность.</a:t>
            </a:r>
          </a:p>
          <a:p>
            <a:endParaRPr lang="ru-RU" sz="1000" dirty="0"/>
          </a:p>
          <a:p>
            <a:r>
              <a:rPr lang="ru-RU" sz="1000" dirty="0"/>
              <a:t>Таким образом, нужно помогать ребенку в адаптации к школьной среде и миру. Кто чаще всего оказывается изгоем в классе? Тот, кто не такой как все, «белая ворона». В группы риска попадают все дети со слабыми социальными способностями, сторонники изоляции, </a:t>
            </a:r>
            <a:r>
              <a:rPr lang="ru-RU" sz="1000" dirty="0" err="1"/>
              <a:t>интровертированные</a:t>
            </a:r>
            <a:r>
              <a:rPr lang="ru-RU" sz="1000" dirty="0"/>
              <a:t> личности.</a:t>
            </a:r>
          </a:p>
          <a:p>
            <a:endParaRPr lang="ru-RU" sz="1000" dirty="0"/>
          </a:p>
          <a:p>
            <a:r>
              <a:rPr lang="ru-RU" sz="1000" dirty="0"/>
              <a:t>Большую роль играет стиль семейного воспитания. Так, </a:t>
            </a:r>
            <a:r>
              <a:rPr lang="ru-RU" sz="1000" dirty="0" err="1"/>
              <a:t>гиперопека</a:t>
            </a:r>
            <a:r>
              <a:rPr lang="ru-RU" sz="1000" dirty="0"/>
              <a:t> рождает жертв, а авторитаризм – агрессоров. Попустительский стиль воспитания формирует жертв-агрессоров. Семейное насилие с одинаковой частотой создает </a:t>
            </a:r>
            <a:r>
              <a:rPr lang="ru-RU" sz="1000" dirty="0" err="1"/>
              <a:t>буллей</a:t>
            </a:r>
            <a:r>
              <a:rPr lang="ru-RU" sz="1000" dirty="0"/>
              <a:t> и жертв.</a:t>
            </a:r>
          </a:p>
          <a:p>
            <a:endParaRPr lang="ru-RU" sz="1000" dirty="0"/>
          </a:p>
          <a:p>
            <a:r>
              <a:rPr lang="ru-RU" sz="1000" dirty="0"/>
              <a:t>Кроме того, влияние оказывает СМИ и состояние всего общества. Социально-нестабильная авторитарная среда, особенно пропитанная алкоголем, наркотиками и принуждением, негативно сказывается на подрастающем поколении.</a:t>
            </a:r>
          </a:p>
          <a:p>
            <a:endParaRPr lang="ru-RU" sz="1000" dirty="0"/>
          </a:p>
          <a:p>
            <a:r>
              <a:rPr lang="ru-RU" sz="10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3336" y="1124744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Буллинг</a:t>
            </a:r>
            <a:r>
              <a:rPr lang="ru-RU" dirty="0" smtClean="0"/>
              <a:t> </a:t>
            </a:r>
            <a:r>
              <a:rPr lang="ru-RU" dirty="0"/>
              <a:t>предполагает психологический и физический террор, насилие, избиение, порчу имущества, психологическое давление, которое применяет один человек или целая группа по отношению к жертве. Систематичность издевательств, злой умысел и неравное распределение сил между жертвой и агрессором — основные критерии травли. При этом если раньше, столкнувшись с </a:t>
            </a:r>
            <a:r>
              <a:rPr lang="ru-RU" dirty="0" err="1"/>
              <a:t>буллингом</a:t>
            </a:r>
            <a:r>
              <a:rPr lang="ru-RU" dirty="0"/>
              <a:t> в школе, ребенок в ряде случаев мог хотя бы спрятаться от него дома, то теперь информационные технологии почти не оставляют ему такой возможности. «Существуют разные формы </a:t>
            </a:r>
            <a:r>
              <a:rPr lang="ru-RU" dirty="0" err="1"/>
              <a:t>буллинга</a:t>
            </a:r>
            <a:r>
              <a:rPr lang="ru-RU" dirty="0"/>
              <a:t>: вербальная, физическая, социальная травля. Ну и конечно </a:t>
            </a:r>
            <a:r>
              <a:rPr lang="ru-RU" dirty="0" err="1"/>
              <a:t>кибербуллинг</a:t>
            </a:r>
            <a:r>
              <a:rPr lang="ru-RU" dirty="0"/>
              <a:t> или интернет-</a:t>
            </a:r>
            <a:r>
              <a:rPr lang="ru-RU" dirty="0" err="1"/>
              <a:t>буллинг</a:t>
            </a:r>
            <a:r>
              <a:rPr lang="ru-RU" dirty="0"/>
              <a:t>, столь распространённый сегодня, в силу того, что профиль в социальных сетях сейчас есть у каждого ребенка и телефон с камерой тоже уже не редкость.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0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0456" y="2114675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Скулшутинг</a:t>
            </a:r>
            <a:r>
              <a:rPr lang="ru-RU" dirty="0"/>
              <a:t> – это вооруженное нападение учащегося или стороннего человека на школьников внутри учебного заведения. Несмотря на то, что в России об этом явлении заговорили совсем недавно, за рубежом случаи стрельбы в школе известны с начала XX века. Еще в 1927 году в США в результате массового расстрела в школе погибли 44 человека, 56 получили тяжелые травмы. С тех пор можно проследить четкую тенденцию: случаи стрельбы в школе получают свое распространение на территории всего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83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54125"/>
            <a:ext cx="7620000" cy="43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7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5846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K. </a:t>
            </a:r>
            <a:r>
              <a:rPr lang="ru-RU" dirty="0" err="1"/>
              <a:t>Ньюманом</a:t>
            </a:r>
            <a:r>
              <a:rPr lang="ru-RU" dirty="0"/>
              <a:t> (K. </a:t>
            </a:r>
            <a:r>
              <a:rPr lang="ru-RU" dirty="0" err="1"/>
              <a:t>Newman</a:t>
            </a:r>
            <a:r>
              <a:rPr lang="ru-RU" dirty="0"/>
              <a:t>) была предложена комплексная теория </a:t>
            </a:r>
            <a:r>
              <a:rPr lang="ru-RU" dirty="0" err="1"/>
              <a:t>скулшутинга</a:t>
            </a:r>
            <a:r>
              <a:rPr lang="ru-RU" dirty="0"/>
              <a:t>, состоящая из пяти «необходимых, но недостаточных факторов» (</a:t>
            </a:r>
            <a:r>
              <a:rPr lang="ru-RU" dirty="0" err="1"/>
              <a:t>Newman</a:t>
            </a:r>
            <a:r>
              <a:rPr lang="ru-RU" dirty="0"/>
              <a:t>, </a:t>
            </a:r>
            <a:r>
              <a:rPr lang="ru-RU" dirty="0" err="1"/>
              <a:t>Fox</a:t>
            </a:r>
            <a:r>
              <a:rPr lang="ru-RU" dirty="0"/>
              <a:t>, </a:t>
            </a:r>
            <a:r>
              <a:rPr lang="ru-RU" dirty="0" err="1"/>
              <a:t>Roth</a:t>
            </a:r>
            <a:r>
              <a:rPr lang="ru-RU" dirty="0"/>
              <a:t>, </a:t>
            </a:r>
            <a:r>
              <a:rPr lang="ru-RU" dirty="0" err="1"/>
              <a:t>Mehta</a:t>
            </a:r>
            <a:r>
              <a:rPr lang="ru-RU" dirty="0"/>
              <a:t> &amp; </a:t>
            </a:r>
            <a:r>
              <a:rPr lang="ru-RU" dirty="0" err="1"/>
              <a:t>Harding</a:t>
            </a:r>
            <a:r>
              <a:rPr lang="ru-RU" dirty="0"/>
              <a:t>, 2004):</a:t>
            </a:r>
          </a:p>
          <a:p>
            <a:endParaRPr lang="ru-RU" dirty="0"/>
          </a:p>
          <a:p>
            <a:r>
              <a:rPr lang="ru-RU" dirty="0"/>
              <a:t>1. Самоощущение социальной изоляции, восприятие себя изгоем;</a:t>
            </a:r>
          </a:p>
          <a:p>
            <a:endParaRPr lang="ru-RU" dirty="0"/>
          </a:p>
          <a:p>
            <a:r>
              <a:rPr lang="ru-RU" dirty="0"/>
              <a:t>2. Наличие психологических расстройств или трудностей (не обязательно психических заболеваний);</a:t>
            </a:r>
          </a:p>
          <a:p>
            <a:endParaRPr lang="ru-RU" dirty="0"/>
          </a:p>
          <a:p>
            <a:r>
              <a:rPr lang="ru-RU" dirty="0"/>
              <a:t>3. Распространенность культурных сценариев, в которых насилие является средством решения проблем;</a:t>
            </a:r>
          </a:p>
          <a:p>
            <a:endParaRPr lang="ru-RU" dirty="0"/>
          </a:p>
          <a:p>
            <a:r>
              <a:rPr lang="ru-RU" dirty="0"/>
              <a:t>4. Отсутствие системы выявляющей потенциальных школьников склонных к </a:t>
            </a:r>
            <a:r>
              <a:rPr lang="ru-RU" dirty="0" err="1"/>
              <a:t>скултушингу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dirty="0"/>
              <a:t>5. Доступность оружия.</a:t>
            </a:r>
          </a:p>
        </p:txBody>
      </p:sp>
    </p:spTree>
    <p:extLst>
      <p:ext uri="{BB962C8B-B14F-4D97-AF65-F5344CB8AC3E}">
        <p14:creationId xmlns:p14="http://schemas.microsoft.com/office/powerpoint/2010/main" val="253462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По мнению Дж. Левиным и Э. </a:t>
            </a:r>
            <a:r>
              <a:rPr lang="ru-RU" sz="1400" dirty="0" err="1"/>
              <a:t>Мадфисом</a:t>
            </a:r>
            <a:r>
              <a:rPr lang="ru-RU" sz="1400" dirty="0"/>
              <a:t> (D. </a:t>
            </a:r>
            <a:r>
              <a:rPr lang="ru-RU" sz="1400" dirty="0" err="1"/>
              <a:t>Levin,E</a:t>
            </a:r>
            <a:r>
              <a:rPr lang="ru-RU" sz="1400" dirty="0"/>
              <a:t>. </a:t>
            </a:r>
            <a:r>
              <a:rPr lang="ru-RU" sz="1400" dirty="0" err="1"/>
              <a:t>Madfis</a:t>
            </a:r>
            <a:r>
              <a:rPr lang="ru-RU" sz="1400" dirty="0"/>
              <a:t>), школьник склонный к </a:t>
            </a:r>
            <a:r>
              <a:rPr lang="ru-RU" sz="1400" dirty="0" err="1"/>
              <a:t>скулшутингу</a:t>
            </a:r>
            <a:r>
              <a:rPr lang="ru-RU" sz="1400" dirty="0"/>
              <a:t>, подвергается пяти последовательным факторам, которые накапливают психологическую «деформацию»:</a:t>
            </a:r>
          </a:p>
          <a:p>
            <a:endParaRPr lang="ru-RU" sz="1400" dirty="0"/>
          </a:p>
          <a:p>
            <a:r>
              <a:rPr lang="ru-RU" sz="1400" dirty="0"/>
              <a:t>1) Хроническая деформация, которая основана на глубоких жизненных</a:t>
            </a:r>
          </a:p>
          <a:p>
            <a:endParaRPr lang="ru-RU" sz="1400" dirty="0"/>
          </a:p>
          <a:p>
            <a:r>
              <a:rPr lang="ru-RU" sz="1400" dirty="0"/>
              <a:t>разочарованиях (например, в отношениях с родителями или одноклассниками) и недостаточностью систем </a:t>
            </a:r>
            <a:r>
              <a:rPr lang="ru-RU" sz="1400" dirty="0" err="1"/>
              <a:t>просоциальной</a:t>
            </a:r>
            <a:r>
              <a:rPr lang="ru-RU" sz="1400" dirty="0"/>
              <a:t> поддержки, что приводит к социальной изоляции. Хроническая деформация мо­жет длиться несколько лет. Зачастую проблемы взаимоотношения с социумом не видны со сто­роны, а семьи будущих преступников, часто воспринима­ются окружающими как вполне благополучные.</a:t>
            </a:r>
          </a:p>
          <a:p>
            <a:endParaRPr lang="ru-RU" sz="1400" dirty="0"/>
          </a:p>
          <a:p>
            <a:r>
              <a:rPr lang="ru-RU" sz="1400" dirty="0"/>
              <a:t>2) Неконтролируемая деформация, возникает при отсутствии корректирующего воздействия социальных отношений. В благополучных условиях, кто не нашел поддержку в школе, могут обратиться к семье, к спортивному коллективу или к группе сверстников вне школы, но для лиц, слабо включенных в социальные отношения механизм конформизма перестает действовать, что приводит к потере контроля со стороны социума.</a:t>
            </a:r>
          </a:p>
          <a:p>
            <a:endParaRPr lang="ru-RU" sz="1400" dirty="0"/>
          </a:p>
          <a:p>
            <a:r>
              <a:rPr lang="ru-RU" sz="1400" dirty="0"/>
              <a:t>3) Острое напряжение, проявляется в возникновении краткосрочного травмирующего собы­тия (острая деформация), которое может быть как реальным, так и воображаемым. Например, «потеря лица», провал в успеваемости, унижение, отвержение со стороны девушки или бойкот сверстников.</a:t>
            </a:r>
          </a:p>
          <a:p>
            <a:endParaRPr lang="ru-RU" sz="1400" dirty="0"/>
          </a:p>
          <a:p>
            <a:r>
              <a:rPr lang="ru-RU" sz="1400" dirty="0"/>
              <a:t>4) Стадия планирования, формируется при появлении фантазий о </a:t>
            </a:r>
            <a:r>
              <a:rPr lang="ru-RU" sz="1400" dirty="0" err="1"/>
              <a:t>скулшутинге</a:t>
            </a:r>
            <a:r>
              <a:rPr lang="ru-RU" sz="1400" dirty="0"/>
              <a:t>, как о «мужском решении» восстановить чувство контроля.</a:t>
            </a:r>
          </a:p>
          <a:p>
            <a:endParaRPr lang="ru-RU" sz="1400" dirty="0"/>
          </a:p>
          <a:p>
            <a:r>
              <a:rPr lang="ru-RU" sz="1400" dirty="0"/>
              <a:t>5) Стадия осуществления.</a:t>
            </a:r>
          </a:p>
          <a:p>
            <a:endParaRPr lang="ru-RU" sz="1400" dirty="0"/>
          </a:p>
          <a:p>
            <a:r>
              <a:rPr lang="ru-RU" sz="1400" dirty="0"/>
              <a:t>Статистика совершенных преступлений </a:t>
            </a:r>
            <a:r>
              <a:rPr lang="ru-RU" sz="1400" dirty="0" err="1"/>
              <a:t>скулшутинга</a:t>
            </a:r>
            <a:r>
              <a:rPr lang="ru-RU" sz="1400" dirty="0"/>
              <a:t>, показывает что 81% нападений, были совершены одиночками (</a:t>
            </a:r>
            <a:r>
              <a:rPr lang="ru-RU" sz="1400" dirty="0" err="1"/>
              <a:t>McCauley</a:t>
            </a:r>
            <a:r>
              <a:rPr lang="ru-RU" sz="1400" dirty="0"/>
              <a:t> &amp; </a:t>
            </a:r>
            <a:r>
              <a:rPr lang="ru-RU" sz="1400" dirty="0" err="1"/>
              <a:t>Moskalenko</a:t>
            </a:r>
            <a:r>
              <a:rPr lang="ru-RU" sz="1400" dirty="0"/>
              <a:t>, 2014). Средний возраст преступников </a:t>
            </a:r>
            <a:r>
              <a:rPr lang="ru-RU" sz="1400" dirty="0" err="1"/>
              <a:t>скулшутинга</a:t>
            </a:r>
            <a:r>
              <a:rPr lang="ru-RU" sz="1400" dirty="0"/>
              <a:t>, варьируется от 13 до 19 лет.</a:t>
            </a:r>
          </a:p>
        </p:txBody>
      </p:sp>
    </p:spTree>
    <p:extLst>
      <p:ext uri="{BB962C8B-B14F-4D97-AF65-F5344CB8AC3E}">
        <p14:creationId xmlns:p14="http://schemas.microsoft.com/office/powerpoint/2010/main" val="410507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1369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FF0000"/>
                </a:solidFill>
              </a:rPr>
              <a:t>Исследователи выделяют основные сигнальные признаки предупреждения </a:t>
            </a:r>
            <a:r>
              <a:rPr lang="ru-RU" sz="1400" i="1" dirty="0" err="1">
                <a:solidFill>
                  <a:srgbClr val="FF0000"/>
                </a:solidFill>
              </a:rPr>
              <a:t>скулшутинга</a:t>
            </a:r>
            <a:r>
              <a:rPr lang="ru-RU" sz="1400" i="1" dirty="0">
                <a:solidFill>
                  <a:srgbClr val="FF0000"/>
                </a:solidFill>
              </a:rPr>
              <a:t>:</a:t>
            </a:r>
          </a:p>
          <a:p>
            <a:endParaRPr lang="ru-RU" sz="1400" dirty="0"/>
          </a:p>
          <a:p>
            <a:r>
              <a:rPr lang="ru-RU" sz="1400" dirty="0"/>
              <a:t>1. Как правило, нападающие - лица мужского пола, ранее подвергавшиеся </a:t>
            </a:r>
            <a:r>
              <a:rPr lang="ru-RU" sz="1400" dirty="0" err="1"/>
              <a:t>буллингу</a:t>
            </a:r>
            <a:r>
              <a:rPr lang="ru-RU" sz="1400" dirty="0"/>
              <a:t>, бойкоту или издевательствам одноклассников.</a:t>
            </a:r>
          </a:p>
          <a:p>
            <a:endParaRPr lang="ru-RU" dirty="0"/>
          </a:p>
          <a:p>
            <a:r>
              <a:rPr lang="ru-RU" sz="1400" dirty="0"/>
              <a:t>2. Наличие депрессии и негативных эмоций, являются важным признаком возможной агрессии. Наличие у подростка некого уровня депрессивных симптомов при наличии у него антиобщественных черт личности </a:t>
            </a:r>
            <a:r>
              <a:rPr lang="ru-RU" sz="1400" dirty="0" smtClean="0"/>
              <a:t>является наиболее </a:t>
            </a:r>
            <a:r>
              <a:rPr lang="ru-RU" sz="1400" dirty="0" err="1"/>
              <a:t>прогностичным</a:t>
            </a:r>
            <a:r>
              <a:rPr lang="ru-RU" sz="1400" dirty="0"/>
              <a:t> критерием его готовности к насилию (</a:t>
            </a:r>
            <a:r>
              <a:rPr lang="ru-RU" sz="1400" dirty="0" err="1"/>
              <a:t>Ferguson</a:t>
            </a:r>
            <a:r>
              <a:rPr lang="ru-RU" sz="1400" dirty="0"/>
              <a:t> </a:t>
            </a:r>
            <a:r>
              <a:rPr lang="ru-RU" sz="1400" dirty="0" err="1"/>
              <a:t>et</a:t>
            </a:r>
            <a:r>
              <a:rPr lang="ru-RU" sz="1400" dirty="0"/>
              <a:t> al.,2011).</a:t>
            </a:r>
          </a:p>
          <a:p>
            <a:endParaRPr lang="ru-RU" sz="1400" dirty="0"/>
          </a:p>
          <a:p>
            <a:r>
              <a:rPr lang="ru-RU" sz="1400" dirty="0"/>
              <a:t>3. Сбор плакатов с изображениями «стрелков», книг и фильмов, посвященных оружию, регулярные посещения оружейных веб-сайтов, опыт обращения с огнестрельным оружием;</a:t>
            </a:r>
          </a:p>
          <a:p>
            <a:endParaRPr lang="ru-RU" sz="1400" dirty="0"/>
          </a:p>
          <a:p>
            <a:r>
              <a:rPr lang="ru-RU" sz="1400" dirty="0"/>
              <a:t>4. создание веб-станицы, на которой обсуждаются случаи расстрелов, размещаются видео со стрельбой, песни с агрессивным содержанием (типа «Вся жизнь – это война, и вся жизнь - это боль, и ты будешь один вести свою личную войну»);</a:t>
            </a:r>
          </a:p>
          <a:p>
            <a:endParaRPr lang="ru-RU" sz="1400" dirty="0"/>
          </a:p>
          <a:p>
            <a:r>
              <a:rPr lang="ru-RU" sz="1400" dirty="0"/>
              <a:t>5. прямые свидетельства или намеки на насильственные фантазии и планы.</a:t>
            </a:r>
          </a:p>
        </p:txBody>
      </p:sp>
    </p:spTree>
    <p:extLst>
      <p:ext uri="{BB962C8B-B14F-4D97-AF65-F5344CB8AC3E}">
        <p14:creationId xmlns:p14="http://schemas.microsoft.com/office/powerpoint/2010/main" val="227507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</TotalTime>
  <Words>3616</Words>
  <Application>Microsoft Office PowerPoint</Application>
  <PresentationFormat>Экран (4:3)</PresentationFormat>
  <Paragraphs>211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Причины насилия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что следует обратить внимание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Диструктивное поведение детей</dc:title>
  <dc:creator>Галина</dc:creator>
  <cp:lastModifiedBy>Галина</cp:lastModifiedBy>
  <cp:revision>16</cp:revision>
  <dcterms:created xsi:type="dcterms:W3CDTF">2019-10-29T16:37:50Z</dcterms:created>
  <dcterms:modified xsi:type="dcterms:W3CDTF">2020-01-10T17:41:22Z</dcterms:modified>
</cp:coreProperties>
</file>