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5" r:id="rId3"/>
    <p:sldId id="257" r:id="rId4"/>
    <p:sldId id="286" r:id="rId5"/>
    <p:sldId id="259" r:id="rId6"/>
    <p:sldId id="298" r:id="rId7"/>
    <p:sldId id="306" r:id="rId8"/>
    <p:sldId id="260" r:id="rId9"/>
    <p:sldId id="261" r:id="rId10"/>
    <p:sldId id="262" r:id="rId11"/>
    <p:sldId id="299" r:id="rId12"/>
    <p:sldId id="301" r:id="rId13"/>
    <p:sldId id="302" r:id="rId14"/>
    <p:sldId id="303" r:id="rId15"/>
    <p:sldId id="287" r:id="rId16"/>
    <p:sldId id="305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308" r:id="rId27"/>
    <p:sldId id="310" r:id="rId28"/>
    <p:sldId id="311" r:id="rId29"/>
    <p:sldId id="312" r:id="rId30"/>
    <p:sldId id="313" r:id="rId31"/>
    <p:sldId id="314" r:id="rId32"/>
    <p:sldId id="315" r:id="rId33"/>
    <p:sldId id="316" r:id="rId34"/>
    <p:sldId id="317" r:id="rId35"/>
    <p:sldId id="318" r:id="rId36"/>
    <p:sldId id="319" r:id="rId37"/>
    <p:sldId id="320" r:id="rId38"/>
    <p:sldId id="321" r:id="rId39"/>
    <p:sldId id="322" r:id="rId40"/>
    <p:sldId id="323" r:id="rId41"/>
    <p:sldId id="324" r:id="rId42"/>
    <p:sldId id="325" r:id="rId43"/>
    <p:sldId id="326" r:id="rId44"/>
    <p:sldId id="327" r:id="rId45"/>
    <p:sldId id="328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5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635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424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8566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AA2E92A-01FA-4327-9DC5-AEE593F6672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9938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697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744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85694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3166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068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4508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765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32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402DF-7DA7-41E7-A4CE-6EBC00580933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D64A1-E64E-4762-A566-86CF4618C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96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0194" y="2023884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Значимые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внутриличностные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межличностные конфликты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4243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00505" y="210844"/>
            <a:ext cx="850864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 </a:t>
            </a:r>
            <a:r>
              <a:rPr lang="ru-RU" sz="32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внутриличностного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конфликта </a:t>
            </a: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ru-RU" sz="2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 на </a:t>
            </a:r>
            <a:r>
              <a:rPr lang="ru-RU" sz="2800" b="1" i="1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мотивационный конфликт - </a:t>
            </a: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"хочу" и "хочу";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 </a:t>
            </a:r>
            <a:r>
              <a:rPr lang="ru-RU" sz="2800" b="1" i="1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нравственный конфликт </a:t>
            </a: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между "хочу" и "надо";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 </a:t>
            </a:r>
            <a:r>
              <a:rPr lang="ru-RU" sz="2800" b="1" i="1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нереализованного желания - </a:t>
            </a: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"хочу" и "могу";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 </a:t>
            </a:r>
            <a:r>
              <a:rPr lang="ru-RU" sz="2800" b="1" i="1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ролевой конфликт </a:t>
            </a: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между "надо" и "надо";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 </a:t>
            </a:r>
            <a:r>
              <a:rPr lang="ru-RU" sz="2800" b="1" i="1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адаптационный конфликт </a:t>
            </a: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между "надо" и "могу";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 </a:t>
            </a:r>
            <a:r>
              <a:rPr lang="ru-RU" sz="2800" b="1" i="1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неадекватной самооценки - </a:t>
            </a:r>
            <a:r>
              <a:rPr lang="ru-RU" sz="2800" dirty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между "могу" и "могу".</a:t>
            </a:r>
          </a:p>
        </p:txBody>
      </p:sp>
      <p:pic>
        <p:nvPicPr>
          <p:cNvPr id="2049" name="Picture 1" descr="1x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1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1x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1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1x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1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1x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1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94476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7924800" cy="4191000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None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Межличностный </a:t>
            </a:r>
            <a:r>
              <a:rPr lang="ru-RU" alt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открытое столкновение взаимодействующих субъектов на основе возникших противоречий, выступающих в виде противоположных целей, не совместимых в какой-то конкретной ситуации.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343400"/>
            <a:ext cx="22479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6231292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33400"/>
          </a:xfrm>
        </p:spPr>
        <p:txBody>
          <a:bodyPr/>
          <a:lstStyle/>
          <a:p>
            <a:r>
              <a:rPr lang="ru-RU" altLang="ru-RU" sz="3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межличностных конфликтов</a:t>
            </a:r>
          </a:p>
        </p:txBody>
      </p:sp>
      <p:sp>
        <p:nvSpPr>
          <p:cNvPr id="30618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28599" y="1066800"/>
            <a:ext cx="4446431" cy="54102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None/>
            </a:pP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ru-RU" altLang="ru-RU" sz="2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Ресурсно-материальные: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материальных средств;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бытовая неустроенность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None/>
            </a:pPr>
            <a:r>
              <a:rPr lang="ru-RU" altLang="ru-RU" sz="26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</a:t>
            </a:r>
            <a:r>
              <a:rPr lang="ru-RU" altLang="ru-RU" sz="2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служебного положения в личных целях;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начальник и подчиненный;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buFontTx/>
              <a:buChar char="•"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родителей, детей и др.</a:t>
            </a:r>
          </a:p>
          <a:p>
            <a:pPr>
              <a:buFontTx/>
              <a:buChar char="•"/>
            </a:pPr>
            <a:endParaRPr lang="ru-RU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618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066800"/>
            <a:ext cx="4038600" cy="56388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None/>
            </a:pPr>
            <a:endParaRPr lang="ru-RU" alt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 typeface="Wingdings" panose="05000000000000000000" pitchFamily="2" charset="2"/>
              <a:buNone/>
            </a:pP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altLang="ru-RU" sz="2600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Возрастные, индивидуальные, половые особенности личности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None/>
            </a:pP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  <a:buFontTx/>
              <a:buChar char="•"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превосходству; разный жизненный опыт; способы поведения; агрессивность; эгоизм; грубость; ожидание и реальное поведение и т.д.</a:t>
            </a:r>
          </a:p>
          <a:p>
            <a:pPr>
              <a:buFont typeface="Wingdings" panose="05000000000000000000" pitchFamily="2" charset="2"/>
              <a:buNone/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6182" name="Rectangle 6"/>
          <p:cNvSpPr>
            <a:spLocks noChangeArrowheads="1"/>
          </p:cNvSpPr>
          <p:nvPr/>
        </p:nvSpPr>
        <p:spPr bwMode="auto">
          <a:xfrm>
            <a:off x="5029200" y="1143000"/>
            <a:ext cx="3124200" cy="457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Субъективные</a:t>
            </a:r>
          </a:p>
        </p:txBody>
      </p:sp>
      <p:sp>
        <p:nvSpPr>
          <p:cNvPr id="306183" name="Rectangle 7"/>
          <p:cNvSpPr>
            <a:spLocks noChangeArrowheads="1"/>
          </p:cNvSpPr>
          <p:nvPr/>
        </p:nvSpPr>
        <p:spPr bwMode="auto">
          <a:xfrm>
            <a:off x="762000" y="1143000"/>
            <a:ext cx="3276600" cy="4572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Объективные</a:t>
            </a:r>
          </a:p>
        </p:txBody>
      </p:sp>
    </p:spTree>
    <p:extLst>
      <p:ext uri="{BB962C8B-B14F-4D97-AF65-F5344CB8AC3E}">
        <p14:creationId xmlns:p14="http://schemas.microsoft.com/office/powerpoint/2010/main" val="2263759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ru-RU" altLang="ru-RU" sz="32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Виды межличностных конфликтов:</a:t>
            </a:r>
          </a:p>
        </p:txBody>
      </p:sp>
      <p:grpSp>
        <p:nvGrpSpPr>
          <p:cNvPr id="2" name="Diagram 2"/>
          <p:cNvGrpSpPr>
            <a:grpSpLocks noChangeAspect="1"/>
          </p:cNvGrpSpPr>
          <p:nvPr/>
        </p:nvGrpSpPr>
        <p:grpSpPr bwMode="auto">
          <a:xfrm>
            <a:off x="-228600" y="990600"/>
            <a:ext cx="9829800" cy="5638800"/>
            <a:chOff x="288" y="936"/>
            <a:chExt cx="5184" cy="2448"/>
          </a:xfrm>
        </p:grpSpPr>
        <p:sp>
          <p:nvSpPr>
            <p:cNvPr id="3" name="_s3076"/>
            <p:cNvSpPr>
              <a:spLocks noChangeArrowheads="1" noTextEdit="1"/>
            </p:cNvSpPr>
            <p:nvPr/>
          </p:nvSpPr>
          <p:spPr bwMode="auto">
            <a:xfrm>
              <a:off x="2421" y="1352"/>
              <a:ext cx="918" cy="918"/>
            </a:xfrm>
            <a:prstGeom prst="ellipse">
              <a:avLst/>
            </a:prstGeom>
            <a:solidFill>
              <a:srgbClr val="CCFFFF">
                <a:alpha val="50000"/>
              </a:srgbClr>
            </a:solidFill>
            <a:ln w="4699">
              <a:solidFill>
                <a:schemeClr val="accent2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_s3077"/>
            <p:cNvSpPr>
              <a:spLocks noChangeArrowheads="1"/>
            </p:cNvSpPr>
            <p:nvPr/>
          </p:nvSpPr>
          <p:spPr bwMode="auto">
            <a:xfrm>
              <a:off x="2421" y="1032"/>
              <a:ext cx="91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 направленности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горизонтальные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вертикальные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смешанные</a:t>
              </a:r>
            </a:p>
          </p:txBody>
        </p:sp>
        <p:sp>
          <p:nvSpPr>
            <p:cNvPr id="5" name="_s3078"/>
            <p:cNvSpPr>
              <a:spLocks noChangeArrowheads="1" noTextEdit="1"/>
            </p:cNvSpPr>
            <p:nvPr/>
          </p:nvSpPr>
          <p:spPr bwMode="auto">
            <a:xfrm>
              <a:off x="2723" y="1526"/>
              <a:ext cx="918" cy="918"/>
            </a:xfrm>
            <a:prstGeom prst="ellipse">
              <a:avLst/>
            </a:prstGeom>
            <a:solidFill>
              <a:schemeClr val="hlink">
                <a:alpha val="50000"/>
              </a:schemeClr>
            </a:solidFill>
            <a:ln w="4670">
              <a:solidFill>
                <a:schemeClr val="hlink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_s3079"/>
            <p:cNvSpPr>
              <a:spLocks noChangeArrowheads="1"/>
            </p:cNvSpPr>
            <p:nvPr/>
          </p:nvSpPr>
          <p:spPr bwMode="auto">
            <a:xfrm>
              <a:off x="3658" y="1481"/>
              <a:ext cx="91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 значению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конструктивные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деструктивные</a:t>
              </a:r>
            </a:p>
          </p:txBody>
        </p:sp>
        <p:sp>
          <p:nvSpPr>
            <p:cNvPr id="7" name="_s3080"/>
            <p:cNvSpPr>
              <a:spLocks noChangeArrowheads="1" noTextEdit="1"/>
            </p:cNvSpPr>
            <p:nvPr/>
          </p:nvSpPr>
          <p:spPr bwMode="auto">
            <a:xfrm>
              <a:off x="2723" y="1875"/>
              <a:ext cx="918" cy="918"/>
            </a:xfrm>
            <a:prstGeom prst="ellipse">
              <a:avLst/>
            </a:prstGeom>
            <a:solidFill>
              <a:srgbClr val="CCFFFF">
                <a:alpha val="50000"/>
              </a:srgbClr>
            </a:solidFill>
            <a:ln w="4699">
              <a:solidFill>
                <a:schemeClr val="folHlink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_s3081"/>
            <p:cNvSpPr>
              <a:spLocks noChangeArrowheads="1"/>
            </p:cNvSpPr>
            <p:nvPr/>
          </p:nvSpPr>
          <p:spPr bwMode="auto">
            <a:xfrm>
              <a:off x="3658" y="2608"/>
              <a:ext cx="91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 характеру причин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объективные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Pct val="75000"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субъективные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_s3082"/>
            <p:cNvSpPr>
              <a:spLocks noChangeArrowheads="1" noTextEdit="1"/>
            </p:cNvSpPr>
            <p:nvPr/>
          </p:nvSpPr>
          <p:spPr bwMode="auto">
            <a:xfrm>
              <a:off x="2421" y="2049"/>
              <a:ext cx="918" cy="918"/>
            </a:xfrm>
            <a:prstGeom prst="ellipse">
              <a:avLst/>
            </a:prstGeom>
            <a:solidFill>
              <a:schemeClr val="bg2">
                <a:alpha val="50000"/>
              </a:schemeClr>
            </a:solidFill>
            <a:ln w="4670">
              <a:solidFill>
                <a:schemeClr val="bg2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_s3083"/>
            <p:cNvSpPr>
              <a:spLocks noChangeArrowheads="1"/>
            </p:cNvSpPr>
            <p:nvPr/>
          </p:nvSpPr>
          <p:spPr bwMode="auto">
            <a:xfrm>
              <a:off x="2422" y="3057"/>
              <a:ext cx="91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 времени протекания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пролонгированные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ситуативные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_s3084"/>
            <p:cNvSpPr>
              <a:spLocks noChangeArrowheads="1" noTextEdit="1"/>
            </p:cNvSpPr>
            <p:nvPr/>
          </p:nvSpPr>
          <p:spPr bwMode="auto">
            <a:xfrm>
              <a:off x="2119" y="1875"/>
              <a:ext cx="918" cy="918"/>
            </a:xfrm>
            <a:prstGeom prst="ellipse">
              <a:avLst/>
            </a:prstGeom>
            <a:solidFill>
              <a:srgbClr val="CCFFFF">
                <a:alpha val="50000"/>
              </a:srgbClr>
            </a:solidFill>
            <a:ln w="4699">
              <a:solidFill>
                <a:schemeClr val="hlink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_s3085"/>
            <p:cNvSpPr>
              <a:spLocks noChangeArrowheads="1"/>
            </p:cNvSpPr>
            <p:nvPr/>
          </p:nvSpPr>
          <p:spPr bwMode="auto">
            <a:xfrm>
              <a:off x="1185" y="2609"/>
              <a:ext cx="91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 сфере разрешения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личностно-эмоциональные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bg2"/>
                </a:buClr>
                <a:buSzTx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деловые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_s3086"/>
            <p:cNvSpPr>
              <a:spLocks noChangeArrowheads="1" noTextEdit="1"/>
            </p:cNvSpPr>
            <p:nvPr/>
          </p:nvSpPr>
          <p:spPr bwMode="auto">
            <a:xfrm>
              <a:off x="2119" y="1526"/>
              <a:ext cx="918" cy="918"/>
            </a:xfrm>
            <a:prstGeom prst="ellipse">
              <a:avLst/>
            </a:prstGeom>
            <a:solidFill>
              <a:schemeClr val="folHlink">
                <a:alpha val="50000"/>
              </a:schemeClr>
            </a:solidFill>
            <a:ln w="4670">
              <a:solidFill>
                <a:schemeClr val="folHlink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_s3087"/>
            <p:cNvSpPr>
              <a:spLocks noChangeArrowheads="1"/>
            </p:cNvSpPr>
            <p:nvPr/>
          </p:nvSpPr>
          <p:spPr bwMode="auto">
            <a:xfrm>
              <a:off x="1184" y="1482"/>
              <a:ext cx="918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1" i="1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По форме проявления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скрытые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ru-RU" alt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  <a:t>открытые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5873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8229600" cy="6096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конфликтных личностей</a:t>
            </a:r>
          </a:p>
        </p:txBody>
      </p:sp>
      <p:pic>
        <p:nvPicPr>
          <p:cNvPr id="313347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29000" y="2057400"/>
            <a:ext cx="2286000" cy="3124200"/>
          </a:xfr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313348" name="Oval 4"/>
          <p:cNvSpPr>
            <a:spLocks noChangeArrowheads="1"/>
          </p:cNvSpPr>
          <p:nvPr/>
        </p:nvSpPr>
        <p:spPr bwMode="auto">
          <a:xfrm>
            <a:off x="838200" y="1600200"/>
            <a:ext cx="2362200" cy="1066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«Сверхточные»</a:t>
            </a:r>
          </a:p>
        </p:txBody>
      </p:sp>
      <p:sp>
        <p:nvSpPr>
          <p:cNvPr id="313349" name="Oval 5"/>
          <p:cNvSpPr>
            <a:spLocks noChangeArrowheads="1"/>
          </p:cNvSpPr>
          <p:nvPr/>
        </p:nvSpPr>
        <p:spPr bwMode="auto">
          <a:xfrm>
            <a:off x="152400" y="3352800"/>
            <a:ext cx="2514600" cy="990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«Неуправляемые»</a:t>
            </a:r>
          </a:p>
        </p:txBody>
      </p:sp>
      <p:sp>
        <p:nvSpPr>
          <p:cNvPr id="313350" name="Oval 6"/>
          <p:cNvSpPr>
            <a:spLocks noChangeArrowheads="1"/>
          </p:cNvSpPr>
          <p:nvPr/>
        </p:nvSpPr>
        <p:spPr bwMode="auto">
          <a:xfrm>
            <a:off x="1295400" y="5334000"/>
            <a:ext cx="2667000" cy="9906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«Рационалисты»</a:t>
            </a:r>
          </a:p>
        </p:txBody>
      </p:sp>
      <p:sp>
        <p:nvSpPr>
          <p:cNvPr id="313351" name="Oval 7"/>
          <p:cNvSpPr>
            <a:spLocks noChangeArrowheads="1"/>
          </p:cNvSpPr>
          <p:nvPr/>
        </p:nvSpPr>
        <p:spPr bwMode="auto">
          <a:xfrm>
            <a:off x="5334000" y="5334000"/>
            <a:ext cx="2743200" cy="9144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«Безвольные»</a:t>
            </a:r>
          </a:p>
        </p:txBody>
      </p:sp>
      <p:sp>
        <p:nvSpPr>
          <p:cNvPr id="313352" name="Oval 8"/>
          <p:cNvSpPr>
            <a:spLocks noChangeArrowheads="1"/>
          </p:cNvSpPr>
          <p:nvPr/>
        </p:nvSpPr>
        <p:spPr bwMode="auto">
          <a:xfrm>
            <a:off x="6324600" y="3352800"/>
            <a:ext cx="2590800" cy="1066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«Ригидные»</a:t>
            </a:r>
          </a:p>
        </p:txBody>
      </p:sp>
      <p:sp>
        <p:nvSpPr>
          <p:cNvPr id="313353" name="Oval 9"/>
          <p:cNvSpPr>
            <a:spLocks noChangeArrowheads="1"/>
          </p:cNvSpPr>
          <p:nvPr/>
        </p:nvSpPr>
        <p:spPr bwMode="auto">
          <a:xfrm>
            <a:off x="5943600" y="1676400"/>
            <a:ext cx="2667000" cy="10668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altLang="ru-RU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«Демонстративные»</a:t>
            </a:r>
          </a:p>
        </p:txBody>
      </p:sp>
    </p:spTree>
    <p:extLst>
      <p:ext uri="{BB962C8B-B14F-4D97-AF65-F5344CB8AC3E}">
        <p14:creationId xmlns:p14="http://schemas.microsoft.com/office/powerpoint/2010/main" val="304724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62000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Функции конфликта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7503708"/>
              </p:ext>
            </p:extLst>
          </p:nvPr>
        </p:nvGraphicFramePr>
        <p:xfrm>
          <a:off x="334850" y="862470"/>
          <a:ext cx="8605656" cy="57608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28641"/>
                <a:gridCol w="4377015"/>
              </a:tblGrid>
              <a:tr h="40313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Позитивные (</a:t>
                      </a: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конструктивные</a:t>
                      </a: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sz="2400" b="1" i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Негативные (</a:t>
                      </a:r>
                      <a:r>
                        <a:rPr lang="ru-RU" sz="2400" b="1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деструктивные)</a:t>
                      </a:r>
                      <a:endParaRPr lang="ru-RU" sz="2400" b="1" i="1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</a:tr>
              <a:tr h="121929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разрядка напряженности между конфликтующими сторонами, функция “выхлопного клапана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”</a:t>
                      </a: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большие эмоциональные затраты на участие в конфликте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</a:tr>
              <a:tr h="11333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позволяет людям больше узнать друг о друге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ухудшение социально-психологического климата в коллективе 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</a:tr>
              <a:tr h="10705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стимулирование к изменениям и развитию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придание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большего значения победе в конфликте, чем решению </a:t>
                      </a: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проблемы</a:t>
                      </a:r>
                      <a:endParaRPr lang="en-US" sz="24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</a:tr>
              <a:tr h="14984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оказание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содействия в переоценке прежних ценностей и норм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закрепление 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социальном опыте личности или группы конфликтных способов решения проблем.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9050" marR="19050" marT="19050" marB="1905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183563" cy="10509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конфликта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0063" y="1643063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Биполярность</a:t>
            </a:r>
          </a:p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 на преодоление противоречия</a:t>
            </a:r>
          </a:p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Наличие субъектов как носителей конфликта</a:t>
            </a:r>
          </a:p>
        </p:txBody>
      </p:sp>
    </p:spTree>
    <p:extLst>
      <p:ext uri="{BB962C8B-B14F-4D97-AF65-F5344CB8AC3E}">
        <p14:creationId xmlns:p14="http://schemas.microsoft.com/office/powerpoint/2010/main" val="33192899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Конфликтогены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действия (или бездействия), способствующие возникновению и развитию конфликта</a:t>
            </a: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12735"/>
            <a:ext cx="2143497" cy="233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171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620000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конфликтогенов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стремление к превосходству;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агрессивности; 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эгоизма. 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020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6200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Формулы конфликта</a:t>
            </a:r>
            <a:b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7620000" cy="4800600"/>
          </a:xfrm>
        </p:spPr>
        <p:txBody>
          <a:bodyPr anchor="ctr">
            <a:normAutofit/>
          </a:bodyPr>
          <a:lstStyle/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Конфликтная ситуация + Инцидент =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</a:p>
          <a:p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Конфликтная ситуация + Конфликтная ситуация + ... = Конфликт. </a:t>
            </a:r>
          </a:p>
          <a:p>
            <a:pPr marL="0" indent="0">
              <a:buNone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6106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лат.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conflictus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столкновение) - столкновение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противоположно направленных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целей, интересов, позиций,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мнений или взглядов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оппонентов или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субъектов взаимодействия.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861048"/>
            <a:ext cx="3457725" cy="2651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121" y="4149080"/>
            <a:ext cx="4095194" cy="1760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435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Конфликтная ситуация –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накопившиеся противоречия, содержащие истинную причину конфликта.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Инцидент 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стечение обстоятельств, являющихся поводом для конфликта. 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221088"/>
            <a:ext cx="38100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7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859216" cy="114300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развития конфликта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064896" cy="4800600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а) возникновение разногласий;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б) возрастание напряженности в отношениях;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в) осознание ситуации как конфликтной хотя бы одним из ее участников;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г) собственно конфликтное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д) исход (разрешение) конфликта. </a:t>
            </a: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62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28092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Стили поведения в конфликтной ситуации Томаса-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Килманна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49685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75" y="1569671"/>
            <a:ext cx="8044229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0499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8309288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разрешения конфликтов: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233197"/>
            <a:ext cx="8309288" cy="4351338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Шаг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Снимание масок;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2. Выявление подлинной проблемы;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3. Отказ от установки «только победа»;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4. Нахождение нескольких возможных решений;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5. Оценка вариантов и выбор наилучшего из них;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6. Стремление к диалогу и пониманию;</a:t>
            </a:r>
          </a:p>
          <a:p>
            <a:pPr algn="just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Шаг 7. Признание ценности отношений и стремление к их сбережению.</a:t>
            </a:r>
          </a:p>
          <a:p>
            <a:pPr algn="just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8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профилактики конфликтов 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ранняя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конфликта и выявление его причин с тем, чтобы не допустить его дальнейшего разрастания;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выплескивание", "разрядка" негативных эмоций через виды деятельности, не причиняющие заметного вреда оппоненту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нимательное отношение к своим словам и действиям, направленных на собеседника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абота над своими психологическими трудностями.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93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«Окно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Джохари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5585253"/>
              </p:ext>
            </p:extLst>
          </p:nvPr>
        </p:nvGraphicFramePr>
        <p:xfrm>
          <a:off x="1170616" y="1700808"/>
          <a:ext cx="7416823" cy="4626864"/>
        </p:xfrm>
        <a:graphic>
          <a:graphicData uri="http://schemas.openxmlformats.org/drawingml/2006/table">
            <a:tbl>
              <a:tblPr/>
              <a:tblGrid>
                <a:gridCol w="3784549"/>
                <a:gridCol w="3632274"/>
              </a:tblGrid>
              <a:tr h="1960218">
                <a:tc>
                  <a:txBody>
                    <a:bodyPr/>
                    <a:lstStyle/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АРЕНА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(открытая зона</a:t>
                      </a: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)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Я знаю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Окружающие знают</a:t>
                      </a:r>
                      <a:endParaRPr lang="ru-RU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СЛЕПОЕ </a:t>
                      </a:r>
                      <a:r>
                        <a:rPr lang="ru-RU" sz="2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ПЯТНО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Я не знаю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Окружающие знают</a:t>
                      </a:r>
                      <a:endParaRPr lang="ru-RU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8174">
                <a:tc>
                  <a:txBody>
                    <a:bodyPr/>
                    <a:lstStyle/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ВИДИМОСТЬ </a:t>
                      </a:r>
                      <a:endParaRPr lang="ru-RU" sz="2400" b="1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2400" dirty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закрытая зона</a:t>
                      </a: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)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Я знаю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Окружающие не знают</a:t>
                      </a:r>
                      <a:endParaRPr lang="ru-RU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НЕВЕДОМАЯ ЗОНА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b="1" dirty="0" smtClean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Я не знаю</a:t>
                      </a:r>
                    </a:p>
                    <a:p>
                      <a:pPr marL="1225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+mj-lt"/>
                          <a:ea typeface="Times New Roman"/>
                          <a:cs typeface="Times New Roman"/>
                        </a:rPr>
                        <a:t>Окружающие не знают</a:t>
                      </a:r>
                      <a:endParaRPr lang="ru-RU" sz="2400" dirty="0">
                        <a:effectLst/>
                        <a:latin typeface="+mj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16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183562" cy="4187825"/>
          </a:xfrm>
        </p:spPr>
        <p:txBody>
          <a:bodyPr>
            <a:normAutofit/>
          </a:bodyPr>
          <a:lstStyle/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Хайнеманн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1969)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феномен нападения группы людей на отдельного человека, который своим поведением нарушает социальные нормы.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Лейманн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 негативные коммуникативные действия одного человека или группы людей, направленные против конкретного человека, которые происходят очень часто и обуславливают отношения между «преследователем» и «жертвой».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337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Феноменология </a:t>
            </a:r>
            <a:r>
              <a:rPr lang="ru-RU" sz="32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моббинг-процессов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500063" y="1071563"/>
            <a:ext cx="8183562" cy="4187825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повторяющиеся негативные действия относительно отдельных людей или групп людей на протяжении длительного времени </a:t>
            </a:r>
          </a:p>
          <a:p>
            <a:pPr algn="just"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Агрессивное поведение, которое определяется как «психологический террор» на рабочем месте; </a:t>
            </a:r>
          </a:p>
          <a:p>
            <a:pPr algn="just"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нападения, посягательства на различные сферы социальных отношений, впрямую отражающиеся на физическом и психическом здоровье персонала; </a:t>
            </a:r>
          </a:p>
          <a:p>
            <a:pPr algn="just"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 процесс, ускоряющийся в результате эскалации поведенческих и эмоциональных реакций его участников в процессе обратной связи, представляющий собой деструктивный круговорот отношений и эмоций; </a:t>
            </a:r>
          </a:p>
          <a:p>
            <a:pPr algn="just" eaLnBrk="1" hangingPunct="1">
              <a:buFont typeface="Wingdings 2" panose="05020102010507070707" pitchFamily="18" charset="2"/>
              <a:buNone/>
            </a:pPr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9275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183562" cy="4187825"/>
          </a:xfrm>
        </p:spPr>
        <p:txBody>
          <a:bodyPr>
            <a:normAutofit/>
          </a:bodyPr>
          <a:lstStyle/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поведением жертвы чаще всего ассоциируется: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неспособность человека действовать (перевести конфликт в позитивное для себя русло);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неспособность противостоять конфликтной ситуации;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–сомнения в собственной профессиональной квалификации и социальной компетенции;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неуверенность в себе. 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83769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Типы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4600576" y="1857375"/>
            <a:ext cx="4040187" cy="41878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«В центре внимания»</a:t>
            </a:r>
          </a:p>
          <a:p>
            <a:pPr algn="just" eaLnBrk="1" hangingPunct="1"/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Впечатление доброго, заботливого человека. </a:t>
            </a:r>
          </a:p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самом деле – высокомерность, профессиональная некомпетентность</a:t>
            </a:r>
          </a:p>
        </p:txBody>
      </p:sp>
      <p:pic>
        <p:nvPicPr>
          <p:cNvPr id="30724" name="Рисунок 3" descr="250px-dolores_umbrid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1973262"/>
            <a:ext cx="3770312" cy="40719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0894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7882" y="1378041"/>
            <a:ext cx="835409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Конфликт - 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отношение между людьми, которое характеризуется противоборством на основе противоположно направленных мотивов (потребностей, ценностей, интересов, целей, идеалов, убеждений) или суждений (мнений, взглядов, оценок и т.п.). Конфликты возникают если мнения и суждения разных людей расходятся.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3857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Типы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4500563" y="2417005"/>
            <a:ext cx="4040187" cy="41878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«Скандалист»</a:t>
            </a:r>
          </a:p>
          <a:p>
            <a:pPr algn="just" eaLnBrk="1" hangingPunct="1"/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 – норма</a:t>
            </a:r>
          </a:p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Самоутверждение за счет жертвы</a:t>
            </a:r>
          </a:p>
        </p:txBody>
      </p:sp>
      <p:pic>
        <p:nvPicPr>
          <p:cNvPr id="31748" name="Рисунок 4" descr="1432500447_white-man-bos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9070" y="2095031"/>
            <a:ext cx="3286125" cy="38512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09445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Типы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idx="1"/>
          </p:nvPr>
        </p:nvSpPr>
        <p:spPr>
          <a:xfrm>
            <a:off x="4500563" y="2030639"/>
            <a:ext cx="4040187" cy="41878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«Критик»</a:t>
            </a:r>
          </a:p>
          <a:p>
            <a:pPr algn="just" eaLnBrk="1" hangingPunct="1">
              <a:buFont typeface="Wingdings 2" panose="05020102010507070707" pitchFamily="18" charset="2"/>
              <a:buNone/>
            </a:pP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Нападки, постоянная критика, предвзятость</a:t>
            </a:r>
          </a:p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Придирки в целях уничтожения самооценки объекта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2772" name="Рисунок 4" descr="devil-wears-prada-G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3" y="2030639"/>
            <a:ext cx="3733800" cy="3905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676988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Типы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4500563" y="2288213"/>
            <a:ext cx="4040187" cy="4187825"/>
          </a:xfrm>
        </p:spPr>
        <p:txBody>
          <a:bodyPr/>
          <a:lstStyle/>
          <a:p>
            <a:pPr algn="just"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 «Мечтатель»</a:t>
            </a:r>
          </a:p>
          <a:p>
            <a:pPr algn="just" eaLnBrk="1" hangingPunct="1"/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Мечтает об уважении, но не хватает профессиональной компетенции</a:t>
            </a:r>
          </a:p>
          <a:p>
            <a:pPr algn="just" eaLnBrk="1" hangingPunct="1"/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Обман, лесть, мошенничество</a:t>
            </a:r>
          </a:p>
          <a:p>
            <a:pPr algn="just" eaLnBrk="1" hangingPunct="1"/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3796" name="Рисунок 4" descr="pic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44" y="2288213"/>
            <a:ext cx="3757613" cy="3071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2671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Типы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94501" y="2210940"/>
            <a:ext cx="4040187" cy="4187825"/>
          </a:xfrm>
        </p:spPr>
        <p:txBody>
          <a:bodyPr>
            <a:noAutofit/>
          </a:bodyPr>
          <a:lstStyle/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 «Гуру»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Компетентный профессионал со слабыми социальными навыками, неразвитыми эмоциями</a:t>
            </a:r>
          </a:p>
          <a:p>
            <a:pPr marL="265176" indent="-265176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способный к проявлению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</p:txBody>
      </p:sp>
      <p:pic>
        <p:nvPicPr>
          <p:cNvPr id="34820" name="Рисунок 3" descr="EquilibriumStill0313-JohnPrest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785938"/>
            <a:ext cx="2714625" cy="40941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8557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Типы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461927" y="2249578"/>
            <a:ext cx="4040187" cy="41878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 «Контролер»</a:t>
            </a:r>
          </a:p>
          <a:p>
            <a:pPr algn="just" eaLnBrk="1" hangingPunct="1"/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всех видов ресурса</a:t>
            </a:r>
          </a:p>
          <a:p>
            <a:pPr algn="just"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невыносимых условий работы</a:t>
            </a:r>
          </a:p>
          <a:p>
            <a:pPr algn="just" eaLnBrk="1" hangingPunct="1"/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844" name="Рисунок 3" descr="how-improve-forms-e14311472007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76" y="2502526"/>
            <a:ext cx="3810000" cy="2533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566104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Типы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4500563" y="2095031"/>
            <a:ext cx="4040187" cy="4187825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 «</a:t>
            </a:r>
            <a:r>
              <a:rPr lang="ru-RU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Социопат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algn="just" eaLnBrk="1" hangingPunct="1"/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 удовлетворение от натравливания людей друг на друга и выступает в качестве наблюдателя;</a:t>
            </a:r>
          </a:p>
          <a:p>
            <a:pPr algn="just" eaLnBrk="1" hangingPunct="1"/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6868" name="Рисунок 3" descr="med_1411094886_1393884847_i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" y="2000250"/>
            <a:ext cx="3621088" cy="3714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720289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ситуации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Типы </a:t>
            </a:r>
            <a:r>
              <a:rPr lang="ru-RU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4600576" y="2442761"/>
            <a:ext cx="4040187" cy="4187825"/>
          </a:xfrm>
        </p:spPr>
        <p:txBody>
          <a:bodyPr>
            <a:normAutofit/>
          </a:bodyPr>
          <a:lstStyle/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 «Интриган»</a:t>
            </a:r>
          </a:p>
          <a:p>
            <a:pPr algn="just" eaLnBrk="1" hangingPunct="1"/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Манипулятор, основное оружие которого – общественное мнение, настроенное против объекта </a:t>
            </a:r>
            <a:r>
              <a:rPr lang="ru-RU" alt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7892" name="Рисунок 4" descr="ja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928813"/>
            <a:ext cx="3581400" cy="35004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27166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характерные общие черты </a:t>
            </a:r>
            <a:r>
              <a:rPr lang="ru-RU" sz="4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мобберов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800100" y="2107910"/>
            <a:ext cx="7754937" cy="4187825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самооценка</a:t>
            </a:r>
          </a:p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необоснованно-высокая самооценка</a:t>
            </a:r>
          </a:p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 как норма поведения</a:t>
            </a:r>
          </a:p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агрессия как самозащита</a:t>
            </a:r>
          </a:p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неразвитые социальные навыки; </a:t>
            </a:r>
          </a:p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манипуляция</a:t>
            </a:r>
          </a:p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непрофессионализм</a:t>
            </a:r>
          </a:p>
          <a:p>
            <a:pPr eaLnBrk="1" hangingPunct="1"/>
            <a:endParaRPr lang="ru-RU" alt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43027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571500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(К.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Колодей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500063" y="1857375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причины </a:t>
            </a:r>
            <a:r>
              <a:rPr lang="ru-RU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Социальные причины </a:t>
            </a:r>
            <a:r>
              <a:rPr lang="ru-RU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Производственные причины </a:t>
            </a:r>
            <a:r>
              <a:rPr lang="ru-RU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34810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причины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963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«Непреодоленная» стрессовая ситуация. 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r>
              <a:rPr lang="ru-RU" alt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Поведение как причина моббинга. </a:t>
            </a:r>
          </a:p>
          <a:p>
            <a:pPr eaLnBrk="1" hangingPunct="1"/>
            <a:r>
              <a:rPr lang="ru-RU" alt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Зависть. 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Фрустрация.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eaLnBrk="1" hangingPunct="1"/>
            <a:r>
              <a:rPr lang="ru-RU" alt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Страх.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Антипатия.</a:t>
            </a:r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eaLnBrk="1" hangingPunct="1"/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8399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конфликтов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Межличностные </a:t>
            </a:r>
          </a:p>
          <a:p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Внутриличностные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9000"/>
            <a:ext cx="2337048" cy="2337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009" y="1833510"/>
            <a:ext cx="3616563" cy="2531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144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Производственные причины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Организация труда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1.1.Неблагоприятные условия внешней среды</a:t>
            </a: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1.2.«Закостенелые» организационные структуры</a:t>
            </a: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1.3.Продвижение по службе как стимул для конкуренции</a:t>
            </a: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1.4.Недостаточное четкое распределение задач</a:t>
            </a:r>
            <a:r>
              <a:rPr lang="ru-RU" altLang="ru-RU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4513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Производственные причины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011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Причины моббинга, вызванные социальной структурой</a:t>
            </a: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2.1.Отсутствие этических норм и ценностей.</a:t>
            </a:r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2.2.Плохая структура коммуникации.</a:t>
            </a: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2.3.Отсутствие культуры спора.</a:t>
            </a:r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085535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642938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Производственные причины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5" name="Содержимое 2"/>
          <p:cNvSpPr>
            <a:spLocks noGrp="1"/>
          </p:cNvSpPr>
          <p:nvPr>
            <p:ph idx="1"/>
          </p:nvPr>
        </p:nvSpPr>
        <p:spPr>
          <a:xfrm>
            <a:off x="500063" y="1785938"/>
            <a:ext cx="8183562" cy="41878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3.Управление сотрудниками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3.1.Поведение руководителя</a:t>
            </a:r>
            <a:r>
              <a:rPr lang="ru-RU" alt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ru-RU" alt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3.2.Заниженные и завышенные требования к сотрудникам</a:t>
            </a:r>
          </a:p>
        </p:txBody>
      </p:sp>
    </p:spTree>
    <p:extLst>
      <p:ext uri="{BB962C8B-B14F-4D97-AF65-F5344CB8AC3E}">
        <p14:creationId xmlns:p14="http://schemas.microsoft.com/office/powerpoint/2010/main" val="38900354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7926388" cy="10001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sz="4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107" name="Содержимое 3" descr="htmlimage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2047" y="1000124"/>
            <a:ext cx="8394232" cy="5091583"/>
          </a:xfrm>
        </p:spPr>
      </p:pic>
    </p:spTree>
    <p:extLst>
      <p:ext uri="{BB962C8B-B14F-4D97-AF65-F5344CB8AC3E}">
        <p14:creationId xmlns:p14="http://schemas.microsoft.com/office/powerpoint/2010/main" val="243269942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2280" y="-103031"/>
            <a:ext cx="839944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использованных источников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2280" y="1001377"/>
            <a:ext cx="8399440" cy="4351338"/>
          </a:xfrm>
        </p:spPr>
        <p:txBody>
          <a:bodyPr>
            <a:noAutofit/>
          </a:bodyPr>
          <a:lstStyle/>
          <a:p>
            <a:pPr algn="just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Анцупов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Я.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Конфликтология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теория, история,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библиография /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 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Анцупов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Шипилов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М.: Изд-во Военного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Унив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-та, 2006.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145 с.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Колодей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Криста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Психотеррор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рабочем месте и методы его преодоления /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Криста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Колодей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- М.: Гуманитарный центр, 2007. - 366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борьба, взаимодействие, сотрудничество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 под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ред. Потанина Г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М. - Белгород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изд-во БГУ, 2007.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342 с.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Лучина Е.А.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буллинг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особенности проявления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моббинга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 России //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авиации и космонавтики. 2017 № 13. С. 818–820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климат коллектива и личность / В. В. Бойко, А. Г. Ковалев, В. Н. Панферов. - М.: Мысль, 2003. – 207 с.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667099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2892" y="4099999"/>
            <a:ext cx="7886700" cy="1325563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prostyeretsepti.ru/data/avatars/l/25/25688.jpg?14953176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101" y="106588"/>
            <a:ext cx="4313394" cy="4313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39682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54469" y="133625"/>
            <a:ext cx="565654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конфликтов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Типология конфликтов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3946" y="841511"/>
            <a:ext cx="4817594" cy="5894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5679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666875" y="123982"/>
            <a:ext cx="7477125" cy="763587"/>
          </a:xfrm>
        </p:spPr>
        <p:txBody>
          <a:bodyPr/>
          <a:lstStyle/>
          <a:p>
            <a:pPr eaLnBrk="1" hangingPunct="1"/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Типология конфликтов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4" y="1066800"/>
            <a:ext cx="8558503" cy="5029200"/>
          </a:xfrm>
        </p:spPr>
        <p:txBody>
          <a:bodyPr>
            <a:noAutofit/>
          </a:bodyPr>
          <a:lstStyle/>
          <a:p>
            <a:pPr algn="just"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субъектам конфликтного взаимодействия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а)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внутриличностные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вызваны столкновением противоположных мотивов личности;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б)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«межличностные»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субъектами конфликта являются две личности;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в)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«групповые»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 крайней мере, один из субъектов конфликтного взаимодействия представлен малой социальной группой;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г)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«социальные конфликты»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столкновения между большими социальными группами (классами, нациями, государствами);</a:t>
            </a:r>
          </a:p>
          <a:p>
            <a:pPr algn="just" eaLnBrk="1" hangingPunct="1">
              <a:lnSpc>
                <a:spcPct val="80000"/>
              </a:lnSpc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д)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«институциональными»</a:t>
            </a: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субъектами конфликта выступают социальные институты.</a:t>
            </a:r>
          </a:p>
        </p:txBody>
      </p:sp>
    </p:spTree>
    <p:extLst>
      <p:ext uri="{BB962C8B-B14F-4D97-AF65-F5344CB8AC3E}">
        <p14:creationId xmlns:p14="http://schemas.microsoft.com/office/powerpoint/2010/main" val="79826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428625"/>
            <a:ext cx="8183563" cy="10509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видов конфликтных явлений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500063" y="1643063"/>
            <a:ext cx="8183562" cy="4187825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К. </a:t>
            </a:r>
            <a:r>
              <a:rPr lang="ru-RU" alt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Боулдинга</a:t>
            </a:r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(1962):</a:t>
            </a:r>
          </a:p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между отдельными личностями</a:t>
            </a:r>
          </a:p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между личностью и группой</a:t>
            </a:r>
          </a:p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между личностью и организацией</a:t>
            </a:r>
          </a:p>
          <a:p>
            <a:pPr eaLnBrk="1" hangingPunct="1"/>
            <a:r>
              <a:rPr lang="ru-RU" alt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между группой и организацией</a:t>
            </a:r>
          </a:p>
          <a:p>
            <a:pPr eaLnBrk="1" hangingPunct="1"/>
            <a:endParaRPr lang="ru-RU" alt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8220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77851" y="140525"/>
            <a:ext cx="65478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Внутриличностный</a:t>
            </a:r>
            <a:r>
              <a:rPr lang="ru-RU" sz="3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конфликт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0304" y="1018676"/>
            <a:ext cx="89636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состояние неудовлетворенности человека какими-либо обстоятельствами его жизни, связанное с наличием у него противоречащих другу интересов, стремлений, потребностей, порождающих аффекты и стрессы (выбор места работы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Для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построения типологии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внутриличностного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конфликта необходимо основание, которое объединяет разнообразие всех внутренних конфликтов. Принятие ценностно-мотивационной сферы личности за основание для построения единой типологии позволяет выделить основные структуры внутреннего мира личности, вступающего в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конфликт (по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И.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Шепилову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64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6719" y="648727"/>
            <a:ext cx="821242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Мотивы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отражают стремление личности различного уровня (потребности, интересы, желания, влечения и т.п.). Могут быть выражены понятием "хочу" (я хочу).</a:t>
            </a:r>
          </a:p>
          <a:p>
            <a:pPr indent="457200" algn="just"/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Ценности,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принятые личностью, так и навязанные обществом, воплощающие в себе нравственные нормы и выступающие как эталоны должного. Обозначаются как "надо" (я должен).</a:t>
            </a:r>
          </a:p>
          <a:p>
            <a:pPr indent="457200" algn="just"/>
            <a:r>
              <a:rPr lang="ru-RU" sz="28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Самооценка, 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определяемая как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самоценность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себя для себя. Оценка личностью своих возможностей, качеств и места среди других людей. Выражается как "могу" или "не могу" (я есть).</a:t>
            </a:r>
          </a:p>
        </p:txBody>
      </p:sp>
    </p:spTree>
    <p:extLst>
      <p:ext uri="{BB962C8B-B14F-4D97-AF65-F5344CB8AC3E}">
        <p14:creationId xmlns:p14="http://schemas.microsoft.com/office/powerpoint/2010/main" val="6796371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</TotalTime>
  <Words>1208</Words>
  <Application>Microsoft Office PowerPoint</Application>
  <PresentationFormat>Экран (4:3)</PresentationFormat>
  <Paragraphs>251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2" baseType="lpstr">
      <vt:lpstr>Arial</vt:lpstr>
      <vt:lpstr>Calibri</vt:lpstr>
      <vt:lpstr>Calibri Light</vt:lpstr>
      <vt:lpstr>Times New Roman</vt:lpstr>
      <vt:lpstr>Wingdings</vt:lpstr>
      <vt:lpstr>Wingdings 2</vt:lpstr>
      <vt:lpstr>Тема Office</vt:lpstr>
      <vt:lpstr>Значимые внутриличностные и межличностные конфликты</vt:lpstr>
      <vt:lpstr>Конфликт</vt:lpstr>
      <vt:lpstr>Презентация PowerPoint</vt:lpstr>
      <vt:lpstr>Виды конфликтов</vt:lpstr>
      <vt:lpstr>Презентация PowerPoint</vt:lpstr>
      <vt:lpstr>Типология конфликтов</vt:lpstr>
      <vt:lpstr>Классификация видов конфликтных явлений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Причины межличностных конфликтов</vt:lpstr>
      <vt:lpstr>Виды межличностных конфликтов:</vt:lpstr>
      <vt:lpstr>Типология конфликтных личностей</vt:lpstr>
      <vt:lpstr>Функции конфликта</vt:lpstr>
      <vt:lpstr>Признаки конфликта</vt:lpstr>
      <vt:lpstr>Конфликтогены</vt:lpstr>
      <vt:lpstr>Типы конфликтогенов:  </vt:lpstr>
      <vt:lpstr>Формулы конфликта </vt:lpstr>
      <vt:lpstr> </vt:lpstr>
      <vt:lpstr>Этапы развития конфликта</vt:lpstr>
      <vt:lpstr>Стили поведения в конфликтной ситуации Томаса-Килманна</vt:lpstr>
      <vt:lpstr>Технология разрешения конфликтов: </vt:lpstr>
      <vt:lpstr>Методы профилактики конфликтов </vt:lpstr>
      <vt:lpstr>«Окно Джохари»</vt:lpstr>
      <vt:lpstr>Моббинг</vt:lpstr>
      <vt:lpstr>Феноменология моббинг-процессов</vt:lpstr>
      <vt:lpstr>Участники ситуации моббинга</vt:lpstr>
      <vt:lpstr>Участники ситуации моббинга. Типы мобберов</vt:lpstr>
      <vt:lpstr>Участники ситуации моббинга. Типы мобберов</vt:lpstr>
      <vt:lpstr>Участники ситуации моббинга. Типы мобберов</vt:lpstr>
      <vt:lpstr>Участники ситуации моббинга. Типы мобберов</vt:lpstr>
      <vt:lpstr>Участники ситуации моббинга. Типы мобберов</vt:lpstr>
      <vt:lpstr>Участники ситуации моббинга. Типы мобберов</vt:lpstr>
      <vt:lpstr>Участники ситуации моббинга. Типы мобберов</vt:lpstr>
      <vt:lpstr>Участники ситуации моббинга. Типы мобберов</vt:lpstr>
      <vt:lpstr>Наиболее характерные общие черты мобберов</vt:lpstr>
      <vt:lpstr>Причины моббинга  (К. Колодей)</vt:lpstr>
      <vt:lpstr>Индивидуальные причины моббинга</vt:lpstr>
      <vt:lpstr>Производственные причины моббинга</vt:lpstr>
      <vt:lpstr>Производственные причины моббинга</vt:lpstr>
      <vt:lpstr>Производственные причины моббинга</vt:lpstr>
      <vt:lpstr>Профилактика моббинга</vt:lpstr>
      <vt:lpstr>Список использованных источников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Значимые внутриличностные и межличностные конфликты.</dc:title>
  <dc:creator>Windows User</dc:creator>
  <cp:lastModifiedBy>Windows User</cp:lastModifiedBy>
  <cp:revision>18</cp:revision>
  <dcterms:created xsi:type="dcterms:W3CDTF">2019-12-12T20:13:27Z</dcterms:created>
  <dcterms:modified xsi:type="dcterms:W3CDTF">2020-01-09T21:33:33Z</dcterms:modified>
</cp:coreProperties>
</file>