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0" r:id="rId1"/>
  </p:sldMasterIdLst>
  <p:notesMasterIdLst>
    <p:notesMasterId r:id="rId20"/>
  </p:notesMasterIdLst>
  <p:sldIdLst>
    <p:sldId id="260" r:id="rId2"/>
    <p:sldId id="257" r:id="rId3"/>
    <p:sldId id="271" r:id="rId4"/>
    <p:sldId id="296" r:id="rId5"/>
    <p:sldId id="297" r:id="rId6"/>
    <p:sldId id="298" r:id="rId7"/>
    <p:sldId id="300" r:id="rId8"/>
    <p:sldId id="265" r:id="rId9"/>
    <p:sldId id="288" r:id="rId10"/>
    <p:sldId id="290" r:id="rId11"/>
    <p:sldId id="291" r:id="rId12"/>
    <p:sldId id="295" r:id="rId13"/>
    <p:sldId id="282" r:id="rId14"/>
    <p:sldId id="301" r:id="rId15"/>
    <p:sldId id="272" r:id="rId16"/>
    <p:sldId id="273" r:id="rId17"/>
    <p:sldId id="293" r:id="rId18"/>
    <p:sldId id="302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9" autoAdjust="0"/>
    <p:restoredTop sz="89706" autoAdjust="0"/>
  </p:normalViewPr>
  <p:slideViewPr>
    <p:cSldViewPr>
      <p:cViewPr>
        <p:scale>
          <a:sx n="50" d="100"/>
          <a:sy n="50" d="100"/>
        </p:scale>
        <p:origin x="-1578" y="-8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4B9DF-FE4E-4CE8-A31A-191E05EE49BC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88AE96-A571-403C-9018-B25DDC8D783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831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5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08100" y="889000"/>
            <a:ext cx="4240213" cy="31813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08100" y="889000"/>
            <a:ext cx="4240213" cy="31813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08100" y="889000"/>
            <a:ext cx="4240213" cy="31813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5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/>
          </a:p>
        </p:txBody>
      </p:sp>
      <p:sp>
        <p:nvSpPr>
          <p:cNvPr id="38915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8AE96-A571-403C-9018-B25DDC8D7830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1308100" y="889000"/>
            <a:ext cx="4240213" cy="31813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Text Box 1"/>
          <p:cNvSpPr txBox="1">
            <a:spLocks noChangeArrowheads="1"/>
          </p:cNvSpPr>
          <p:nvPr/>
        </p:nvSpPr>
        <p:spPr bwMode="auto">
          <a:xfrm>
            <a:off x="2143125" y="695325"/>
            <a:ext cx="2571750" cy="3429000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54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ru-RU" dirty="0"/>
          </a:p>
        </p:txBody>
      </p:sp>
      <p:sp>
        <p:nvSpPr>
          <p:cNvPr id="45059" name="Rectangle 2"/>
          <p:cNvSpPr>
            <a:spLocks noGrp="1" noChangeArrowheads="1"/>
          </p:cNvSpPr>
          <p:nvPr>
            <p:ph type="body"/>
          </p:nvPr>
        </p:nvSpPr>
        <p:spPr>
          <a:xfrm>
            <a:off x="1046163" y="4352925"/>
            <a:ext cx="4770437" cy="3478213"/>
          </a:xfrm>
          <a:noFill/>
          <a:ln/>
        </p:spPr>
        <p:txBody>
          <a:bodyPr wrap="none" anchor="ctr"/>
          <a:lstStyle/>
          <a:p>
            <a:endParaRPr lang="ru-RU" dirty="0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Скругленный прямоугольник 71"/>
          <p:cNvSpPr/>
          <p:nvPr userDrawn="1"/>
        </p:nvSpPr>
        <p:spPr>
          <a:xfrm>
            <a:off x="611560" y="548680"/>
            <a:ext cx="8136904" cy="5904656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4" name="Рисунок 73" descr="0_85662_a3c4ed9_M.png"/>
          <p:cNvPicPr>
            <a:picLocks noChangeAspect="1"/>
          </p:cNvPicPr>
          <p:nvPr userDrawn="1"/>
        </p:nvPicPr>
        <p:blipFill>
          <a:blip r:embed="rId2" cstate="print">
            <a:lum bright="-20000" contrast="30000"/>
          </a:blip>
          <a:stretch>
            <a:fillRect/>
          </a:stretch>
        </p:blipFill>
        <p:spPr>
          <a:xfrm>
            <a:off x="395536" y="3140968"/>
            <a:ext cx="3554603" cy="3222841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899592" y="1772816"/>
            <a:ext cx="7488832" cy="4725144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r="100000" b="100000"/>
            </a:path>
            <a:tileRect l="-100000" t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827584" y="332656"/>
            <a:ext cx="7704856" cy="1152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9" name="Рисунок 8" descr="0_943ed_89c046bb_S.png"/>
          <p:cNvPicPr>
            <a:picLocks noChangeAspect="1"/>
          </p:cNvPicPr>
          <p:nvPr userDrawn="1"/>
        </p:nvPicPr>
        <p:blipFill>
          <a:blip r:embed="rId2" cstate="print"/>
          <a:srcRect r="47996"/>
          <a:stretch>
            <a:fillRect/>
          </a:stretch>
        </p:blipFill>
        <p:spPr>
          <a:xfrm>
            <a:off x="899592" y="5085184"/>
            <a:ext cx="1008112" cy="1428750"/>
          </a:xfrm>
          <a:prstGeom prst="ellipse">
            <a:avLst/>
          </a:prstGeom>
        </p:spPr>
      </p:pic>
      <p:pic>
        <p:nvPicPr>
          <p:cNvPr id="10" name="Рисунок 9" descr="0_943ed_89c046bb_M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4067944" y="2420888"/>
            <a:ext cx="4309070" cy="4093046"/>
          </a:xfrm>
          <a:prstGeom prst="roundRect">
            <a:avLst/>
          </a:prstGeom>
        </p:spPr>
      </p:pic>
      <p:pic>
        <p:nvPicPr>
          <p:cNvPr id="11" name="Рисунок 10" descr="0_943ed_89c046bb_S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331640" y="4365104"/>
            <a:ext cx="3096344" cy="2160240"/>
          </a:xfrm>
          <a:prstGeom prst="round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467544" y="1628800"/>
            <a:ext cx="4032448" cy="47525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Скругленный прямоугольник 9"/>
          <p:cNvSpPr/>
          <p:nvPr userDrawn="1"/>
        </p:nvSpPr>
        <p:spPr>
          <a:xfrm>
            <a:off x="4716016" y="1628800"/>
            <a:ext cx="3816424" cy="47525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Скругленный прямоугольник 11"/>
          <p:cNvSpPr/>
          <p:nvPr userDrawn="1"/>
        </p:nvSpPr>
        <p:spPr>
          <a:xfrm>
            <a:off x="467544" y="260648"/>
            <a:ext cx="8352928" cy="1152128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3" name="Рисунок 12" descr="598a50eb3e51d1b7a4995a594a1461d3.jpg"/>
          <p:cNvPicPr>
            <a:picLocks noChangeAspect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48264" y="5013176"/>
            <a:ext cx="1754132" cy="1556792"/>
          </a:xfrm>
          <a:prstGeom prst="rect">
            <a:avLst/>
          </a:prstGeom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FCD42E8-2CF2-41D5-92AC-D6CCC8A30560}" type="datetimeFigureOut">
              <a:rPr lang="ru-RU" smtClean="0"/>
              <a:pPr/>
              <a:t>10.01.2020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21DD325-6F80-4C18-A91A-04D629A2513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1" r:id="rId1"/>
    <p:sldLayoutId id="2147483772" r:id="rId2"/>
    <p:sldLayoutId id="2147483773" r:id="rId3"/>
    <p:sldLayoutId id="2147483774" r:id="rId4"/>
    <p:sldLayoutId id="2147483775" r:id="rId5"/>
    <p:sldLayoutId id="2147483776" r:id="rId6"/>
    <p:sldLayoutId id="2147483777" r:id="rId7"/>
    <p:sldLayoutId id="2147483778" r:id="rId8"/>
    <p:sldLayoutId id="2147483779" r:id="rId9"/>
    <p:sldLayoutId id="2147483780" r:id="rId10"/>
    <p:sldLayoutId id="2147483781" r:id="rId11"/>
  </p:sldLayoutIdLst>
  <p:transition>
    <p:wheel spokes="3"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1475656" y="1124744"/>
            <a:ext cx="7128792" cy="316835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800" b="1" i="1" dirty="0" smtClean="0">
                <a:solidFill>
                  <a:schemeClr val="accent4">
                    <a:lumMod val="75000"/>
                  </a:schemeClr>
                </a:solidFill>
              </a:rPr>
              <a:t>Использование здоровьесберегающих технологий на уроках в начальной школе</a:t>
            </a: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2"/>
          <p:cNvGrpSpPr/>
          <p:nvPr/>
        </p:nvGrpSpPr>
        <p:grpSpPr>
          <a:xfrm>
            <a:off x="0" y="214290"/>
            <a:ext cx="9144000" cy="6500858"/>
            <a:chOff x="0" y="214290"/>
            <a:chExt cx="9144000" cy="6500858"/>
          </a:xfrm>
          <a:solidFill>
            <a:srgbClr val="008000"/>
          </a:solidFill>
        </p:grpSpPr>
        <p:sp>
          <p:nvSpPr>
            <p:cNvPr id="5" name="Стрелка вниз 4"/>
            <p:cNvSpPr/>
            <p:nvPr/>
          </p:nvSpPr>
          <p:spPr>
            <a:xfrm rot="10800000">
              <a:off x="0" y="5643578"/>
              <a:ext cx="571504" cy="1000132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Стрелка вниз 5"/>
            <p:cNvSpPr/>
            <p:nvPr/>
          </p:nvSpPr>
          <p:spPr>
            <a:xfrm rot="10800000">
              <a:off x="0" y="4643446"/>
              <a:ext cx="571504" cy="1000132"/>
            </a:xfrm>
            <a:prstGeom prst="downArrow">
              <a:avLst/>
            </a:prstGeom>
            <a:grp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" name="Группа 61"/>
            <p:cNvGrpSpPr/>
            <p:nvPr/>
          </p:nvGrpSpPr>
          <p:grpSpPr>
            <a:xfrm>
              <a:off x="0" y="214290"/>
              <a:ext cx="9144000" cy="6500858"/>
              <a:chOff x="0" y="214290"/>
              <a:chExt cx="9144000" cy="6500858"/>
            </a:xfrm>
            <a:grpFill/>
          </p:grpSpPr>
          <p:sp>
            <p:nvSpPr>
              <p:cNvPr id="40" name="Стрелка вниз 39"/>
              <p:cNvSpPr/>
              <p:nvPr/>
            </p:nvSpPr>
            <p:spPr>
              <a:xfrm rot="14158643">
                <a:off x="586544" y="5620173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7" name="Стрелка вниз 6"/>
              <p:cNvSpPr/>
              <p:nvPr/>
            </p:nvSpPr>
            <p:spPr>
              <a:xfrm rot="10800000">
                <a:off x="0" y="364331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8" name="Стрелка вниз 7"/>
              <p:cNvSpPr/>
              <p:nvPr/>
            </p:nvSpPr>
            <p:spPr>
              <a:xfrm rot="10800000">
                <a:off x="0" y="2643182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9" name="Стрелка вниз 8"/>
              <p:cNvSpPr/>
              <p:nvPr/>
            </p:nvSpPr>
            <p:spPr>
              <a:xfrm rot="10800000">
                <a:off x="0" y="164305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0" name="Стрелка вниз 9"/>
              <p:cNvSpPr/>
              <p:nvPr/>
            </p:nvSpPr>
            <p:spPr>
              <a:xfrm rot="10800000">
                <a:off x="0" y="642918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1" name="Стрелка вниз 10"/>
              <p:cNvSpPr/>
              <p:nvPr/>
            </p:nvSpPr>
            <p:spPr>
              <a:xfrm rot="16200000">
                <a:off x="500034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2" name="Стрелка вниз 11"/>
              <p:cNvSpPr/>
              <p:nvPr/>
            </p:nvSpPr>
            <p:spPr>
              <a:xfrm rot="16200000">
                <a:off x="1500166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3" name="Стрелка вниз 12"/>
              <p:cNvSpPr/>
              <p:nvPr/>
            </p:nvSpPr>
            <p:spPr>
              <a:xfrm rot="16200000">
                <a:off x="2500298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4" name="Стрелка вниз 13"/>
              <p:cNvSpPr/>
              <p:nvPr/>
            </p:nvSpPr>
            <p:spPr>
              <a:xfrm rot="16200000">
                <a:off x="3500430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5" name="Стрелка вниз 14"/>
              <p:cNvSpPr/>
              <p:nvPr/>
            </p:nvSpPr>
            <p:spPr>
              <a:xfrm rot="16200000">
                <a:off x="4500562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6" name="Стрелка вниз 15"/>
              <p:cNvSpPr/>
              <p:nvPr/>
            </p:nvSpPr>
            <p:spPr>
              <a:xfrm rot="16200000">
                <a:off x="5500694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1" name="Стрелка вниз 20"/>
              <p:cNvSpPr/>
              <p:nvPr/>
            </p:nvSpPr>
            <p:spPr>
              <a:xfrm rot="16200000">
                <a:off x="6500826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" name="Стрелка вниз 21"/>
              <p:cNvSpPr/>
              <p:nvPr/>
            </p:nvSpPr>
            <p:spPr>
              <a:xfrm rot="16200000">
                <a:off x="7500958" y="-2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Стрелка вниз 22"/>
              <p:cNvSpPr/>
              <p:nvPr/>
            </p:nvSpPr>
            <p:spPr>
              <a:xfrm>
                <a:off x="8572496" y="357166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" name="Стрелка вниз 23"/>
              <p:cNvSpPr/>
              <p:nvPr/>
            </p:nvSpPr>
            <p:spPr>
              <a:xfrm>
                <a:off x="8572496" y="1357298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5" name="Стрелка вниз 24"/>
              <p:cNvSpPr/>
              <p:nvPr/>
            </p:nvSpPr>
            <p:spPr>
              <a:xfrm>
                <a:off x="8572496" y="23574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6" name="Стрелка вниз 25"/>
              <p:cNvSpPr/>
              <p:nvPr/>
            </p:nvSpPr>
            <p:spPr>
              <a:xfrm>
                <a:off x="8572496" y="3357562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7" name="Стрелка вниз 26"/>
              <p:cNvSpPr/>
              <p:nvPr/>
            </p:nvSpPr>
            <p:spPr>
              <a:xfrm>
                <a:off x="8572496" y="4357694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8" name="Стрелка вниз 27"/>
              <p:cNvSpPr/>
              <p:nvPr/>
            </p:nvSpPr>
            <p:spPr>
              <a:xfrm>
                <a:off x="8572496" y="5357826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9" name="Стрелка вниз 28"/>
              <p:cNvSpPr/>
              <p:nvPr/>
            </p:nvSpPr>
            <p:spPr>
              <a:xfrm rot="5400000">
                <a:off x="8001024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1" name="Стрелка вниз 30"/>
              <p:cNvSpPr/>
              <p:nvPr/>
            </p:nvSpPr>
            <p:spPr>
              <a:xfrm rot="5400000">
                <a:off x="7000892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2" name="Стрелка вниз 31"/>
              <p:cNvSpPr/>
              <p:nvPr/>
            </p:nvSpPr>
            <p:spPr>
              <a:xfrm rot="5400000">
                <a:off x="6000760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3" name="Стрелка вниз 32"/>
              <p:cNvSpPr/>
              <p:nvPr/>
            </p:nvSpPr>
            <p:spPr>
              <a:xfrm rot="5400000">
                <a:off x="5000628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4" name="Стрелка вниз 33"/>
              <p:cNvSpPr/>
              <p:nvPr/>
            </p:nvSpPr>
            <p:spPr>
              <a:xfrm rot="5400000">
                <a:off x="4000496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5" name="Стрелка вниз 34"/>
              <p:cNvSpPr/>
              <p:nvPr/>
            </p:nvSpPr>
            <p:spPr>
              <a:xfrm rot="5400000">
                <a:off x="3000364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6" name="Стрелка вниз 35"/>
              <p:cNvSpPr/>
              <p:nvPr/>
            </p:nvSpPr>
            <p:spPr>
              <a:xfrm rot="5400000">
                <a:off x="2000232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7" name="Стрелка вниз 36"/>
              <p:cNvSpPr/>
              <p:nvPr/>
            </p:nvSpPr>
            <p:spPr>
              <a:xfrm rot="5400000">
                <a:off x="1000100" y="5929330"/>
                <a:ext cx="571504" cy="1000132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8" name="Стрелка вниз 37"/>
              <p:cNvSpPr/>
              <p:nvPr/>
            </p:nvSpPr>
            <p:spPr>
              <a:xfrm rot="5400000">
                <a:off x="321439" y="6250801"/>
                <a:ext cx="571504" cy="357190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39" name="Стрелка вниз 38"/>
              <p:cNvSpPr/>
              <p:nvPr/>
            </p:nvSpPr>
            <p:spPr>
              <a:xfrm rot="16036574">
                <a:off x="8222417" y="289545"/>
                <a:ext cx="571504" cy="441319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1" name="Стрелка вниз 40"/>
              <p:cNvSpPr/>
              <p:nvPr/>
            </p:nvSpPr>
            <p:spPr>
              <a:xfrm rot="14158643">
                <a:off x="1300925" y="5120109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2" name="Стрелка вниз 41"/>
              <p:cNvSpPr/>
              <p:nvPr/>
            </p:nvSpPr>
            <p:spPr>
              <a:xfrm rot="14158643">
                <a:off x="2015305" y="4620043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3" name="Стрелка вниз 42"/>
              <p:cNvSpPr/>
              <p:nvPr/>
            </p:nvSpPr>
            <p:spPr>
              <a:xfrm rot="14158643">
                <a:off x="2729684" y="4119975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4" name="Стрелка вниз 43"/>
              <p:cNvSpPr/>
              <p:nvPr/>
            </p:nvSpPr>
            <p:spPr>
              <a:xfrm rot="14158643">
                <a:off x="3444063" y="3619909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5" name="Стрелка вниз 44"/>
              <p:cNvSpPr/>
              <p:nvPr/>
            </p:nvSpPr>
            <p:spPr>
              <a:xfrm rot="14158643">
                <a:off x="4158443" y="3119844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6" name="Стрелка вниз 45"/>
              <p:cNvSpPr/>
              <p:nvPr/>
            </p:nvSpPr>
            <p:spPr>
              <a:xfrm rot="14158643">
                <a:off x="4872824" y="2619778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7" name="Стрелка вниз 46"/>
              <p:cNvSpPr/>
              <p:nvPr/>
            </p:nvSpPr>
            <p:spPr>
              <a:xfrm rot="14158643">
                <a:off x="5587205" y="2119712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8" name="Стрелка вниз 47"/>
              <p:cNvSpPr/>
              <p:nvPr/>
            </p:nvSpPr>
            <p:spPr>
              <a:xfrm rot="14158643">
                <a:off x="6301584" y="1619647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49" name="Стрелка вниз 48"/>
              <p:cNvSpPr/>
              <p:nvPr/>
            </p:nvSpPr>
            <p:spPr>
              <a:xfrm rot="14158643">
                <a:off x="7015964" y="1119581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0" name="Стрелка вниз 49"/>
              <p:cNvSpPr/>
              <p:nvPr/>
            </p:nvSpPr>
            <p:spPr>
              <a:xfrm rot="14158643">
                <a:off x="7730344" y="619514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1" name="Стрелка вниз 50"/>
              <p:cNvSpPr/>
              <p:nvPr/>
            </p:nvSpPr>
            <p:spPr>
              <a:xfrm rot="18403210">
                <a:off x="585832" y="556743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2" name="Стрелка вниз 51"/>
              <p:cNvSpPr/>
              <p:nvPr/>
            </p:nvSpPr>
            <p:spPr>
              <a:xfrm rot="18403210">
                <a:off x="1300212" y="1056808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3" name="Стрелка вниз 52"/>
              <p:cNvSpPr/>
              <p:nvPr/>
            </p:nvSpPr>
            <p:spPr>
              <a:xfrm rot="18403210">
                <a:off x="2014592" y="1556875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4" name="Стрелка вниз 53"/>
              <p:cNvSpPr/>
              <p:nvPr/>
            </p:nvSpPr>
            <p:spPr>
              <a:xfrm rot="18403210">
                <a:off x="2728973" y="2056941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5" name="Стрелка вниз 54"/>
              <p:cNvSpPr/>
              <p:nvPr/>
            </p:nvSpPr>
            <p:spPr>
              <a:xfrm rot="18403210">
                <a:off x="3443353" y="2557008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6" name="Стрелка вниз 55"/>
              <p:cNvSpPr/>
              <p:nvPr/>
            </p:nvSpPr>
            <p:spPr>
              <a:xfrm rot="18403210">
                <a:off x="4157733" y="3057072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7" name="Стрелка вниз 56"/>
              <p:cNvSpPr/>
              <p:nvPr/>
            </p:nvSpPr>
            <p:spPr>
              <a:xfrm rot="18403210">
                <a:off x="4872113" y="3557139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8" name="Стрелка вниз 57"/>
              <p:cNvSpPr/>
              <p:nvPr/>
            </p:nvSpPr>
            <p:spPr>
              <a:xfrm rot="18403210">
                <a:off x="5586494" y="4057205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59" name="Стрелка вниз 58"/>
              <p:cNvSpPr/>
              <p:nvPr/>
            </p:nvSpPr>
            <p:spPr>
              <a:xfrm rot="18403210">
                <a:off x="6300872" y="4557271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0" name="Стрелка вниз 59"/>
              <p:cNvSpPr/>
              <p:nvPr/>
            </p:nvSpPr>
            <p:spPr>
              <a:xfrm rot="18403210">
                <a:off x="7015252" y="5057337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61" name="Стрелка вниз 60"/>
              <p:cNvSpPr/>
              <p:nvPr/>
            </p:nvSpPr>
            <p:spPr>
              <a:xfrm rot="18403210">
                <a:off x="7801072" y="5557403"/>
                <a:ext cx="571504" cy="857256"/>
              </a:xfrm>
              <a:prstGeom prst="downArrow">
                <a:avLst/>
              </a:prstGeom>
              <a:grp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64" name="Овал 63"/>
          <p:cNvSpPr/>
          <p:nvPr/>
        </p:nvSpPr>
        <p:spPr>
          <a:xfrm>
            <a:off x="0" y="6000750"/>
            <a:ext cx="642938" cy="642938"/>
          </a:xfrm>
          <a:prstGeom prst="ellipse">
            <a:avLst/>
          </a:prstGeom>
          <a:solidFill>
            <a:srgbClr val="C0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-0.0007 L -0.00035 -0.85255 L 0.9375 -0.85255 L 0.9375 -0.0007 L -0.00035 -0.0007 Z " pathEditMode="relative" rAng="16200000" ptsTypes="FFFFF">
                                      <p:cBhvr>
                                        <p:cTn id="6" dur="1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-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000"/>
                            </p:stCondLst>
                            <p:childTnLst>
                              <p:par>
                                <p:cTn id="8" presetID="56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69 -0.00069 L 0.92101 -0.85301 " pathEditMode="relative" rAng="0" ptsTypes="AA">
                                      <p:cBhvr>
                                        <p:cTn id="9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1" y="-4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5000"/>
                            </p:stCondLst>
                            <p:childTnLst>
                              <p:par>
                                <p:cTn id="11" presetID="35" presetClass="path" presetSubtype="0" accel="50000" decel="5000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2101 -0.85301 L 0.00035 -0.85232 " pathEditMode="relative" rAng="0" ptsTypes="AA">
                                      <p:cBhvr>
                                        <p:cTn id="12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0"/>
                            </p:stCondLst>
                            <p:childTnLst>
                              <p:par>
                                <p:cTn id="14" presetID="49" presetClass="path" presetSubtype="0" accel="50000" decel="5000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35 -0.85232 L 0.91371 -0.00185 " pathEditMode="relative" rAng="0" ptsTypes="AA">
                                      <p:cBhvr>
                                        <p:cTn id="15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7" y="42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0"/>
                            </p:stCondLst>
                            <p:childTnLst>
                              <p:par>
                                <p:cTn id="17" presetID="35" presetClass="path" presetSubtype="0" accel="50000" decel="5000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91371 -0.00185 L 0.00035 -0.00185 " pathEditMode="relative" rAng="0" ptsTypes="AA">
                                      <p:cBhvr>
                                        <p:cTn id="18" dur="5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57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64" grpId="1" animBg="1"/>
      <p:bldP spid="64" grpId="2" animBg="1"/>
      <p:bldP spid="64" grpId="3" animBg="1"/>
      <p:bldP spid="64" grpId="4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3492500" y="2420938"/>
            <a:ext cx="1944688" cy="1774825"/>
            <a:chOff x="2018" y="1570"/>
            <a:chExt cx="1225" cy="1118"/>
          </a:xfrm>
        </p:grpSpPr>
        <p:pic>
          <p:nvPicPr>
            <p:cNvPr id="7187" name="Picture 3"/>
            <p:cNvPicPr>
              <a:picLocks noChangeAspect="1" noChangeArrowheads="1"/>
            </p:cNvPicPr>
            <p:nvPr/>
          </p:nvPicPr>
          <p:blipFill>
            <a:blip r:embed="rId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018" y="1570"/>
              <a:ext cx="1225" cy="11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188" name="Picture 4"/>
            <p:cNvPicPr>
              <a:picLocks noChangeAspect="1" noChangeArrowheads="1"/>
            </p:cNvPicPr>
            <p:nvPr/>
          </p:nvPicPr>
          <p:blipFill>
            <a:blip r:embed="rId3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109" y="1752"/>
              <a:ext cx="768" cy="7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6085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67175" y="908050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6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08175" y="2997200"/>
            <a:ext cx="1666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95738" y="4149725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8" name="Picture 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2997200"/>
            <a:ext cx="166687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2039536">
            <a:off x="3059113" y="1341438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Picture 10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8007361">
            <a:off x="2811463" y="3606800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698998">
            <a:off x="5148263" y="1412875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1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356587">
            <a:off x="5148263" y="3716338"/>
            <a:ext cx="58102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3" name="Picture 1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538460">
            <a:off x="4649788" y="1477963"/>
            <a:ext cx="446087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4" name="Picture 1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4084277">
            <a:off x="5440363" y="2201862"/>
            <a:ext cx="5080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5" name="Picture 15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6796003">
            <a:off x="5333207" y="3315493"/>
            <a:ext cx="56515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6" name="Picture 16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9634023">
            <a:off x="4598988" y="4070350"/>
            <a:ext cx="4254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7" name="Picture 17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9015617">
            <a:off x="3419475" y="4005263"/>
            <a:ext cx="438150" cy="115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8" name="Picture 18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313416">
            <a:off x="2792413" y="2127250"/>
            <a:ext cx="496888" cy="1208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9" name="Picture 1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6387122">
            <a:off x="2667795" y="3101181"/>
            <a:ext cx="48736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100" name="Picture 20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234959">
            <a:off x="3695700" y="1485900"/>
            <a:ext cx="455613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7500"/>
                            </p:stCondLst>
                            <p:childTnLst>
                              <p:par>
                                <p:cTn id="9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8000"/>
                            </p:stCondLst>
                            <p:childTnLst>
                              <p:par>
                                <p:cTn id="9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500"/>
                            </p:stCondLst>
                            <p:childTnLst>
                              <p:par>
                                <p:cTn id="10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9000"/>
                            </p:stCondLst>
                            <p:childTnLst>
                              <p:par>
                                <p:cTn id="10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9" dur="2000" fill="hold"/>
                                        <p:tgtEl>
                                          <p:spTgt spid="4608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1" dur="2000" fill="hold"/>
                                        <p:tgtEl>
                                          <p:spTgt spid="4609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3" dur="2000" fill="hold"/>
                                        <p:tgtEl>
                                          <p:spTgt spid="4608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5" dur="2000" fill="hold"/>
                                        <p:tgtEl>
                                          <p:spTgt spid="4609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7" dur="2000" fill="hold"/>
                                        <p:tgtEl>
                                          <p:spTgt spid="4608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9" dur="2000" fill="hold"/>
                                        <p:tgtEl>
                                          <p:spTgt spid="460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0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1" dur="2000" fill="hold"/>
                                        <p:tgtEl>
                                          <p:spTgt spid="4608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3" dur="2000" fill="hold"/>
                                        <p:tgtEl>
                                          <p:spTgt spid="4608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6" dur="1000" fill="hold"/>
                                        <p:tgtEl>
                                          <p:spTgt spid="4610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28" dur="1000" fill="hold"/>
                                        <p:tgtEl>
                                          <p:spTgt spid="460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0" dur="1000" fill="hold"/>
                                        <p:tgtEl>
                                          <p:spTgt spid="460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2" dur="1000" fill="hold"/>
                                        <p:tgtEl>
                                          <p:spTgt spid="4609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4" dur="1000" fill="hold"/>
                                        <p:tgtEl>
                                          <p:spTgt spid="4609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6" dur="1000" fill="hold"/>
                                        <p:tgtEl>
                                          <p:spTgt spid="4609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38" dur="1000" fill="hold"/>
                                        <p:tgtEl>
                                          <p:spTgt spid="460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40" dur="1000" fill="hold"/>
                                        <p:tgtEl>
                                          <p:spTgt spid="4609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2000"/>
                            </p:stCondLst>
                            <p:childTnLst>
                              <p:par>
                                <p:cTn id="14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3" dur="1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3000"/>
                            </p:stCondLst>
                            <p:childTnLst>
                              <p:par>
                                <p:cTn id="145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9" dur="500"/>
                                        <p:tgtEl>
                                          <p:spTgt spid="460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2" dur="500"/>
                                        <p:tgtEl>
                                          <p:spTgt spid="460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5" dur="500"/>
                                        <p:tgtEl>
                                          <p:spTgt spid="460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8" dur="500"/>
                                        <p:tgtEl>
                                          <p:spTgt spid="460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1" dur="5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4" dur="5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7" dur="5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0" dur="500"/>
                                        <p:tgtEl>
                                          <p:spTgt spid="460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3" dur="500"/>
                                        <p:tgtEl>
                                          <p:spTgt spid="460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6" dur="500"/>
                                        <p:tgtEl>
                                          <p:spTgt spid="460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79" dur="500"/>
                                        <p:tgtEl>
                                          <p:spTgt spid="460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2" dur="500"/>
                                        <p:tgtEl>
                                          <p:spTgt spid="460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5" dur="500"/>
                                        <p:tgtEl>
                                          <p:spTgt spid="460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8" dur="500"/>
                                        <p:tgtEl>
                                          <p:spTgt spid="46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1" dur="500"/>
                                        <p:tgtEl>
                                          <p:spTgt spid="460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4" dur="500"/>
                                        <p:tgtEl>
                                          <p:spTgt spid="46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57158" y="0"/>
            <a:ext cx="8207375" cy="6048375"/>
          </a:xfrm>
          <a:prstGeom prst="roundRect">
            <a:avLst/>
          </a:prstGeom>
          <a:solidFill>
            <a:srgbClr val="F7D6F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 </a:t>
            </a:r>
          </a:p>
          <a:p>
            <a:pPr algn="ctr">
              <a:defRPr/>
            </a:pPr>
            <a:endParaRPr lang="ru-RU" sz="3200" b="1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sz="3200" b="1" dirty="0" smtClean="0">
              <a:solidFill>
                <a:srgbClr val="7030A0"/>
              </a:solidFill>
            </a:endParaRPr>
          </a:p>
          <a:p>
            <a:pPr algn="ctr">
              <a:defRPr/>
            </a:pPr>
            <a:endParaRPr lang="ru-RU" sz="3200" b="1" dirty="0" smtClean="0">
              <a:solidFill>
                <a:srgbClr val="7030A0"/>
              </a:solidFill>
            </a:endParaRPr>
          </a:p>
          <a:p>
            <a:pPr algn="ctr">
              <a:defRPr/>
            </a:pPr>
            <a:r>
              <a:rPr lang="ru-RU" sz="3200" b="1" dirty="0" smtClean="0">
                <a:solidFill>
                  <a:srgbClr val="7030A0"/>
                </a:solidFill>
              </a:rPr>
              <a:t>Дыхательные упражнения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                              «Свеча»</a:t>
            </a:r>
            <a:r>
              <a:rPr lang="ru-RU" sz="3200" dirty="0" smtClean="0">
                <a:solidFill>
                  <a:srgbClr val="0070C0"/>
                </a:solidFill>
              </a:rPr>
              <a:t> — </a:t>
            </a:r>
          </a:p>
          <a:p>
            <a:pPr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ровный медленный выдох, глубоко вдохнуть, остановиться и медленно дуть на воображаемое пламя свечи, постараться дуть так, чтобы пламя «легло», и удержать его в таком положении до конца выдоха;</a:t>
            </a:r>
            <a:r>
              <a:rPr lang="ru-RU" sz="3200" b="1" dirty="0" smtClean="0"/>
              <a:t> </a:t>
            </a:r>
          </a:p>
          <a:p>
            <a:pPr>
              <a:defRPr/>
            </a:pPr>
            <a:r>
              <a:rPr lang="ru-RU" sz="3200" b="1" dirty="0" smtClean="0">
                <a:solidFill>
                  <a:srgbClr val="0070C0"/>
                </a:solidFill>
              </a:rPr>
              <a:t>                         «Погаси свечу»</a:t>
            </a:r>
            <a:r>
              <a:rPr lang="ru-RU" sz="3200" dirty="0" smtClean="0">
                <a:solidFill>
                  <a:srgbClr val="0070C0"/>
                </a:solidFill>
              </a:rPr>
              <a:t> —</a:t>
            </a:r>
          </a:p>
          <a:p>
            <a:pPr>
              <a:defRPr/>
            </a:pPr>
            <a:r>
              <a:rPr lang="ru-RU" sz="3200" dirty="0" smtClean="0">
                <a:solidFill>
                  <a:srgbClr val="0070C0"/>
                </a:solidFill>
              </a:rPr>
              <a:t> интенсивный, прерывистый выдох;</a:t>
            </a:r>
          </a:p>
          <a:p>
            <a:pPr>
              <a:defRPr/>
            </a:pPr>
            <a:endParaRPr lang="ru-RU" sz="3200" dirty="0" smtClean="0">
              <a:solidFill>
                <a:srgbClr val="0070C0"/>
              </a:solidFill>
            </a:endParaRPr>
          </a:p>
          <a:p>
            <a:pPr>
              <a:defRPr/>
            </a:pPr>
            <a:endParaRPr lang="ru-RU" sz="3200" dirty="0" smtClean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sz="3200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dirty="0">
              <a:solidFill>
                <a:srgbClr val="0070C0"/>
              </a:solidFill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5" name="Солнце 4"/>
          <p:cNvSpPr/>
          <p:nvPr/>
        </p:nvSpPr>
        <p:spPr bwMode="auto">
          <a:xfrm>
            <a:off x="1428728" y="642918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857232"/>
            <a:ext cx="6853182" cy="10618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Дать 1-2 минутки юмора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«Сколько шагов сделает воробей за 1 минуту?»</a:t>
            </a:r>
            <a:r>
              <a:rPr lang="ru-RU" sz="2400" b="1" dirty="0" smtClean="0">
                <a:solidFill>
                  <a:srgbClr val="FF0000"/>
                </a:solidFill>
              </a:rPr>
              <a:t>  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</a:rPr>
              <a:t>«Какие бывают камни в воде?» 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Произнести хором какие-нибудь стихотворения, пословицы</a:t>
            </a:r>
            <a:r>
              <a:rPr lang="ru-RU" sz="2800" b="1" dirty="0" smtClean="0">
                <a:solidFill>
                  <a:srgbClr val="FF0000"/>
                </a:solidFill>
              </a:rPr>
              <a:t>…</a:t>
            </a:r>
          </a:p>
          <a:p>
            <a:r>
              <a:rPr lang="ru-RU" sz="2800" b="1" dirty="0" smtClean="0">
                <a:solidFill>
                  <a:srgbClr val="FF0000"/>
                </a:solidFill>
              </a:rPr>
              <a:t>(Энергия возродится, и учащиеся начнут работать по - прежнему.) </a:t>
            </a:r>
          </a:p>
          <a:p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3200" b="1" dirty="0" smtClean="0">
                <a:solidFill>
                  <a:srgbClr val="FF0000"/>
                </a:solidFill>
              </a:rPr>
              <a:t>вставки о здоровье на уроках </a:t>
            </a:r>
          </a:p>
          <a:p>
            <a:endParaRPr lang="ru-RU" sz="3200" dirty="0" smtClean="0"/>
          </a:p>
          <a:p>
            <a:pPr lvl="0"/>
            <a:endParaRPr lang="ru-RU" sz="3200" dirty="0" smtClean="0"/>
          </a:p>
          <a:p>
            <a:r>
              <a:rPr lang="ru-RU" sz="3200" dirty="0" smtClean="0"/>
              <a:t> </a:t>
            </a: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b="1" u="heavy" dirty="0" smtClean="0">
              <a:solidFill>
                <a:srgbClr val="FF0000"/>
              </a:solidFill>
            </a:endParaRPr>
          </a:p>
          <a:p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Солнце 4"/>
          <p:cNvSpPr/>
          <p:nvPr/>
        </p:nvSpPr>
        <p:spPr bwMode="auto">
          <a:xfrm>
            <a:off x="785786" y="928670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Солнце 5"/>
          <p:cNvSpPr/>
          <p:nvPr/>
        </p:nvSpPr>
        <p:spPr bwMode="auto">
          <a:xfrm>
            <a:off x="785786" y="3214686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7" name="Солнце 6"/>
          <p:cNvSpPr/>
          <p:nvPr/>
        </p:nvSpPr>
        <p:spPr bwMode="auto">
          <a:xfrm>
            <a:off x="785786" y="5572140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85852" y="928670"/>
            <a:ext cx="7858148" cy="89562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Рекомендации по окончанию </a:t>
            </a:r>
          </a:p>
          <a:p>
            <a:r>
              <a:rPr lang="ru-RU" sz="3200" b="1" dirty="0" smtClean="0">
                <a:solidFill>
                  <a:srgbClr val="FF0000"/>
                </a:solidFill>
              </a:rPr>
              <a:t>                        урока </a:t>
            </a:r>
          </a:p>
          <a:p>
            <a:r>
              <a:rPr lang="ru-RU" sz="2800" b="1" dirty="0" smtClean="0">
                <a:solidFill>
                  <a:srgbClr val="7030A0"/>
                </a:solidFill>
              </a:rPr>
              <a:t>        Любой урок заканчивать:</a:t>
            </a:r>
          </a:p>
          <a:p>
            <a:endParaRPr lang="ru-RU" sz="2800" b="1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«выбрасыванием» усталости;</a:t>
            </a:r>
          </a:p>
          <a:p>
            <a:pPr>
              <a:buFont typeface="Wingdings" pitchFamily="2" charset="2"/>
              <a:buChar char="v"/>
            </a:pPr>
            <a:endParaRPr lang="ru-RU" sz="2800" b="1" dirty="0" smtClean="0">
              <a:solidFill>
                <a:srgbClr val="7030A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«умыванием лица» теплом близко поднесённых к лицу рук;</a:t>
            </a:r>
          </a:p>
          <a:p>
            <a:pPr lvl="0"/>
            <a:endParaRPr lang="ru-RU" sz="2800" b="1" dirty="0" smtClean="0">
              <a:solidFill>
                <a:srgbClr val="7030A0"/>
              </a:solidFill>
            </a:endParaRPr>
          </a:p>
          <a:p>
            <a:pPr lvl="0">
              <a:buFont typeface="Wingdings" pitchFamily="2" charset="2"/>
              <a:buChar char="v"/>
            </a:pPr>
            <a:r>
              <a:rPr lang="ru-RU" sz="2800" b="1" dirty="0" smtClean="0">
                <a:solidFill>
                  <a:srgbClr val="7030A0"/>
                </a:solidFill>
              </a:rPr>
              <a:t>      потягиванием.</a:t>
            </a:r>
          </a:p>
          <a:p>
            <a:pPr lvl="0" algn="ctr"/>
            <a:r>
              <a:rPr lang="ru-RU" sz="3200" b="1" dirty="0" smtClean="0">
                <a:solidFill>
                  <a:srgbClr val="FF00FF"/>
                </a:solidFill>
              </a:rPr>
              <a:t> </a:t>
            </a: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endParaRPr lang="ru-RU" sz="3200" b="1" dirty="0" smtClean="0">
              <a:solidFill>
                <a:srgbClr val="FF0000"/>
              </a:solidFill>
            </a:endParaRPr>
          </a:p>
          <a:p>
            <a:pPr lvl="0"/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FF0000"/>
                </a:solidFill>
              </a:rPr>
              <a:t> </a:t>
            </a:r>
            <a:endParaRPr lang="ru-RU" sz="32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91252" cy="6585891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9A0000"/>
                </a:solidFill>
              </a:rPr>
              <a:t>Советы учителю, помогающие избежать личностной деформации и получать больше радостей от жизни </a:t>
            </a:r>
            <a:br>
              <a:rPr lang="ru-RU" sz="2400" b="1" dirty="0" smtClean="0">
                <a:solidFill>
                  <a:srgbClr val="9A0000"/>
                </a:solidFill>
              </a:rPr>
            </a:br>
            <a:r>
              <a:rPr lang="ru-RU" sz="2400" b="1" dirty="0" smtClean="0">
                <a:solidFill>
                  <a:srgbClr val="9A0000"/>
                </a:solidFill>
              </a:rPr>
              <a:t>                                                       (по Н.К. Смирнову)</a:t>
            </a:r>
            <a:r>
              <a:rPr lang="ru-RU" sz="2400" dirty="0" smtClean="0">
                <a:solidFill>
                  <a:srgbClr val="9A0000"/>
                </a:solidFill>
              </a:rPr>
              <a:t/>
            </a:r>
            <a:br>
              <a:rPr lang="ru-RU" sz="2400" dirty="0" smtClean="0">
                <a:solidFill>
                  <a:srgbClr val="9A0000"/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Смотрите на вещи оптимистично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Стремитесь побороть страх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Найдите время побыть наедине с собой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Не позволяйте окружающим требовать от вас  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  слишком многого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Не делайте вид, что вам нравится то, что вам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  неприятно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Не оказывайте давление на своих детей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Не говорите: «Я этого не могу сделать»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Используйте возможность выступить с речью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Помните: маленькие радости в ваших руках </a:t>
            </a:r>
            <a:b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</a:br>
            <a:r>
              <a:rPr lang="ru-RU" sz="2400" b="1" dirty="0" smtClean="0">
                <a:solidFill>
                  <a:schemeClr val="accent6">
                    <a:lumMod val="75000"/>
                  </a:schemeClr>
                </a:solidFill>
              </a:rPr>
              <a:t> - Не забывайте, что вы красивы </a:t>
            </a:r>
            <a:endParaRPr lang="ru-RU" sz="2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3" name="Picture 6" descr="C:\Users\Николай\Desktop\последний звонок\шаблоны\0_8da05_9df99442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20000">
            <a:off x="7758501" y="5225323"/>
            <a:ext cx="1173710" cy="113588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1"/>
          <p:cNvSpPr>
            <a:spLocks noGrp="1" noChangeArrowheads="1"/>
          </p:cNvSpPr>
          <p:nvPr>
            <p:ph type="title"/>
          </p:nvPr>
        </p:nvSpPr>
        <p:spPr>
          <a:xfrm>
            <a:off x="1066800" y="169863"/>
            <a:ext cx="7543800" cy="1136650"/>
          </a:xfrm>
        </p:spPr>
        <p:txBody>
          <a:bodyPr lIns="90000" tIns="46800" rIns="90000" bIns="46800">
            <a:normAutofit fontScale="90000"/>
          </a:bodyPr>
          <a:lstStyle/>
          <a:p>
            <a:pPr eaLnBrk="1" hangingPunct="1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3600" b="1" dirty="0" smtClean="0">
                <a:solidFill>
                  <a:srgbClr val="9A0000"/>
                </a:solidFill>
              </a:rPr>
              <a:t>ДЕСЯТЬ ЗОЛОТЫХ ПРАВИЛ ЗДОРОВЬЕСБЕРЕЖЕНИЯ</a:t>
            </a:r>
          </a:p>
        </p:txBody>
      </p:sp>
      <p:sp>
        <p:nvSpPr>
          <p:cNvPr id="34819" name="Text Box 2"/>
          <p:cNvSpPr txBox="1">
            <a:spLocks noChangeArrowheads="1"/>
          </p:cNvSpPr>
          <p:nvPr/>
        </p:nvSpPr>
        <p:spPr bwMode="auto">
          <a:xfrm>
            <a:off x="428625" y="1260475"/>
            <a:ext cx="8501063" cy="50355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1. Соблюдайте режим дня!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2. Обращайте больше внимания на питание!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3. Больше двигайтесь!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4. Спите в прохладной комнате!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5. Не гасите в себе гнев, дайте ему вырваться наружу!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6. Постоянно занимайтесь интеллектуальной </a:t>
            </a:r>
            <a:r>
              <a:rPr lang="ru-RU" sz="2600" b="1" dirty="0">
                <a:solidFill>
                  <a:schemeClr val="tx1"/>
                </a:solidFill>
                <a:latin typeface="Calibri" pitchFamily="34" charset="0"/>
              </a:rPr>
              <a:t>   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ru-RU" sz="2600" b="1" dirty="0">
                <a:solidFill>
                  <a:schemeClr val="tx1"/>
                </a:solidFill>
                <a:latin typeface="Calibri" pitchFamily="34" charset="0"/>
              </a:rPr>
              <a:t>    </a:t>
            </a: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деятельностью!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7. Гоните прочь уныние и хандру!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8. Адекватно реагируйте на все проявления своего </a:t>
            </a:r>
            <a:endParaRPr lang="ru-RU" sz="2600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ru-RU" sz="2600" b="1" dirty="0">
                <a:solidFill>
                  <a:schemeClr val="tx1"/>
                </a:solidFill>
                <a:latin typeface="Calibri" pitchFamily="34" charset="0"/>
              </a:rPr>
              <a:t>    </a:t>
            </a: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организма!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9. Старайтесь получать как можно больше </a:t>
            </a:r>
            <a:endParaRPr lang="ru-RU" sz="2600" b="1" dirty="0">
              <a:solidFill>
                <a:schemeClr val="tx1"/>
              </a:solidFill>
              <a:latin typeface="Calibri" pitchFamily="34" charset="0"/>
            </a:endParaRP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ru-RU" sz="2600" b="1" dirty="0">
                <a:solidFill>
                  <a:schemeClr val="tx1"/>
                </a:solidFill>
                <a:latin typeface="Calibri" pitchFamily="34" charset="0"/>
              </a:rPr>
              <a:t>     </a:t>
            </a: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положительных эмоций!</a:t>
            </a:r>
          </a:p>
          <a:p>
            <a:pPr>
              <a:lnSpc>
                <a:spcPct val="95000"/>
              </a:lnSpc>
              <a:buClr>
                <a:srgbClr val="000000"/>
              </a:buClr>
              <a:buSzPct val="100000"/>
              <a:buFont typeface="Times New Roman" pitchFamily="18" charset="0"/>
              <a:buNone/>
              <a:tabLst>
                <a:tab pos="328613" algn="l"/>
                <a:tab pos="776288" algn="l"/>
                <a:tab pos="1225550" algn="l"/>
                <a:tab pos="1674813" algn="l"/>
                <a:tab pos="2124075" algn="l"/>
                <a:tab pos="2573338" algn="l"/>
                <a:tab pos="3022600" algn="l"/>
                <a:tab pos="3471863" algn="l"/>
                <a:tab pos="3921125" algn="l"/>
                <a:tab pos="4370388" algn="l"/>
                <a:tab pos="4819650" algn="l"/>
                <a:tab pos="5268913" algn="l"/>
                <a:tab pos="5718175" algn="l"/>
                <a:tab pos="6167438" algn="l"/>
                <a:tab pos="6616700" algn="l"/>
                <a:tab pos="7065963" algn="l"/>
                <a:tab pos="7515225" algn="l"/>
                <a:tab pos="7964488" algn="l"/>
                <a:tab pos="8413750" algn="l"/>
                <a:tab pos="8863013" algn="l"/>
                <a:tab pos="9312275" algn="l"/>
              </a:tabLst>
            </a:pPr>
            <a:r>
              <a:rPr lang="en-GB" sz="2600" b="1" dirty="0">
                <a:solidFill>
                  <a:schemeClr val="tx1"/>
                </a:solidFill>
                <a:latin typeface="Calibri" pitchFamily="34" charset="0"/>
              </a:rPr>
              <a:t>10. Желайте себе и окружающим больше добра!</a:t>
            </a:r>
          </a:p>
        </p:txBody>
      </p:sp>
      <p:pic>
        <p:nvPicPr>
          <p:cNvPr id="4" name="Picture 6" descr="C:\Users\Николай\Desktop\последний звонок\шаблоны\0_8da05_9df99442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20000">
            <a:off x="7656747" y="4618076"/>
            <a:ext cx="1422942" cy="153523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ctrTitle"/>
          </p:nvPr>
        </p:nvSpPr>
        <p:spPr>
          <a:xfrm>
            <a:off x="685800" y="1000109"/>
            <a:ext cx="7772400" cy="450059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4800" b="1" dirty="0" smtClean="0">
                <a:solidFill>
                  <a:srgbClr val="C00000"/>
                </a:solidFill>
              </a:rPr>
              <a:t>«Чтобы сделать ребёнка умным и рассудительным, сделайте его крепким и здоровым».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                                   </a:t>
            </a:r>
            <a:r>
              <a:rPr lang="ru-RU" sz="4000" b="1" dirty="0" smtClean="0">
                <a:solidFill>
                  <a:srgbClr val="C00000"/>
                </a:solidFill>
              </a:rPr>
              <a:t>Ж.-Ж. Руссо</a:t>
            </a:r>
            <a:endParaRPr lang="ru-RU" sz="4000" b="1" i="1" dirty="0" smtClean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WordArt 7"/>
          <p:cNvSpPr>
            <a:spLocks noChangeArrowheads="1" noChangeShapeType="1" noTextEdit="1"/>
          </p:cNvSpPr>
          <p:nvPr/>
        </p:nvSpPr>
        <p:spPr bwMode="auto">
          <a:xfrm>
            <a:off x="684213" y="2133600"/>
            <a:ext cx="7681912" cy="2601913"/>
          </a:xfrm>
          <a:prstGeom prst="rect">
            <a:avLst/>
          </a:prstGeom>
        </p:spPr>
        <p:txBody>
          <a:bodyPr wrap="none" fromWordArt="1">
            <a:prstTxWarp prst="textStop">
              <a:avLst>
                <a:gd name="adj" fmla="val 22222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Желаю здоровья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 и </a:t>
            </a:r>
          </a:p>
          <a:p>
            <a:pPr algn="ctr"/>
            <a:r>
              <a:rPr lang="ru-RU" sz="3600" kern="10" dirty="0">
                <a:ln w="9525">
                  <a:round/>
                  <a:headEnd/>
                  <a:tailEnd/>
                </a:ln>
                <a:gradFill rotWithShape="1">
                  <a:gsLst>
                    <a:gs pos="0">
                      <a:srgbClr val="FFFFCC"/>
                    </a:gs>
                    <a:gs pos="100000">
                      <a:srgbClr val="FF9999"/>
                    </a:gs>
                  </a:gsLst>
                  <a:lin ang="5400000" scaled="1"/>
                </a:gradFill>
                <a:latin typeface="Times New Roman"/>
                <a:cs typeface="Times New Roman"/>
              </a:rPr>
              <a:t>творческих успехов!</a:t>
            </a:r>
          </a:p>
        </p:txBody>
      </p:sp>
      <p:pic>
        <p:nvPicPr>
          <p:cNvPr id="1026" name="Picture 2" descr="H:\загрузки\3 июня чит. дневник\b8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86182" y="4786322"/>
            <a:ext cx="1628775" cy="1666875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24744"/>
            <a:ext cx="7848871" cy="3528392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b="1" dirty="0" smtClean="0">
                <a:solidFill>
                  <a:srgbClr val="C00000"/>
                </a:solidFill>
              </a:rPr>
              <a:t> « Обучать без вреда для   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здоровья  – это не задача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школы,  а обязательное    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          условие  её работы! 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                 </a:t>
            </a:r>
            <a:br>
              <a:rPr lang="ru-RU" sz="3200" dirty="0" smtClean="0"/>
            </a:br>
            <a:r>
              <a:rPr lang="ru-RU" dirty="0" smtClean="0"/>
              <a:t>                                </a:t>
            </a:r>
            <a:r>
              <a:rPr lang="ru-RU" sz="4000" dirty="0" smtClean="0">
                <a:solidFill>
                  <a:srgbClr val="002060"/>
                </a:solidFill>
              </a:rPr>
              <a:t> </a:t>
            </a:r>
            <a:r>
              <a:rPr lang="ru-RU" sz="4000" b="1" dirty="0" smtClean="0">
                <a:solidFill>
                  <a:srgbClr val="002060"/>
                </a:solidFill>
              </a:rPr>
              <a:t>Н.К. Смирнов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57752" y="4071941"/>
            <a:ext cx="3286148" cy="571505"/>
          </a:xfrm>
        </p:spPr>
        <p:txBody>
          <a:bodyPr>
            <a:noAutofit/>
          </a:bodyPr>
          <a:lstStyle/>
          <a:p>
            <a:pPr algn="l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428594" y="1"/>
            <a:ext cx="8715405" cy="6237312"/>
          </a:xfrm>
        </p:spPr>
        <p:txBody>
          <a:bodyPr lIns="90000" tIns="46800" rIns="90000" bIns="46800">
            <a:normAutofit fontScale="92500" lnSpcReduction="20000"/>
          </a:bodyPr>
          <a:lstStyle/>
          <a:p>
            <a:pPr marL="0" indent="0" algn="ctr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400" b="1" dirty="0" smtClean="0"/>
          </a:p>
          <a:p>
            <a:pPr marL="0" indent="0" algn="ctr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3400" b="1" dirty="0" smtClean="0"/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 dirty="0" smtClean="0">
                <a:solidFill>
                  <a:srgbClr val="C00000"/>
                </a:solidFill>
              </a:rPr>
              <a:t>      </a:t>
            </a:r>
            <a:r>
              <a:rPr lang="en-GB" sz="3400" b="1" dirty="0" smtClean="0">
                <a:solidFill>
                  <a:srgbClr val="9A0000"/>
                </a:solidFill>
              </a:rPr>
              <a:t>«Здоровьесберегающ</a:t>
            </a:r>
            <a:r>
              <a:rPr lang="ru-RU" sz="3400" b="1" dirty="0" smtClean="0">
                <a:solidFill>
                  <a:srgbClr val="9A0000"/>
                </a:solidFill>
              </a:rPr>
              <a:t>ие образовательные </a:t>
            </a:r>
            <a:r>
              <a:rPr lang="en-GB" sz="3400" b="1" dirty="0" smtClean="0">
                <a:solidFill>
                  <a:srgbClr val="9A0000"/>
                </a:solidFill>
              </a:rPr>
              <a:t> </a:t>
            </a:r>
            <a:r>
              <a:rPr lang="ru-RU" sz="3400" b="1" dirty="0" smtClean="0">
                <a:solidFill>
                  <a:srgbClr val="9A0000"/>
                </a:solidFill>
              </a:rPr>
              <a:t>         </a:t>
            </a:r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 dirty="0" smtClean="0">
                <a:solidFill>
                  <a:srgbClr val="9A0000"/>
                </a:solidFill>
              </a:rPr>
              <a:t>        </a:t>
            </a:r>
            <a:r>
              <a:rPr lang="en-GB" sz="3400" b="1" dirty="0" smtClean="0">
                <a:solidFill>
                  <a:srgbClr val="9A0000"/>
                </a:solidFill>
              </a:rPr>
              <a:t>технологи</a:t>
            </a:r>
            <a:r>
              <a:rPr lang="ru-RU" sz="3400" b="1" dirty="0" smtClean="0">
                <a:solidFill>
                  <a:srgbClr val="9A0000"/>
                </a:solidFill>
              </a:rPr>
              <a:t>и</a:t>
            </a:r>
            <a:r>
              <a:rPr lang="en-GB" sz="3400" b="1" dirty="0" smtClean="0">
                <a:solidFill>
                  <a:srgbClr val="9A0000"/>
                </a:solidFill>
              </a:rPr>
              <a:t> </a:t>
            </a:r>
            <a:r>
              <a:rPr lang="en-GB" sz="3400" b="1" dirty="0" smtClean="0"/>
              <a:t>– это </a:t>
            </a:r>
            <a:r>
              <a:rPr lang="ru-RU" sz="3400" b="1" dirty="0" smtClean="0"/>
              <a:t>системный подход к    </a:t>
            </a:r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 dirty="0" smtClean="0"/>
              <a:t>        обучению и воспитанию, построенный на   </a:t>
            </a:r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 dirty="0" smtClean="0"/>
              <a:t>        стремлении педагога не нанести ущерб   </a:t>
            </a:r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3400" b="1" dirty="0" smtClean="0"/>
              <a:t>        здоровью учащихся</a:t>
            </a:r>
            <a:r>
              <a:rPr lang="ru-RU" sz="4000" b="1" dirty="0" smtClean="0"/>
              <a:t>”. </a:t>
            </a:r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dirty="0" smtClean="0"/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dirty="0" smtClean="0"/>
              <a:t>                                                              Н.К.Смирнов</a:t>
            </a:r>
            <a:endParaRPr lang="en-GB" b="1" dirty="0" smtClean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119244" cy="6309320"/>
          </a:xfrm>
        </p:spPr>
        <p:txBody>
          <a:bodyPr rtlCol="0">
            <a:normAutofit fontScale="90000"/>
          </a:bodyPr>
          <a:lstStyle/>
          <a:p>
            <a:pPr algn="l"/>
            <a:r>
              <a:rPr lang="ru-RU" sz="3100" b="1" dirty="0" smtClean="0">
                <a:solidFill>
                  <a:srgbClr val="9A0000"/>
                </a:solidFill>
              </a:rPr>
              <a:t>Принципы здоровьесбережения :</a:t>
            </a:r>
            <a:br>
              <a:rPr lang="ru-RU" sz="3100" b="1" dirty="0" smtClean="0">
                <a:solidFill>
                  <a:srgbClr val="9A0000"/>
                </a:solidFill>
              </a:rPr>
            </a:br>
            <a:r>
              <a:rPr lang="ru-RU" sz="3100" b="1" dirty="0" smtClean="0">
                <a:solidFill>
                  <a:srgbClr val="9A0000"/>
                </a:solidFill>
              </a:rPr>
              <a:t> </a:t>
            </a:r>
            <a:r>
              <a:rPr lang="ru-RU" sz="2800" b="1" dirty="0" smtClean="0"/>
              <a:t>- </a:t>
            </a:r>
            <a:r>
              <a:rPr lang="ru-RU" sz="2800" b="1" i="1" dirty="0" smtClean="0"/>
              <a:t>«Не навреди!»</a:t>
            </a:r>
            <a:r>
              <a:rPr lang="ru-RU" sz="3200" dirty="0" smtClean="0"/>
              <a:t> </a:t>
            </a:r>
            <a:r>
              <a:rPr lang="ru-RU" sz="2000" dirty="0" smtClean="0"/>
              <a:t>- </a:t>
            </a:r>
            <a:r>
              <a:rPr lang="ru-RU" sz="2400" dirty="0" smtClean="0"/>
              <a:t>все применяемые методы, приемы, используемые средства должны быть обоснованными, проверенными на практике, не наносящими вреда здоровью ученика и учителя.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dirty="0" smtClean="0"/>
              <a:t>- </a:t>
            </a:r>
            <a:r>
              <a:rPr lang="ru-RU" sz="2800" b="1" i="1" dirty="0" smtClean="0"/>
              <a:t>Приоритет заботы о здоровье учителя и уч-ся </a:t>
            </a:r>
            <a:r>
              <a:rPr lang="ru-RU" sz="2800" dirty="0" smtClean="0"/>
              <a:t> </a:t>
            </a:r>
            <a:r>
              <a:rPr lang="ru-RU" sz="2400" dirty="0" smtClean="0"/>
              <a:t>— все используемое должно быть оценено с позиции влияния на психофизиологическое состояние участников образова-</a:t>
            </a:r>
            <a:br>
              <a:rPr lang="ru-RU" sz="2400" dirty="0" smtClean="0"/>
            </a:br>
            <a:r>
              <a:rPr lang="ru-RU" sz="2400" dirty="0" smtClean="0"/>
              <a:t>тельного  процесса.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- </a:t>
            </a:r>
            <a:r>
              <a:rPr lang="ru-RU" sz="2800" b="1" i="1" dirty="0" smtClean="0"/>
              <a:t>Непрерывность и преемственность</a:t>
            </a:r>
            <a:r>
              <a:rPr lang="ru-RU" sz="2800" dirty="0" smtClean="0"/>
              <a:t> </a:t>
            </a:r>
            <a:r>
              <a:rPr lang="ru-RU" sz="2400" dirty="0" smtClean="0"/>
              <a:t>— работа ведется не от случая к случаю, а каждый день и на каждом уроке.</a:t>
            </a:r>
            <a:br>
              <a:rPr lang="ru-RU" sz="2400" dirty="0" smtClean="0"/>
            </a:br>
            <a:r>
              <a:rPr lang="ru-RU" sz="2400" dirty="0" smtClean="0"/>
              <a:t>- </a:t>
            </a:r>
            <a:r>
              <a:rPr lang="ru-RU" sz="2800" b="1" i="1" dirty="0" smtClean="0"/>
              <a:t>Субъект-субъектные взаимоотношения</a:t>
            </a:r>
            <a:r>
              <a:rPr lang="ru-RU" sz="2800" dirty="0" smtClean="0"/>
              <a:t> </a:t>
            </a:r>
            <a:r>
              <a:rPr lang="ru-RU" sz="3100" dirty="0" smtClean="0"/>
              <a:t>— </a:t>
            </a:r>
            <a:r>
              <a:rPr lang="ru-RU" sz="2400" dirty="0" smtClean="0"/>
              <a:t>обучающийся является непосредственным участником здоровьесберегающих мероприятий и в содержательном, и в процессуальном аспектах</a:t>
            </a:r>
            <a:r>
              <a:rPr lang="ru-RU" sz="2400" dirty="0" smtClean="0"/>
              <a:t>.</a:t>
            </a:r>
            <a:endParaRPr lang="ru-RU" sz="3100" b="1" dirty="0"/>
          </a:p>
        </p:txBody>
      </p:sp>
      <p:pic>
        <p:nvPicPr>
          <p:cNvPr id="3" name="Picture 6" descr="C:\Users\Николай\Desktop\последний звонок\шаблоны\0_8da05_9df99442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20000">
            <a:off x="7498432" y="438977"/>
            <a:ext cx="1173710" cy="113588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119244" cy="6192688"/>
          </a:xfrm>
        </p:spPr>
        <p:txBody>
          <a:bodyPr rtlCol="0">
            <a:normAutofit fontScale="90000"/>
          </a:bodyPr>
          <a:lstStyle/>
          <a:p>
            <a:pPr lvl="0" algn="l"/>
            <a:r>
              <a:rPr lang="ru-RU" sz="2700" b="1" dirty="0" smtClean="0">
                <a:solidFill>
                  <a:srgbClr val="9A0000"/>
                </a:solidFill>
              </a:rPr>
              <a:t/>
            </a:r>
            <a:br>
              <a:rPr lang="ru-RU" sz="2700" b="1" dirty="0" smtClean="0">
                <a:solidFill>
                  <a:srgbClr val="9A0000"/>
                </a:solidFill>
              </a:rPr>
            </a:br>
            <a:r>
              <a:rPr lang="ru-RU" sz="2700" b="1" dirty="0" smtClean="0">
                <a:solidFill>
                  <a:srgbClr val="9A0000"/>
                </a:solidFill>
              </a:rPr>
              <a:t>                                                    </a:t>
            </a:r>
            <a:r>
              <a:rPr lang="ru-RU" sz="2700" dirty="0" smtClean="0">
                <a:solidFill>
                  <a:srgbClr val="9A0000"/>
                </a:solidFill>
              </a:rPr>
              <a:t/>
            </a:r>
            <a:br>
              <a:rPr lang="ru-RU" sz="2700" dirty="0" smtClean="0">
                <a:solidFill>
                  <a:srgbClr val="9A0000"/>
                </a:solidFill>
              </a:rPr>
            </a:br>
            <a:r>
              <a:rPr lang="ru-RU" sz="2700" b="1" dirty="0" smtClean="0"/>
              <a:t>  </a:t>
            </a:r>
            <a:r>
              <a:rPr lang="ru-RU" sz="2800" b="1" dirty="0" smtClean="0"/>
              <a:t>- </a:t>
            </a:r>
            <a:r>
              <a:rPr lang="ru-RU" sz="2800" b="1" i="1" dirty="0" smtClean="0"/>
              <a:t> Соответствие содержания и организации обучения возрастным особенностям учащихся</a:t>
            </a:r>
            <a:r>
              <a:rPr lang="ru-RU" sz="2800" dirty="0" smtClean="0"/>
              <a:t> </a:t>
            </a:r>
            <a:r>
              <a:rPr lang="ru-RU" sz="2400" dirty="0" smtClean="0"/>
              <a:t>— объем учебной нагрузки, сложность материала должны соответствовать </a:t>
            </a:r>
            <a:r>
              <a:rPr lang="ru-RU" sz="2700" dirty="0" smtClean="0"/>
              <a:t>возрасту обучающихся.</a:t>
            </a:r>
            <a:br>
              <a:rPr lang="ru-RU" sz="2700" dirty="0" smtClean="0"/>
            </a:br>
            <a:r>
              <a:rPr lang="ru-RU" sz="2800" b="1" dirty="0" smtClean="0"/>
              <a:t>- </a:t>
            </a:r>
            <a:r>
              <a:rPr lang="ru-RU" sz="2800" b="1" i="1" dirty="0" smtClean="0"/>
              <a:t>Комплексный, междисциплинарный подход</a:t>
            </a:r>
            <a:r>
              <a:rPr lang="ru-RU" sz="2800" b="1" dirty="0" smtClean="0"/>
              <a:t> </a:t>
            </a:r>
            <a:r>
              <a:rPr lang="ru-RU" sz="2400" dirty="0" smtClean="0"/>
              <a:t>— единство в действиях педагогов, психологов и врачей.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800" b="1" dirty="0" smtClean="0"/>
              <a:t>- </a:t>
            </a:r>
            <a:r>
              <a:rPr lang="ru-RU" sz="2800" b="1" i="1" dirty="0" smtClean="0"/>
              <a:t>Успех порождает успех</a:t>
            </a:r>
            <a:r>
              <a:rPr lang="ru-RU" sz="2800" b="1" dirty="0" smtClean="0"/>
              <a:t> </a:t>
            </a:r>
            <a:r>
              <a:rPr lang="ru-RU" sz="2400" dirty="0" smtClean="0"/>
              <a:t>— акцент делается только на хорошее; в любом поступке, действии сначала выделяют положительное, а только потом отмечают недостатки.  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800" b="1" i="1" dirty="0" smtClean="0"/>
              <a:t>- Активность </a:t>
            </a:r>
            <a:r>
              <a:rPr lang="ru-RU" sz="2400" dirty="0" smtClean="0"/>
              <a:t>— активное включение, а любой процесс снижает риск переутомления.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800" b="1" dirty="0" smtClean="0"/>
              <a:t>- </a:t>
            </a:r>
            <a:r>
              <a:rPr lang="ru-RU" sz="2800" b="1" i="1" dirty="0" smtClean="0"/>
              <a:t>Ответственность за свое здоровье</a:t>
            </a:r>
            <a:r>
              <a:rPr lang="ru-RU" sz="2800" b="1" dirty="0" smtClean="0"/>
              <a:t> </a:t>
            </a:r>
            <a:r>
              <a:rPr lang="ru-RU" sz="2400" dirty="0" smtClean="0"/>
              <a:t>— у каждого ребенка надо стараться сформировать ответственность за свое здоровье, только тогда он реализует свои знания, умения и навыки по сохранности здоровья</a:t>
            </a:r>
            <a:r>
              <a:rPr lang="ru-RU" sz="2400" dirty="0" smtClean="0"/>
              <a:t>.</a:t>
            </a:r>
            <a:endParaRPr lang="ru-RU" sz="3100" b="1" dirty="0"/>
          </a:p>
        </p:txBody>
      </p:sp>
      <p:pic>
        <p:nvPicPr>
          <p:cNvPr id="3" name="Picture 6" descr="C:\Users\Николай\Desktop\последний звонок\шаблоны\0_8da05_9df99442_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 rot="1920000">
            <a:off x="7758502" y="5497432"/>
            <a:ext cx="1173710" cy="1135881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191221" cy="6585889"/>
          </a:xfrm>
        </p:spPr>
        <p:txBody>
          <a:bodyPr rtlCol="0">
            <a:normAutofit fontScale="90000"/>
          </a:bodyPr>
          <a:lstStyle/>
          <a:p>
            <a:pPr lvl="0" algn="l"/>
            <a:r>
              <a:rPr lang="ru-RU" sz="3000" b="1" dirty="0" smtClean="0">
                <a:solidFill>
                  <a:srgbClr val="FF0000"/>
                </a:solidFill>
              </a:rPr>
              <a:t>Пути сохранения здоровья учеников в рамках урока:</a:t>
            </a:r>
            <a:r>
              <a:rPr lang="ru-RU" sz="2800" b="1" dirty="0" smtClean="0">
                <a:solidFill>
                  <a:srgbClr val="FF0000"/>
                </a:solidFill>
              </a:rPr>
              <a:t/>
            </a:r>
            <a:br>
              <a:rPr lang="ru-RU" sz="2800" b="1" dirty="0" smtClean="0">
                <a:solidFill>
                  <a:srgbClr val="FF0000"/>
                </a:solidFill>
              </a:rPr>
            </a:br>
            <a:r>
              <a:rPr lang="ru-RU" sz="3100" b="1" dirty="0" smtClean="0"/>
              <a:t>  </a:t>
            </a:r>
            <a:r>
              <a:rPr lang="ru-RU" sz="2900" b="1" dirty="0" smtClean="0"/>
              <a:t>- </a:t>
            </a:r>
            <a:r>
              <a:rPr lang="ru-RU" sz="2900" dirty="0" smtClean="0"/>
              <a:t>Комфортное начало и окончание урока;</a:t>
            </a:r>
            <a:br>
              <a:rPr lang="ru-RU" sz="2900" dirty="0" smtClean="0"/>
            </a:br>
            <a:r>
              <a:rPr lang="ru-RU" sz="2900" dirty="0" smtClean="0"/>
              <a:t>  - Необходимо начинать и заканчивать каждый урок с рефлексии как обязательного анализа учащимися собственного психического состояния, эмоционального настроения;</a:t>
            </a:r>
            <a:br>
              <a:rPr lang="ru-RU" sz="2900" dirty="0" smtClean="0"/>
            </a:br>
            <a:r>
              <a:rPr lang="ru-RU" sz="2900" dirty="0" smtClean="0"/>
              <a:t>  - Объяснение нового материала должно опираться на субъективный опыт учащихся, как это предлагается в технологии личностно — ориентированного обучения;</a:t>
            </a:r>
            <a:br>
              <a:rPr lang="ru-RU" sz="2900" dirty="0" smtClean="0"/>
            </a:br>
            <a:r>
              <a:rPr lang="ru-RU" sz="2900" dirty="0" smtClean="0"/>
              <a:t>  - Включение в каждый урок психофизиологических разрядок и физических упражнений полезно для психофизической разгрузки учащихся и </a:t>
            </a:r>
            <a:r>
              <a:rPr lang="ru-RU" sz="2900" dirty="0" smtClean="0"/>
              <a:t>учителя</a:t>
            </a:r>
            <a:endParaRPr lang="ru-RU" sz="3100" b="1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0"/>
            <a:ext cx="9144000" cy="7661275"/>
          </a:xfrm>
        </p:spPr>
        <p:txBody>
          <a:bodyPr lIns="90000" tIns="46800" rIns="90000" bIns="46800">
            <a:normAutofit/>
          </a:bodyPr>
          <a:lstStyle/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FF0000"/>
                </a:solidFill>
              </a:rPr>
              <a:t>        </a:t>
            </a:r>
          </a:p>
          <a:p>
            <a:pPr marL="0" indent="0" eaLnBrk="1" hangingPunct="1">
              <a:lnSpc>
                <a:spcPct val="107000"/>
              </a:lnSpc>
              <a:spcBef>
                <a:spcPts val="800"/>
              </a:spcBef>
              <a:buFont typeface="Arial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Утренняя </a:t>
            </a:r>
            <a:r>
              <a:rPr lang="ru-RU" sz="2400" b="1" dirty="0" smtClean="0">
                <a:solidFill>
                  <a:srgbClr val="FF0000"/>
                </a:solidFill>
              </a:rPr>
              <a:t>зарядка</a:t>
            </a:r>
          </a:p>
          <a:p>
            <a:pPr>
              <a:buNone/>
            </a:pPr>
            <a:r>
              <a:rPr lang="ru-RU" sz="2400" dirty="0" smtClean="0"/>
              <a:t> 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психологический настрой </a:t>
            </a:r>
          </a:p>
          <a:p>
            <a:pPr>
              <a:buNone/>
            </a:pPr>
            <a:r>
              <a:rPr lang="ru-RU" sz="2400" dirty="0" smtClean="0"/>
              <a:t>                          Громко прозвенел звонок —                 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dirty="0" smtClean="0"/>
              <a:t>                          Начинается урок.</a:t>
            </a:r>
          </a:p>
          <a:p>
            <a:pPr>
              <a:buNone/>
            </a:pPr>
            <a:r>
              <a:rPr lang="ru-RU" sz="2400" dirty="0" smtClean="0"/>
              <a:t>                          Наши ушки на макушке,</a:t>
            </a:r>
          </a:p>
          <a:p>
            <a:pPr>
              <a:buNone/>
            </a:pPr>
            <a:r>
              <a:rPr lang="ru-RU" sz="2400" dirty="0" smtClean="0"/>
              <a:t>                          Глазки широко открыты.                         </a:t>
            </a:r>
            <a:r>
              <a:rPr lang="ru-RU" sz="2400" b="1" dirty="0" smtClean="0">
                <a:solidFill>
                  <a:srgbClr val="FF0000"/>
                </a:solidFill>
              </a:rPr>
              <a:t>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Слушаем, запоминаем,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</a:t>
            </a: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                          Ни минуты не теряем.</a:t>
            </a:r>
            <a:r>
              <a:rPr lang="ru-RU" sz="2400" b="1" dirty="0" smtClean="0"/>
              <a:t>     </a:t>
            </a:r>
            <a:r>
              <a:rPr lang="ru-RU" sz="2400" b="1" dirty="0" smtClean="0">
                <a:solidFill>
                  <a:srgbClr val="FF0000"/>
                </a:solidFill>
              </a:rPr>
              <a:t>    </a:t>
            </a:r>
          </a:p>
          <a:p>
            <a:pPr marL="0" indent="0">
              <a:lnSpc>
                <a:spcPct val="107000"/>
              </a:lnSpc>
              <a:spcBef>
                <a:spcPts val="800"/>
              </a:spcBef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оптимальный двигательный режим</a:t>
            </a:r>
            <a:endParaRPr lang="en-GB" sz="2400" b="1" dirty="0" smtClean="0"/>
          </a:p>
        </p:txBody>
      </p:sp>
      <p:sp>
        <p:nvSpPr>
          <p:cNvPr id="4" name="Солнце 3"/>
          <p:cNvSpPr/>
          <p:nvPr/>
        </p:nvSpPr>
        <p:spPr bwMode="auto">
          <a:xfrm>
            <a:off x="285720" y="571480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Солнце 4"/>
          <p:cNvSpPr/>
          <p:nvPr/>
        </p:nvSpPr>
        <p:spPr bwMode="auto">
          <a:xfrm>
            <a:off x="357158" y="5429264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олнце 7"/>
          <p:cNvSpPr/>
          <p:nvPr/>
        </p:nvSpPr>
        <p:spPr bwMode="auto">
          <a:xfrm>
            <a:off x="285720" y="1928802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357166"/>
            <a:ext cx="2125663" cy="173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10800000" flipV="1">
            <a:off x="689454" y="714357"/>
            <a:ext cx="7860228" cy="785817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9900C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Пальчиковая гимнастика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3357562"/>
            <a:ext cx="7543808" cy="2395542"/>
          </a:xfrm>
        </p:spPr>
        <p:txBody>
          <a:bodyPr>
            <a:normAutofit/>
          </a:bodyPr>
          <a:lstStyle/>
          <a:p>
            <a:pPr algn="l"/>
            <a:r>
              <a:rPr lang="ru-RU" sz="1800" dirty="0" smtClean="0">
                <a:solidFill>
                  <a:srgbClr val="FF0000"/>
                </a:solidFill>
              </a:rPr>
              <a:t>(  </a:t>
            </a:r>
            <a:r>
              <a:rPr lang="ru-RU" sz="1800" i="1" dirty="0" smtClean="0">
                <a:solidFill>
                  <a:srgbClr val="FF0000"/>
                </a:solidFill>
              </a:rPr>
              <a:t>Сжать пальчики в кулак.</a:t>
            </a:r>
          </a:p>
          <a:p>
            <a:pPr algn="l"/>
            <a:r>
              <a:rPr lang="ru-RU" sz="1800" i="1" dirty="0" smtClean="0">
                <a:solidFill>
                  <a:srgbClr val="FF0000"/>
                </a:solidFill>
              </a:rPr>
              <a:t>Разгибать по одному пальцу,</a:t>
            </a:r>
          </a:p>
          <a:p>
            <a:pPr algn="l"/>
            <a:r>
              <a:rPr lang="ru-RU" sz="1800" i="1" dirty="0" smtClean="0">
                <a:solidFill>
                  <a:srgbClr val="FF0000"/>
                </a:solidFill>
              </a:rPr>
              <a:t> начиная с большого)</a:t>
            </a:r>
            <a:endParaRPr lang="ru-RU" sz="1800" dirty="0"/>
          </a:p>
        </p:txBody>
      </p:sp>
      <p:pic>
        <p:nvPicPr>
          <p:cNvPr id="4" name="Рисунок 3" descr="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86644" y="1571612"/>
            <a:ext cx="1036320" cy="122224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Рисунок 6" descr="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286644" y="3143248"/>
            <a:ext cx="1097280" cy="1197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7" name="Рисунок 5" descr="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286644" y="4714884"/>
            <a:ext cx="1097281" cy="119786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4786314" y="1857364"/>
            <a:ext cx="2286016" cy="3514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BB0905"/>
                </a:solidFill>
                <a:cs typeface="Arial" charset="0"/>
              </a:rPr>
              <a:t>Маленькие ножки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BB0905"/>
                </a:solidFill>
                <a:cs typeface="Arial" charset="0"/>
              </a:rPr>
              <a:t>За водой ходили,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BB0905"/>
                </a:solidFill>
                <a:cs typeface="Arial" charset="0"/>
              </a:rPr>
              <a:t>Домой не спешили</a:t>
            </a:r>
            <a:r>
              <a:rPr lang="ru-RU" dirty="0" smtClean="0">
                <a:solidFill>
                  <a:srgbClr val="BB0905"/>
                </a:solidFill>
                <a:cs typeface="Arial" charset="0"/>
              </a:rPr>
              <a:t>.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ru-RU" dirty="0" smtClean="0">
              <a:solidFill>
                <a:srgbClr val="BB0905"/>
              </a:solidFill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0070C0"/>
                </a:solidFill>
                <a:cs typeface="Arial" charset="0"/>
              </a:rPr>
              <a:t>Воду набирали,</a:t>
            </a: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ru-RU" dirty="0" smtClean="0">
              <a:solidFill>
                <a:srgbClr val="0070C0"/>
              </a:solidFill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ru-RU" dirty="0" smtClean="0">
              <a:solidFill>
                <a:srgbClr val="0070C0"/>
              </a:solidFill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endParaRPr lang="ru-RU" dirty="0" smtClean="0">
              <a:solidFill>
                <a:srgbClr val="0070C0"/>
              </a:solidFill>
              <a:cs typeface="Arial" charset="0"/>
            </a:endParaRPr>
          </a:p>
          <a:p>
            <a:pPr>
              <a:spcBef>
                <a:spcPct val="20000"/>
              </a:spcBef>
              <a:buClr>
                <a:schemeClr val="tx1"/>
              </a:buClr>
              <a:buSzPct val="70000"/>
              <a:buFont typeface="Wingdings" pitchFamily="2" charset="2"/>
              <a:buNone/>
            </a:pPr>
            <a:r>
              <a:rPr lang="ru-RU" sz="2000" dirty="0" smtClean="0">
                <a:solidFill>
                  <a:srgbClr val="0070C0"/>
                </a:solidFill>
                <a:cs typeface="Arial" charset="0"/>
              </a:rPr>
              <a:t>Крышку закрывали</a:t>
            </a: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1357298"/>
            <a:ext cx="5929338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Упражнение «СЕМЬЯ»                             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Этот пальчик – дедушка,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Этот пальчик – бабушка,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Этот пальчик – папочка,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Этот пальчик – мамочка,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Этот пальчик – это Я.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Вот и вся наша семья.     </a:t>
            </a:r>
            <a:endParaRPr lang="ru-RU" sz="1600" i="1" dirty="0" smtClean="0">
              <a:solidFill>
                <a:srgbClr val="FF0000"/>
              </a:solidFill>
            </a:endParaRPr>
          </a:p>
        </p:txBody>
      </p:sp>
      <p:sp>
        <p:nvSpPr>
          <p:cNvPr id="10" name="Солнце 9"/>
          <p:cNvSpPr/>
          <p:nvPr/>
        </p:nvSpPr>
        <p:spPr bwMode="auto">
          <a:xfrm>
            <a:off x="1071538" y="928670"/>
            <a:ext cx="428624" cy="357190"/>
          </a:xfrm>
          <a:prstGeom prst="sun">
            <a:avLst/>
          </a:prstGeom>
          <a:solidFill>
            <a:srgbClr val="00FF00"/>
          </a:solidFill>
          <a:ln>
            <a:solidFill>
              <a:srgbClr val="99FF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714356"/>
            <a:ext cx="7572428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threePt" dir="t"/>
            </a:scene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Гимнастика для глаз.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dirty="0">
                <a:solidFill>
                  <a:schemeClr val="accent3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Arial Black" pitchFamily="34" charset="0"/>
              </a:rPr>
              <a:t>Филин.</a:t>
            </a:r>
          </a:p>
        </p:txBody>
      </p:sp>
      <p:pic>
        <p:nvPicPr>
          <p:cNvPr id="1026" name="Picture 2" descr="C:\Documents and Settings\Admin\Рабочий стол\Ирина\анимация\картинки1\glitt053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50" y="1857375"/>
            <a:ext cx="4667250" cy="466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644</TotalTime>
  <Words>435</Words>
  <Application>Microsoft Office PowerPoint</Application>
  <PresentationFormat>Экран (4:3)</PresentationFormat>
  <Paragraphs>116</Paragraphs>
  <Slides>18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Остин</vt:lpstr>
      <vt:lpstr>Использование здоровьесберегающих технологий на уроках в начальной школе</vt:lpstr>
      <vt:lpstr> « Обучать без вреда для                 здоровья  – это не задача              школы,  а обязательное               условие  её работы! »                                                    Н.К. Смирнов</vt:lpstr>
      <vt:lpstr>Презентация PowerPoint</vt:lpstr>
      <vt:lpstr>Принципы здоровьесбережения :  - «Не навреди!» - все применяемые методы, приемы, используемые средства должны быть обоснованными, проверенными на практике, не наносящими вреда здоровью ученика и учителя. - Приоритет заботы о здоровье учителя и уч-ся  — все используемое должно быть оценено с позиции влияния на психофизиологическое состояние участников образова- тельного  процесса. - Непрерывность и преемственность — работа ведется не от случая к случаю, а каждый день и на каждом уроке. - Субъект-субъектные взаимоотношения — обучающийся является непосредственным участником здоровьесберегающих мероприятий и в содержательном, и в процессуальном аспектах.</vt:lpstr>
      <vt:lpstr>                                                        -  Соответствие содержания и организации обучения возрастным особенностям учащихся — объем учебной нагрузки, сложность материала должны соответствовать возрасту обучающихся. - Комплексный, междисциплинарный подход — единство в действиях педагогов, психологов и врачей. - Успех порождает успех — акцент делается только на хорошее; в любом поступке, действии сначала выделяют положительное, а только потом отмечают недостатки.    - Активность — активное включение, а любой процесс снижает риск переутомления. - Ответственность за свое здоровье — у каждого ребенка надо стараться сформировать ответственность за свое здоровье, только тогда он реализует свои знания, умения и навыки по сохранности здоровья.</vt:lpstr>
      <vt:lpstr>Пути сохранения здоровья учеников в рамках урока:   - Комфортное начало и окончание урока;   - Необходимо начинать и заканчивать каждый урок с рефлексии как обязательного анализа учащимися собственного психического состояния, эмоционального настроения;   - Объяснение нового материала должно опираться на субъективный опыт учащихся, как это предлагается в технологии личностно — ориентированного обучения;   - Включение в каждый урок психофизиологических разрядок и физических упражнений полезно для психофизической разгрузки учащихся и учителя</vt:lpstr>
      <vt:lpstr>Презентация PowerPoint</vt:lpstr>
      <vt:lpstr>Пальчиковая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Советы учителю, помогающие избежать личностной деформации и получать больше радостей от жизни                                                         (по Н.К. Смирнову)  - Смотрите на вещи оптимистично   - Стремитесь побороть страх   - Найдите время побыть наедине с собой   - Не позволяйте окружающим требовать от вас       слишком многого   - Не делайте вид, что вам нравится то, что вам     неприятно   - Не оказывайте давление на своих детей   - Не говорите: «Я этого не могу сделать»   - Используйте возможность выступить с речью   - Помните: маленькие радости в ваших руках   - Не забывайте, что вы красивы </vt:lpstr>
      <vt:lpstr>ДЕСЯТЬ ЗОЛОТЫХ ПРАВИЛ ЗДОРОВЬЕСБЕРЕЖЕНИЯ</vt:lpstr>
      <vt:lpstr>«Чтобы сделать ребёнка умным и рассудительным, сделайте его крепким и здоровым».                                     Ж.-Ж. Руссо</vt:lpstr>
      <vt:lpstr>Презентация PowerPoint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здоровьесберегающих технологий на уроках в начальной школе</dc:title>
  <dc:creator>Николай</dc:creator>
  <cp:lastModifiedBy>User</cp:lastModifiedBy>
  <cp:revision>77</cp:revision>
  <dcterms:created xsi:type="dcterms:W3CDTF">2014-04-27T04:47:25Z</dcterms:created>
  <dcterms:modified xsi:type="dcterms:W3CDTF">2020-01-10T03:34:18Z</dcterms:modified>
</cp:coreProperties>
</file>