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6" r:id="rId29"/>
    <p:sldId id="287" r:id="rId30"/>
    <p:sldId id="288" r:id="rId31"/>
    <p:sldId id="292" r:id="rId32"/>
    <p:sldId id="291" r:id="rId33"/>
    <p:sldId id="289" r:id="rId34"/>
    <p:sldId id="290" r:id="rId35"/>
    <p:sldId id="293" r:id="rId36"/>
    <p:sldId id="294" r:id="rId37"/>
    <p:sldId id="295" r:id="rId38"/>
    <p:sldId id="296" r:id="rId39"/>
    <p:sldId id="297" r:id="rId40"/>
    <p:sldId id="298" r:id="rId41"/>
    <p:sldId id="299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2%D0%BA%D0%B0%D0%BD%D1%8C_(%D0%B1%D0%B8%D0%BE%D0%BB%D0%BE%D0%B3%D0%B8%D1%8F)" TargetMode="External"/><Relationship Id="rId2" Type="http://schemas.openxmlformats.org/officeDocument/2006/relationships/hyperlink" Target="https://ru.wikipedia.org/wiki/%D0%9A%D0%BB%D0%B5%D1%82%D0%BA%D0%B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E%D1%80%D0%B3%D0%B0%D0%BD%D0%B8%D0%B7%D0%BC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D%D0%BC%D0%B1%D1%80%D0%B8%D0%BE%D0%B3%D0%B5%D0%BD%D0%B5%D0%B7" TargetMode="External"/><Relationship Id="rId2" Type="http://schemas.openxmlformats.org/officeDocument/2006/relationships/hyperlink" Target="https://ru.wikipedia.org/wiki/%D0%A1%D0%B8%D1%81%D1%82%D0%B5%D0%BC%D1%8B_%D0%BE%D1%80%D0%B3%D0%B0%D0%BD%D0%BE%D0%B2_%D0%B6%D0%B8%D0%B2%D0%BE%D1%82%D0%BD%D1%8B%D1%85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ru.wikipedia.org/wiki/%D0%9E%D1%80%D0%B3%D0%B0%D0%BD%D0%BE%D0%B3%D0%B5%D0%BD%D0%B5%D0%B7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D%D0%BF%D0%B8%D0%BA%D0%B0%D0%BD%D1%82%D1%83%D1%81" TargetMode="External"/><Relationship Id="rId13" Type="http://schemas.openxmlformats.org/officeDocument/2006/relationships/hyperlink" Target="https://ru.wikipedia.org/wiki/%D0%A1%D0%BB%D0%B5%D0%BF%D1%8B%D1%88" TargetMode="External"/><Relationship Id="rId3" Type="http://schemas.openxmlformats.org/officeDocument/2006/relationships/hyperlink" Target="https://ru.wikipedia.org/wiki/%D0%A3%D1%88%D0%BD%D1%8B%D0%B5_%D0%BC%D1%8B%D1%88%D1%86%D1%8B" TargetMode="External"/><Relationship Id="rId7" Type="http://schemas.openxmlformats.org/officeDocument/2006/relationships/hyperlink" Target="https://ru.wikipedia.org/wiki/%D0%90%D0%BF%D0%BF%D0%B5%D0%BD%D0%B4%D0%B8%D0%BA%D1%81_%D1%87%D0%B5%D0%BB%D0%BE%D0%B2%D0%B5%D0%BA%D0%B0" TargetMode="External"/><Relationship Id="rId12" Type="http://schemas.openxmlformats.org/officeDocument/2006/relationships/hyperlink" Target="https://ru.wikipedia.org/wiki/%D0%9F%D1%80%D0%BE%D1%82%D0%B5%D0%B8" TargetMode="External"/><Relationship Id="rId17" Type="http://schemas.openxmlformats.org/officeDocument/2006/relationships/hyperlink" Target="https://ru.wikipedia.org/wiki/%D0%9A%D0%B8%D1%82%D0%BE%D0%BE%D0%B1%D1%80%D0%B0%D0%B7%D0%BD%D1%8B%D0%B5" TargetMode="External"/><Relationship Id="rId2" Type="http://schemas.openxmlformats.org/officeDocument/2006/relationships/hyperlink" Target="https://ru.wikipedia.org/wiki/%D0%9A%D0%BE%D0%BF%D1%87%D0%B8%D0%BA" TargetMode="External"/><Relationship Id="rId16" Type="http://schemas.openxmlformats.org/officeDocument/2006/relationships/hyperlink" Target="https://ru.wikipedia.org/wiki/%D0%A2%D0%B0%D0%B7%D0%BE%D0%B2%D0%B0%D1%8F_%D0%BA%D0%BE%D1%81%D1%82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B%D0%B5%D0%BF%D0%B0%D1%8F_%D0%BA%D0%B8%D1%88%D0%BA%D0%B0" TargetMode="External"/><Relationship Id="rId11" Type="http://schemas.openxmlformats.org/officeDocument/2006/relationships/hyperlink" Target="https://ru.wikipedia.org/wiki/%D0%93%D0%BB%D0%B0%D0%B7" TargetMode="External"/><Relationship Id="rId5" Type="http://schemas.openxmlformats.org/officeDocument/2006/relationships/hyperlink" Target="https://ru.wikipedia.org/wiki/%D0%9F%D0%B8%D1%80%D0%B0%D0%BC%D0%B8%D0%B4%D0%B0%D0%BB%D1%8C%D0%BD%D0%B0%D1%8F_%D0%BC%D1%8B%D1%88%D1%86%D0%B0" TargetMode="External"/><Relationship Id="rId15" Type="http://schemas.openxmlformats.org/officeDocument/2006/relationships/hyperlink" Target="https://ru.wikipedia.org/wiki/%D0%92%D0%BE%D0%BB%D0%BE%D1%81%D1%8F%D0%BD%D0%BE%D0%B9_%D0%BF%D0%BE%D0%BA%D1%80%D0%BE%D0%B2_%D0%B6%D0%B8%D0%B2%D0%BE%D1%82%D0%BD%D1%8B%D1%85" TargetMode="External"/><Relationship Id="rId10" Type="http://schemas.openxmlformats.org/officeDocument/2006/relationships/hyperlink" Target="https://ru.wikipedia.org/wiki/%D0%9F%D1%82%D0%B8%D1%86%D1%8B" TargetMode="External"/><Relationship Id="rId4" Type="http://schemas.openxmlformats.org/officeDocument/2006/relationships/hyperlink" Target="https://ru.wikipedia.org/wiki/%D0%97%D1%83%D0%B1%D1%8B_%D0%BC%D1%83%D0%B4%D1%80%D0%BE%D1%81%D1%82%D0%B8" TargetMode="External"/><Relationship Id="rId9" Type="http://schemas.openxmlformats.org/officeDocument/2006/relationships/hyperlink" Target="https://ru.wikipedia.org/wiki/%D0%9C%D0%B0%D0%BB%D0%B0%D1%8F_%D0%B1%D0%B5%D1%80%D1%86%D0%BE%D0%B2%D0%B0%D1%8F_%D0%BA%D0%BE%D1%81%D1%82%D1%8C" TargetMode="External"/><Relationship Id="rId14" Type="http://schemas.openxmlformats.org/officeDocument/2006/relationships/hyperlink" Target="https://ru.wikipedia.org/wiki/%D0%9A%D1%80%D0%BE%D1%82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err="1">
                <a:latin typeface="Arial Black" pitchFamily="34" charset="0"/>
              </a:rPr>
              <a:t>О́рган</a:t>
            </a:r>
            <a:r>
              <a:rPr lang="ru-RU" sz="3600" dirty="0">
                <a:latin typeface="Arial Black" pitchFamily="34" charset="0"/>
              </a:rPr>
              <a:t> </a:t>
            </a:r>
            <a:r>
              <a:rPr lang="ru-RU" sz="3600" dirty="0" smtClean="0">
                <a:latin typeface="Arial Black" pitchFamily="34" charset="0"/>
              </a:rPr>
              <a:t>— </a:t>
            </a:r>
            <a:r>
              <a:rPr lang="ru-RU" sz="3600" dirty="0">
                <a:latin typeface="Arial Black" pitchFamily="34" charset="0"/>
              </a:rPr>
              <a:t>обособленная совокупность различных типов </a:t>
            </a:r>
            <a:r>
              <a:rPr lang="ru-RU" sz="3600" dirty="0">
                <a:latin typeface="Arial Black" pitchFamily="34" charset="0"/>
                <a:hlinkClick r:id="rId2" tooltip="Клетка"/>
              </a:rPr>
              <a:t>клеток</a:t>
            </a:r>
            <a:r>
              <a:rPr lang="ru-RU" sz="3600" dirty="0">
                <a:latin typeface="Arial Black" pitchFamily="34" charset="0"/>
              </a:rPr>
              <a:t> и </a:t>
            </a:r>
            <a:r>
              <a:rPr lang="ru-RU" sz="3600" dirty="0">
                <a:latin typeface="Arial Black" pitchFamily="34" charset="0"/>
                <a:hlinkClick r:id="rId3" tooltip="Ткань (биология)"/>
              </a:rPr>
              <a:t>тканей</a:t>
            </a:r>
            <a:r>
              <a:rPr lang="ru-RU" sz="3600" dirty="0">
                <a:latin typeface="Arial Black" pitchFamily="34" charset="0"/>
              </a:rPr>
              <a:t>, выполняющая определённую функцию в живом </a:t>
            </a:r>
            <a:r>
              <a:rPr lang="ru-RU" sz="3600" dirty="0">
                <a:latin typeface="Arial Black" pitchFamily="34" charset="0"/>
                <a:hlinkClick r:id="rId4" tooltip="Организм"/>
              </a:rPr>
              <a:t>организме</a:t>
            </a:r>
            <a:r>
              <a:rPr lang="ru-RU" sz="3600" dirty="0">
                <a:latin typeface="Arial Black" pitchFamily="34" charset="0"/>
              </a:rPr>
              <a:t>.</a:t>
            </a:r>
          </a:p>
          <a:p>
            <a:pPr marL="0" indent="0" algn="r">
              <a:buNone/>
            </a:pPr>
            <a:r>
              <a:rPr lang="ru-RU" sz="3600" dirty="0">
                <a:solidFill>
                  <a:srgbClr val="7030A0"/>
                </a:solidFill>
                <a:latin typeface="Arial Black" pitchFamily="34" charset="0"/>
              </a:rPr>
              <a:t>Орган</a:t>
            </a:r>
            <a:r>
              <a:rPr lang="ru-RU" sz="3600" dirty="0">
                <a:solidFill>
                  <a:srgbClr val="252525"/>
                </a:solidFill>
                <a:latin typeface="Arial Black" pitchFamily="34" charset="0"/>
              </a:rPr>
              <a:t> представляет собой </a:t>
            </a:r>
            <a:r>
              <a:rPr lang="ru-RU" sz="3600" dirty="0">
                <a:solidFill>
                  <a:srgbClr val="7030A0"/>
                </a:solidFill>
                <a:latin typeface="Arial Black" pitchFamily="34" charset="0"/>
              </a:rPr>
              <a:t>функциональную единицу в пределах организма</a:t>
            </a:r>
            <a:r>
              <a:rPr lang="ru-RU" sz="3600" dirty="0">
                <a:solidFill>
                  <a:srgbClr val="252525"/>
                </a:solidFill>
                <a:latin typeface="Arial Black" pitchFamily="34" charset="0"/>
              </a:rPr>
              <a:t>, обособленную от других функциональных единиц данного организма. </a:t>
            </a:r>
            <a:endParaRPr lang="ru-RU" sz="3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Черви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886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Тип Плоские </a:t>
            </a:r>
            <a:r>
              <a:rPr lang="ru-RU" dirty="0" smtClean="0"/>
              <a:t>– </a:t>
            </a:r>
          </a:p>
          <a:p>
            <a:pPr marL="0" indent="0">
              <a:buNone/>
            </a:pPr>
            <a:r>
              <a:rPr lang="ru-RU" sz="2400" dirty="0" err="1" smtClean="0">
                <a:latin typeface="Arial Black" pitchFamily="34" charset="0"/>
              </a:rPr>
              <a:t>экто</a:t>
            </a:r>
            <a:r>
              <a:rPr lang="ru-RU" sz="2400" dirty="0" smtClean="0">
                <a:latin typeface="Arial Black" pitchFamily="34" charset="0"/>
              </a:rPr>
              <a:t>-, энто-, мезодерма. </a:t>
            </a:r>
          </a:p>
          <a:p>
            <a:pPr marL="0" indent="0">
              <a:buNone/>
            </a:pPr>
            <a:r>
              <a:rPr lang="ru-RU" sz="2400" dirty="0" smtClean="0">
                <a:latin typeface="Arial Black" pitchFamily="34" charset="0"/>
              </a:rPr>
              <a:t>Эпителий ресничный 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Тип 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Круглые </a:t>
            </a:r>
            <a:r>
              <a:rPr lang="ru-RU" dirty="0">
                <a:solidFill>
                  <a:prstClr val="black"/>
                </a:solidFill>
              </a:rPr>
              <a:t>– 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Arial Black" pitchFamily="34" charset="0"/>
              </a:rPr>
              <a:t>кутикула. </a:t>
            </a:r>
            <a:r>
              <a:rPr lang="ru-RU" sz="2400" dirty="0" smtClean="0">
                <a:latin typeface="Arial Black" pitchFamily="34" charset="0"/>
              </a:rPr>
              <a:t>Под </a:t>
            </a:r>
            <a:r>
              <a:rPr lang="ru-RU" sz="2400" dirty="0">
                <a:latin typeface="Arial Black" pitchFamily="34" charset="0"/>
              </a:rPr>
              <a:t>ней </a:t>
            </a:r>
            <a:r>
              <a:rPr lang="ru-RU" sz="2400" dirty="0" smtClean="0">
                <a:latin typeface="Arial Black" pitchFamily="34" charset="0"/>
              </a:rPr>
              <a:t>- один </a:t>
            </a:r>
          </a:p>
          <a:p>
            <a:pPr marL="0" lvl="0" indent="0">
              <a:buNone/>
            </a:pPr>
            <a:r>
              <a:rPr lang="ru-RU" sz="2400" dirty="0" smtClean="0">
                <a:latin typeface="Arial Black" pitchFamily="34" charset="0"/>
              </a:rPr>
              <a:t>продольный </a:t>
            </a:r>
            <a:r>
              <a:rPr lang="ru-RU" sz="2400" dirty="0">
                <a:latin typeface="Arial Black" pitchFamily="34" charset="0"/>
              </a:rPr>
              <a:t>слой мышц. </a:t>
            </a:r>
            <a:endParaRPr lang="ru-RU" sz="2400" dirty="0" smtClean="0"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Arial Black" pitchFamily="34" charset="0"/>
              </a:rPr>
              <a:t>Внутри </a:t>
            </a:r>
            <a:r>
              <a:rPr lang="ru-RU" sz="2400" dirty="0">
                <a:latin typeface="Arial Black" pitchFamily="34" charset="0"/>
              </a:rPr>
              <a:t>кожно-мускульного мешка </a:t>
            </a:r>
            <a:endParaRPr lang="ru-RU" sz="2400" dirty="0" smtClean="0"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Arial Black" pitchFamily="34" charset="0"/>
              </a:rPr>
              <a:t>находится </a:t>
            </a:r>
            <a:r>
              <a:rPr lang="ru-RU" sz="2400" dirty="0">
                <a:latin typeface="Arial Black" pitchFamily="34" charset="0"/>
              </a:rPr>
              <a:t>первичная полость </a:t>
            </a:r>
            <a:r>
              <a:rPr lang="ru-RU" sz="2400" dirty="0" smtClean="0">
                <a:latin typeface="Arial Black" pitchFamily="34" charset="0"/>
              </a:rPr>
              <a:t>тела </a:t>
            </a:r>
            <a:endParaRPr lang="ru-RU" sz="2400" dirty="0"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Тип 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Кольчатые </a:t>
            </a:r>
            <a:r>
              <a:rPr lang="ru-RU" dirty="0">
                <a:solidFill>
                  <a:prstClr val="black"/>
                </a:solidFill>
              </a:rPr>
              <a:t>– </a:t>
            </a:r>
            <a:r>
              <a:rPr lang="ru-RU" sz="2400" dirty="0" smtClean="0">
                <a:solidFill>
                  <a:prstClr val="black"/>
                </a:solidFill>
                <a:latin typeface="Arial Black" pitchFamily="34" charset="0"/>
              </a:rPr>
              <a:t>КММ</a:t>
            </a:r>
            <a:endParaRPr lang="ru-RU" sz="2400" dirty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sz="2400" dirty="0">
                <a:solidFill>
                  <a:srgbClr val="252525"/>
                </a:solidFill>
                <a:latin typeface="Arial Black" pitchFamily="34" charset="0"/>
              </a:rPr>
              <a:t>состоит из </a:t>
            </a:r>
            <a:r>
              <a:rPr lang="ru-RU" sz="2400" dirty="0" err="1">
                <a:solidFill>
                  <a:srgbClr val="252525"/>
                </a:solidFill>
                <a:latin typeface="Arial Black" pitchFamily="34" charset="0"/>
              </a:rPr>
              <a:t>несбрасываемой</a:t>
            </a:r>
            <a:r>
              <a:rPr lang="ru-RU" sz="2400" dirty="0">
                <a:solidFill>
                  <a:srgbClr val="252525"/>
                </a:solidFill>
                <a:latin typeface="Arial Black" pitchFamily="34" charset="0"/>
              </a:rPr>
              <a:t> </a:t>
            </a:r>
            <a:endParaRPr lang="ru-RU" sz="2400" dirty="0" smtClean="0">
              <a:solidFill>
                <a:srgbClr val="252525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Arial Black" pitchFamily="34" charset="0"/>
              </a:rPr>
              <a:t>кутикулы</a:t>
            </a:r>
            <a:r>
              <a:rPr lang="ru-RU" sz="2400" dirty="0" smtClean="0">
                <a:solidFill>
                  <a:srgbClr val="252525"/>
                </a:solidFill>
                <a:latin typeface="Arial Black" pitchFamily="34" charset="0"/>
              </a:rPr>
              <a:t>, </a:t>
            </a:r>
            <a:r>
              <a:rPr lang="ru-RU" sz="2400" dirty="0">
                <a:solidFill>
                  <a:srgbClr val="252525"/>
                </a:solidFill>
                <a:latin typeface="Arial Black" pitchFamily="34" charset="0"/>
              </a:rPr>
              <a:t>кожного эпителия, </a:t>
            </a:r>
            <a:endParaRPr lang="ru-RU" sz="2400" dirty="0" smtClean="0">
              <a:solidFill>
                <a:srgbClr val="252525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sz="2400" dirty="0" smtClean="0">
                <a:solidFill>
                  <a:srgbClr val="252525"/>
                </a:solidFill>
                <a:latin typeface="Arial Black" pitchFamily="34" charset="0"/>
              </a:rPr>
              <a:t>продольных </a:t>
            </a:r>
            <a:r>
              <a:rPr lang="ru-RU" sz="2400" dirty="0">
                <a:solidFill>
                  <a:srgbClr val="252525"/>
                </a:solidFill>
                <a:latin typeface="Arial Black" pitchFamily="34" charset="0"/>
              </a:rPr>
              <a:t>и кольцевых мышц. </a:t>
            </a:r>
            <a:endParaRPr lang="ru-RU" sz="24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891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301006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Моллюски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268760"/>
            <a:ext cx="8856984" cy="532859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Однослойный </a:t>
            </a:r>
            <a:r>
              <a:rPr lang="ru-RU" dirty="0">
                <a:latin typeface="Arial Black" pitchFamily="34" charset="0"/>
              </a:rPr>
              <a:t>эпителий и слой соединительной ткани (может выделять вещества, образующие раковину, содержать пигментные клетки и др</a:t>
            </a:r>
            <a:r>
              <a:rPr lang="ru-RU" dirty="0" smtClean="0">
                <a:latin typeface="Arial Black" pitchFamily="34" charset="0"/>
              </a:rPr>
              <a:t>.)</a:t>
            </a:r>
          </a:p>
          <a:p>
            <a:pPr marL="0" indent="0">
              <a:buNone/>
            </a:pP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403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936104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Тип Членистоногие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5616624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Ракообразные </a:t>
            </a:r>
          </a:p>
          <a:p>
            <a:r>
              <a:rPr lang="ru-RU" dirty="0" smtClean="0">
                <a:latin typeface="Arial Black" pitchFamily="34" charset="0"/>
              </a:rPr>
              <a:t>Паукообразные</a:t>
            </a:r>
          </a:p>
          <a:p>
            <a:r>
              <a:rPr lang="ru-RU" dirty="0" smtClean="0">
                <a:latin typeface="Arial Black" pitchFamily="34" charset="0"/>
              </a:rPr>
              <a:t>Насекомые</a:t>
            </a:r>
          </a:p>
          <a:p>
            <a:pPr marL="0" indent="0">
              <a:buNone/>
            </a:pPr>
            <a:r>
              <a:rPr lang="ru-RU" dirty="0" err="1" smtClean="0">
                <a:latin typeface="Arial Black" pitchFamily="34" charset="0"/>
              </a:rPr>
              <a:t>Хитинизированный</a:t>
            </a:r>
            <a:endParaRPr lang="ru-RU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Рост преимущественно за счет линьки</a:t>
            </a:r>
          </a:p>
          <a:p>
            <a:pPr marL="0" indent="0">
              <a:buNone/>
            </a:pP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4729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856984" cy="1008112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Тип Хордовые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760640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РЫБЫ – </a:t>
            </a:r>
            <a:r>
              <a:rPr lang="ru-RU" sz="2400" dirty="0" smtClean="0">
                <a:latin typeface="Arial Black" pitchFamily="34" charset="0"/>
              </a:rPr>
              <a:t>кожа </a:t>
            </a:r>
          </a:p>
          <a:p>
            <a:pPr marL="0" indent="0">
              <a:buNone/>
            </a:pPr>
            <a:r>
              <a:rPr lang="ru-RU" sz="2400" dirty="0" smtClean="0">
                <a:latin typeface="Arial Black" pitchFamily="34" charset="0"/>
              </a:rPr>
              <a:t>(эпидермис, дерма) </a:t>
            </a:r>
          </a:p>
          <a:p>
            <a:pPr marL="0" indent="0">
              <a:buNone/>
            </a:pPr>
            <a:r>
              <a:rPr lang="ru-RU" sz="2400" dirty="0" smtClean="0">
                <a:latin typeface="Arial Black" pitchFamily="34" charset="0"/>
              </a:rPr>
              <a:t>+ чешуя + слизистые железы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Амфибии –</a:t>
            </a:r>
            <a:r>
              <a:rPr lang="ru-RU" sz="2400" dirty="0" smtClean="0">
                <a:solidFill>
                  <a:prstClr val="black"/>
                </a:solidFill>
                <a:latin typeface="Arial Black" pitchFamily="34" charset="0"/>
              </a:rPr>
              <a:t>многослойный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Arial Black" pitchFamily="34" charset="0"/>
              </a:rPr>
              <a:t>эпидермис + собственно кожа 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Arial Black" pitchFamily="34" charset="0"/>
              </a:rPr>
              <a:t>+ кожные железы</a:t>
            </a:r>
          </a:p>
          <a:p>
            <a:pPr lvl="0"/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Рептилии – </a:t>
            </a:r>
            <a:r>
              <a:rPr lang="ru-RU" sz="2400" dirty="0" smtClean="0">
                <a:solidFill>
                  <a:prstClr val="black"/>
                </a:solidFill>
                <a:latin typeface="Arial Black" pitchFamily="34" charset="0"/>
              </a:rPr>
              <a:t>плотная сухая </a:t>
            </a:r>
          </a:p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  <a:latin typeface="Arial Black" pitchFamily="34" charset="0"/>
              </a:rPr>
              <a:t>к</a:t>
            </a:r>
            <a:r>
              <a:rPr lang="ru-RU" sz="2400" dirty="0" smtClean="0">
                <a:solidFill>
                  <a:prstClr val="black"/>
                </a:solidFill>
                <a:latin typeface="Arial Black" pitchFamily="34" charset="0"/>
              </a:rPr>
              <a:t>ожа + роговая чешуя</a:t>
            </a:r>
          </a:p>
          <a:p>
            <a:pPr marL="0" lvl="0" indent="0">
              <a:buNone/>
            </a:pPr>
            <a:r>
              <a:rPr lang="ru-RU" sz="2400" dirty="0" smtClean="0">
                <a:solidFill>
                  <a:prstClr val="black"/>
                </a:solidFill>
                <a:latin typeface="Arial Black" pitchFamily="34" charset="0"/>
              </a:rPr>
              <a:t>(+ пахучие железы)</a:t>
            </a:r>
            <a:endParaRPr lang="ru-RU" sz="2400" dirty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endParaRPr lang="ru-RU" sz="2400" dirty="0">
              <a:solidFill>
                <a:prstClr val="black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098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856984" cy="116632"/>
          </a:xfrm>
        </p:spPr>
        <p:txBody>
          <a:bodyPr>
            <a:normAutofit fontScale="90000"/>
          </a:bodyPr>
          <a:lstStyle/>
          <a:p>
            <a:pPr algn="l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96" y="116632"/>
            <a:ext cx="8928992" cy="6624736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ПТИЦЫ - </a:t>
            </a:r>
            <a:r>
              <a:rPr lang="ru-RU" sz="2400" dirty="0" smtClean="0">
                <a:latin typeface="Arial Black" pitchFamily="34" charset="0"/>
              </a:rPr>
              <a:t>кожа без желез (</a:t>
            </a:r>
            <a:r>
              <a:rPr lang="ru-RU" sz="2400" dirty="0" err="1" smtClean="0">
                <a:latin typeface="Arial Black" pitchFamily="34" charset="0"/>
              </a:rPr>
              <a:t>искл</a:t>
            </a:r>
            <a:r>
              <a:rPr lang="ru-RU" sz="2400" dirty="0" smtClean="0">
                <a:latin typeface="Arial Black" pitchFamily="34" charset="0"/>
              </a:rPr>
              <a:t>. Копчиковая)</a:t>
            </a:r>
            <a:r>
              <a:rPr lang="ru-RU" sz="2400" dirty="0">
                <a:latin typeface="Arial Black" pitchFamily="34" charset="0"/>
              </a:rPr>
              <a:t> </a:t>
            </a:r>
            <a:r>
              <a:rPr lang="ru-RU" sz="2400" dirty="0" smtClean="0">
                <a:latin typeface="Arial Black" pitchFamily="34" charset="0"/>
              </a:rPr>
              <a:t>+ перья</a:t>
            </a:r>
          </a:p>
          <a:p>
            <a:pPr marL="0" indent="0">
              <a:buNone/>
            </a:pPr>
            <a:endParaRPr lang="ru-RU" sz="2400" dirty="0">
              <a:latin typeface="Arial Black" pitchFamily="34" charset="0"/>
            </a:endParaRPr>
          </a:p>
          <a:p>
            <a:pPr marL="0" indent="0">
              <a:buNone/>
            </a:pPr>
            <a:endParaRPr lang="ru-RU" sz="2400" dirty="0" smtClean="0">
              <a:latin typeface="Arial Black" pitchFamily="34" charset="0"/>
            </a:endParaRPr>
          </a:p>
          <a:p>
            <a:pPr marL="0" indent="0">
              <a:buNone/>
            </a:pPr>
            <a:endParaRPr lang="ru-RU" sz="2400" dirty="0" smtClean="0">
              <a:latin typeface="Arial Black" pitchFamily="34" charset="0"/>
            </a:endParaRPr>
          </a:p>
          <a:p>
            <a:r>
              <a:rPr lang="ru-RU" dirty="0" smtClean="0">
                <a:latin typeface="Arial Black" pitchFamily="34" charset="0"/>
              </a:rPr>
              <a:t>МЛЕКОПИТАЮЩИЕ - </a:t>
            </a:r>
            <a:r>
              <a:rPr lang="ru-RU" sz="2400" dirty="0" smtClean="0">
                <a:latin typeface="Arial Black" pitchFamily="34" charset="0"/>
              </a:rPr>
              <a:t>кожа (эпидермис, дерма) + железы + роговые образования</a:t>
            </a:r>
          </a:p>
          <a:p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721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856984" cy="115212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Движение. ОДС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856984" cy="5616624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Простейшие</a:t>
            </a:r>
            <a:r>
              <a:rPr lang="ru-RU" dirty="0" smtClean="0"/>
              <a:t> – псевдоподии, жгутики, реснички</a:t>
            </a:r>
          </a:p>
          <a:p>
            <a:r>
              <a:rPr lang="ru-RU" b="1" dirty="0" err="1" smtClean="0"/>
              <a:t>Кишечнополостние</a:t>
            </a:r>
            <a:r>
              <a:rPr lang="ru-RU" b="1" dirty="0" smtClean="0"/>
              <a:t> </a:t>
            </a:r>
            <a:r>
              <a:rPr lang="ru-RU" dirty="0" smtClean="0"/>
              <a:t>– эпителиально-мускульные клетки. Известковый, реже рогоподобный наружный скелет</a:t>
            </a:r>
          </a:p>
          <a:p>
            <a:r>
              <a:rPr lang="ru-RU" b="1" dirty="0" smtClean="0"/>
              <a:t>Черви</a:t>
            </a:r>
            <a:r>
              <a:rPr lang="ru-RU" dirty="0" smtClean="0"/>
              <a:t> – мышцы. У кольчатых – </a:t>
            </a:r>
            <a:r>
              <a:rPr lang="ru-RU" dirty="0" err="1" smtClean="0"/>
              <a:t>гидроскелет</a:t>
            </a:r>
            <a:endParaRPr lang="ru-RU" dirty="0" smtClean="0"/>
          </a:p>
          <a:p>
            <a:r>
              <a:rPr lang="ru-RU" b="1" dirty="0" smtClean="0"/>
              <a:t>Моллюски</a:t>
            </a:r>
            <a:r>
              <a:rPr lang="ru-RU" dirty="0" smtClean="0"/>
              <a:t> – мышцы. Раковина</a:t>
            </a:r>
          </a:p>
          <a:p>
            <a:r>
              <a:rPr lang="ru-RU" b="1" dirty="0" smtClean="0"/>
              <a:t>Членистоногие</a:t>
            </a:r>
            <a:r>
              <a:rPr lang="ru-RU" dirty="0" smtClean="0"/>
              <a:t> – мышцы. Наружный скелет. Членистые конечности</a:t>
            </a:r>
          </a:p>
          <a:p>
            <a:r>
              <a:rPr lang="ru-RU" b="1" dirty="0" smtClean="0"/>
              <a:t>Хордовые</a:t>
            </a:r>
            <a:r>
              <a:rPr lang="ru-RU" dirty="0" smtClean="0"/>
              <a:t> – костный скелет (позвоночник, череп). Мышцы. Пояса конечностей, свободные конечности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015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480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 Black" pitchFamily="34" charset="0"/>
              </a:rPr>
              <a:t>Питание. Пищеварение </a:t>
            </a:r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9046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Гетеротрофный тип питания (</a:t>
            </a:r>
            <a:r>
              <a:rPr lang="ru-RU" dirty="0" err="1" smtClean="0"/>
              <a:t>искл</a:t>
            </a:r>
            <a:r>
              <a:rPr lang="ru-RU" dirty="0" smtClean="0"/>
              <a:t>. эвглена)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Простейшие</a:t>
            </a:r>
            <a:r>
              <a:rPr lang="ru-RU" dirty="0" smtClean="0"/>
              <a:t> – пищеварительная вакуоль</a:t>
            </a:r>
          </a:p>
          <a:p>
            <a:pPr marL="0" indent="0">
              <a:buNone/>
            </a:pPr>
            <a:r>
              <a:rPr lang="ru-RU" dirty="0" smtClean="0"/>
              <a:t>Жгутиконосцы – клеточный рот</a:t>
            </a:r>
          </a:p>
          <a:p>
            <a:pPr marL="0" indent="0">
              <a:buNone/>
            </a:pPr>
            <a:r>
              <a:rPr lang="ru-RU" dirty="0" smtClean="0"/>
              <a:t>Инфузории – клеточный рот          клеточная глотка</a:t>
            </a: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Кишечнополостные – </a:t>
            </a:r>
            <a:r>
              <a:rPr lang="ru-RU" dirty="0" smtClean="0">
                <a:solidFill>
                  <a:prstClr val="black"/>
                </a:solidFill>
              </a:rPr>
              <a:t>внутриполостное и внутриклеточное. РОТ        ПОЛОСТЬ         РОТ</a:t>
            </a: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Плоские черви </a:t>
            </a: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– </a:t>
            </a:r>
            <a:r>
              <a:rPr lang="ru-RU" dirty="0" smtClean="0">
                <a:solidFill>
                  <a:prstClr val="black"/>
                </a:solidFill>
              </a:rPr>
              <a:t>рот + глотка          кишечник (слепо замкнут)         рот</a:t>
            </a: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Круглые </a:t>
            </a: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черви – </a:t>
            </a:r>
            <a:r>
              <a:rPr lang="ru-RU" dirty="0" smtClean="0">
                <a:solidFill>
                  <a:prstClr val="black"/>
                </a:solidFill>
              </a:rPr>
              <a:t>рот с губами       глотка        кишечник        </a:t>
            </a:r>
            <a:r>
              <a:rPr lang="ru-RU" dirty="0" smtClean="0">
                <a:solidFill>
                  <a:srgbClr val="FF0000"/>
                </a:solidFill>
              </a:rPr>
              <a:t>АНАЛЬНОЕ ОТВЕРСТИЕ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292080" y="292494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139952" y="400506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6588224" y="400506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372200" y="4581128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3059832" y="5013176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6372200" y="566124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8172400" y="566124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051720" y="616530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1560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44016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dirty="0" smtClean="0">
                <a:solidFill>
                  <a:prstClr val="black"/>
                </a:solidFill>
                <a:latin typeface="Arial Black" pitchFamily="34" charset="0"/>
                <a:ea typeface="+mn-ea"/>
                <a:cs typeface="+mn-cs"/>
              </a:rPr>
              <a:t>Кольчатые </a:t>
            </a:r>
            <a:r>
              <a:rPr lang="ru-RU" sz="3200" dirty="0">
                <a:solidFill>
                  <a:prstClr val="black"/>
                </a:solidFill>
                <a:latin typeface="Arial Black" pitchFamily="34" charset="0"/>
                <a:ea typeface="+mn-ea"/>
                <a:cs typeface="+mn-cs"/>
              </a:rPr>
              <a:t>черви – </a:t>
            </a:r>
            <a:r>
              <a:rPr lang="ru-RU" sz="3200" dirty="0" smtClean="0">
                <a:solidFill>
                  <a:prstClr val="black"/>
                </a:solidFill>
                <a:ea typeface="+mn-ea"/>
                <a:cs typeface="+mn-cs"/>
              </a:rPr>
              <a:t>рот      глотка       желудок          передняя и задняя кишка        анальное отверстие  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5141168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Моллюски</a:t>
            </a:r>
            <a:r>
              <a:rPr lang="ru-RU" dirty="0"/>
              <a:t> </a:t>
            </a:r>
            <a:r>
              <a:rPr lang="ru-RU" dirty="0" smtClean="0"/>
              <a:t>- </a:t>
            </a:r>
            <a:r>
              <a:rPr lang="ru-RU" sz="2900" dirty="0" smtClean="0">
                <a:solidFill>
                  <a:prstClr val="black"/>
                </a:solidFill>
                <a:ea typeface="+mj-ea"/>
                <a:cs typeface="+mj-cs"/>
              </a:rPr>
              <a:t>рот      глотка с теркой (радула)       пищевод      желудок       кишка        </a:t>
            </a:r>
            <a:r>
              <a:rPr lang="ru-RU" sz="2900" dirty="0">
                <a:solidFill>
                  <a:prstClr val="black"/>
                </a:solidFill>
                <a:ea typeface="+mj-ea"/>
                <a:cs typeface="+mj-cs"/>
              </a:rPr>
              <a:t>анальное </a:t>
            </a:r>
            <a:r>
              <a:rPr lang="ru-RU" sz="2900" dirty="0" smtClean="0">
                <a:solidFill>
                  <a:prstClr val="black"/>
                </a:solidFill>
                <a:ea typeface="+mj-ea"/>
                <a:cs typeface="+mj-cs"/>
              </a:rPr>
              <a:t>отверстие. У многих - </a:t>
            </a:r>
            <a:r>
              <a:rPr lang="ru-RU" sz="2900" dirty="0" smtClean="0">
                <a:solidFill>
                  <a:srgbClr val="FF0000"/>
                </a:solidFill>
                <a:latin typeface="Arial Black" pitchFamily="34" charset="0"/>
                <a:ea typeface="+mj-ea"/>
                <a:cs typeface="+mj-cs"/>
              </a:rPr>
              <a:t>слюнные железы и печень</a:t>
            </a:r>
          </a:p>
          <a:p>
            <a:r>
              <a:rPr lang="ru-RU" sz="2900" dirty="0" smtClean="0">
                <a:latin typeface="Arial Black" pitchFamily="34" charset="0"/>
                <a:ea typeface="+mj-ea"/>
                <a:cs typeface="+mj-cs"/>
              </a:rPr>
              <a:t>Членистоногие - </a:t>
            </a:r>
            <a:r>
              <a:rPr lang="ru-RU" sz="2900" dirty="0">
                <a:solidFill>
                  <a:prstClr val="black"/>
                </a:solidFill>
              </a:rPr>
              <a:t>рот </a:t>
            </a:r>
            <a:r>
              <a:rPr lang="ru-RU" sz="2900" dirty="0" smtClean="0">
                <a:solidFill>
                  <a:prstClr val="black"/>
                </a:solidFill>
              </a:rPr>
              <a:t>       пищевод        желудок        кишечник          анальное отверстие. 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prstClr val="black"/>
                </a:solidFill>
              </a:rPr>
              <a:t>Есть печень. 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prstClr val="black"/>
                </a:solidFill>
              </a:rPr>
              <a:t>Желудок  жевательный. </a:t>
            </a:r>
          </a:p>
          <a:p>
            <a:pPr marL="0" indent="0">
              <a:buNone/>
            </a:pPr>
            <a:r>
              <a:rPr lang="ru-RU" sz="2900" dirty="0" smtClean="0">
                <a:solidFill>
                  <a:prstClr val="black"/>
                </a:solidFill>
              </a:rPr>
              <a:t>Кишка  – средняя и задняя          </a:t>
            </a:r>
            <a:endParaRPr lang="ru-RU" dirty="0">
              <a:latin typeface="Arial Black" pitchFamily="34" charset="0"/>
            </a:endParaRPr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4860032" y="62068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300192" y="62068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172400" y="62068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283968" y="112474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3923928" y="1916832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8172400" y="1916832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051720" y="2420888"/>
            <a:ext cx="36004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851920" y="2420888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364088" y="242088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4788024" y="3789040"/>
            <a:ext cx="43204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6732240" y="3789040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3425" y="4158446"/>
            <a:ext cx="725487" cy="15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612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Хордовые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9046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Рот           глотка        пищевод        желудок       кишечник        анальное отверстие</a:t>
            </a:r>
          </a:p>
          <a:p>
            <a:pPr marL="0" indent="0">
              <a:buNone/>
            </a:pPr>
            <a:r>
              <a:rPr lang="ru-RU" dirty="0" smtClean="0"/>
              <a:t>У земноводных, пресмыкающихся, птиц – нет анального отверстия</a:t>
            </a:r>
          </a:p>
          <a:p>
            <a:pPr marL="0" indent="0">
              <a:buNone/>
            </a:pPr>
            <a:r>
              <a:rPr lang="ru-RU" dirty="0" smtClean="0"/>
              <a:t>Желудочный, кишечный сок</a:t>
            </a:r>
          </a:p>
          <a:p>
            <a:pPr marL="0" indent="0">
              <a:buNone/>
            </a:pPr>
            <a:r>
              <a:rPr lang="ru-RU" dirty="0" smtClean="0"/>
              <a:t>Поджелудочная железа</a:t>
            </a:r>
          </a:p>
          <a:p>
            <a:pPr marL="0" indent="0">
              <a:buNone/>
            </a:pPr>
            <a:r>
              <a:rPr lang="ru-RU" dirty="0" smtClean="0"/>
              <a:t>Желчный пузырь</a:t>
            </a:r>
          </a:p>
          <a:p>
            <a:pPr marL="0" indent="0">
              <a:buNone/>
            </a:pPr>
            <a:r>
              <a:rPr lang="ru-RU" dirty="0" smtClean="0"/>
              <a:t>12-перстная кишка (с земноводных)</a:t>
            </a:r>
          </a:p>
          <a:p>
            <a:pPr marL="0" indent="0">
              <a:buNone/>
            </a:pPr>
            <a:r>
              <a:rPr lang="ru-RU" dirty="0" smtClean="0"/>
              <a:t>У птиц – зоб, железистый и мускульный желудок</a:t>
            </a:r>
          </a:p>
          <a:p>
            <a:pPr marL="0" indent="0">
              <a:buNone/>
            </a:pPr>
            <a:r>
              <a:rPr lang="ru-RU" dirty="0" smtClean="0"/>
              <a:t>У млекопитающих простой (кроме жвачных)    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971600" y="1196752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915816" y="11967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220072" y="11967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7452320" y="119675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051720" y="170080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2717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576064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Д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ыхание</a:t>
            </a:r>
            <a:r>
              <a:rPr lang="ru-RU" dirty="0" smtClean="0">
                <a:solidFill>
                  <a:srgbClr val="FF0000"/>
                </a:solidFill>
              </a:rPr>
              <a:t> 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8928992" cy="597666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Всей поверхностью тела</a:t>
            </a:r>
            <a:r>
              <a:rPr lang="ru-RU" b="1" dirty="0" smtClean="0"/>
              <a:t>: простейшие, кишечнополостные, черви.</a:t>
            </a:r>
          </a:p>
          <a:p>
            <a:pPr marL="0" indent="0">
              <a:buNone/>
            </a:pPr>
            <a:r>
              <a:rPr lang="ru-RU" b="1" dirty="0" smtClean="0"/>
              <a:t>Аэробы – используют кислород</a:t>
            </a:r>
          </a:p>
          <a:p>
            <a:pPr marL="0" indent="0">
              <a:buNone/>
            </a:pPr>
            <a:r>
              <a:rPr lang="ru-RU" b="1" dirty="0" smtClean="0"/>
              <a:t>Анаэробы – в основном за счет окисления гликогена</a:t>
            </a:r>
          </a:p>
          <a:p>
            <a:pPr>
              <a:buFont typeface="Arial" charset="0"/>
              <a:buChar char="•"/>
            </a:pPr>
            <a:r>
              <a:rPr lang="ru-RU" b="1" dirty="0" smtClean="0"/>
              <a:t>Моллюски - </a:t>
            </a:r>
            <a:r>
              <a:rPr lang="ru-RU" b="1" dirty="0" smtClean="0">
                <a:solidFill>
                  <a:srgbClr val="C00000"/>
                </a:solidFill>
              </a:rPr>
              <a:t>внешние жабры </a:t>
            </a:r>
            <a:r>
              <a:rPr lang="ru-RU" b="1" dirty="0" smtClean="0"/>
              <a:t>(кожные выросты),</a:t>
            </a:r>
            <a:r>
              <a:rPr lang="ru-RU" b="1" dirty="0" smtClean="0">
                <a:solidFill>
                  <a:srgbClr val="C00000"/>
                </a:solidFill>
              </a:rPr>
              <a:t> легкое </a:t>
            </a:r>
            <a:r>
              <a:rPr lang="ru-RU" b="1" dirty="0" smtClean="0"/>
              <a:t>(видоизменение мантийной полости)</a:t>
            </a:r>
          </a:p>
          <a:p>
            <a:pPr>
              <a:buFont typeface="Arial" charset="0"/>
              <a:buChar char="•"/>
            </a:pPr>
            <a:r>
              <a:rPr lang="ru-RU" b="1" dirty="0" smtClean="0"/>
              <a:t>Ракообразные – </a:t>
            </a:r>
            <a:r>
              <a:rPr lang="ru-RU" b="1" dirty="0" smtClean="0">
                <a:solidFill>
                  <a:srgbClr val="C00000"/>
                </a:solidFill>
              </a:rPr>
              <a:t>жабры</a:t>
            </a:r>
          </a:p>
          <a:p>
            <a:pPr>
              <a:buFont typeface="Arial" charset="0"/>
              <a:buChar char="•"/>
            </a:pPr>
            <a:r>
              <a:rPr lang="ru-RU" b="1" dirty="0" smtClean="0"/>
              <a:t>Паукообразные - </a:t>
            </a:r>
            <a:r>
              <a:rPr lang="ru-RU" b="1" dirty="0" smtClean="0">
                <a:solidFill>
                  <a:srgbClr val="C00000"/>
                </a:solidFill>
              </a:rPr>
              <a:t>трахеи и легочные мешки</a:t>
            </a:r>
            <a:endParaRPr lang="ru-RU" b="1" dirty="0" smtClean="0"/>
          </a:p>
          <a:p>
            <a:pPr marL="0" indent="0">
              <a:buNone/>
            </a:pPr>
            <a:endParaRPr lang="ru-RU" b="1" dirty="0" smtClean="0"/>
          </a:p>
          <a:p>
            <a:pPr marL="0" indent="0">
              <a:buNone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80236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>
            <a:normAutofit lnSpcReduction="10000"/>
          </a:bodyPr>
          <a:lstStyle/>
          <a:p>
            <a:pPr marL="0" lvl="0" indent="0">
              <a:buNone/>
            </a:pPr>
            <a:r>
              <a:rPr lang="ru-RU" dirty="0">
                <a:solidFill>
                  <a:srgbClr val="252525"/>
                </a:solidFill>
                <a:latin typeface="Arial Black" pitchFamily="34" charset="0"/>
              </a:rPr>
              <a:t>Органы одного организма связаны в своих функциях между собой таким образом, что организм является совокупностью органов, которые часто объединяются в различные </a:t>
            </a:r>
            <a:r>
              <a:rPr lang="ru-RU" dirty="0">
                <a:solidFill>
                  <a:srgbClr val="0B0080"/>
                </a:solidFill>
                <a:latin typeface="Arial Black" pitchFamily="34" charset="0"/>
                <a:hlinkClick r:id="rId2" tooltip="Системы органов животных"/>
              </a:rPr>
              <a:t>системы органов</a:t>
            </a:r>
            <a:r>
              <a:rPr lang="ru-RU" dirty="0">
                <a:solidFill>
                  <a:srgbClr val="252525"/>
                </a:solidFill>
                <a:latin typeface="Arial Black" pitchFamily="34" charset="0"/>
              </a:rPr>
              <a:t>.</a:t>
            </a:r>
          </a:p>
          <a:p>
            <a:pPr marL="0" lvl="0" indent="0" algn="r">
              <a:buNone/>
            </a:pPr>
            <a:r>
              <a:rPr lang="ru-RU" dirty="0">
                <a:solidFill>
                  <a:srgbClr val="252525"/>
                </a:solidFill>
                <a:latin typeface="Arial Black" pitchFamily="34" charset="0"/>
              </a:rPr>
              <a:t>Органом называется лишь та совокупность тканей и клеток, которая имеет устойчивое положение в пределах организма и чьё развитие прослеживается в пределах </a:t>
            </a:r>
            <a:r>
              <a:rPr lang="ru-RU" dirty="0">
                <a:solidFill>
                  <a:srgbClr val="0B0080"/>
                </a:solidFill>
                <a:latin typeface="Arial Black" pitchFamily="34" charset="0"/>
                <a:hlinkClick r:id="rId3" tooltip="Эмбриогенез"/>
              </a:rPr>
              <a:t>эмбриогенеза</a:t>
            </a:r>
            <a:r>
              <a:rPr lang="ru-RU" dirty="0">
                <a:solidFill>
                  <a:srgbClr val="252525"/>
                </a:solidFill>
                <a:latin typeface="Arial Black" pitchFamily="34" charset="0"/>
              </a:rPr>
              <a:t> </a:t>
            </a:r>
            <a:endParaRPr lang="en-US" dirty="0" smtClean="0">
              <a:solidFill>
                <a:srgbClr val="252525"/>
              </a:solidFill>
              <a:latin typeface="Arial Black" pitchFamily="34" charset="0"/>
            </a:endParaRPr>
          </a:p>
          <a:p>
            <a:pPr marL="0" lvl="0" indent="0" algn="r">
              <a:buNone/>
            </a:pPr>
            <a:r>
              <a:rPr lang="ru-RU" dirty="0" smtClean="0">
                <a:solidFill>
                  <a:srgbClr val="252525"/>
                </a:solidFill>
                <a:latin typeface="Arial Black" pitchFamily="34" charset="0"/>
              </a:rPr>
              <a:t>(</a:t>
            </a:r>
            <a:r>
              <a:rPr lang="ru-RU" dirty="0">
                <a:solidFill>
                  <a:srgbClr val="0B0080"/>
                </a:solidFill>
                <a:latin typeface="Arial Black" pitchFamily="34" charset="0"/>
                <a:hlinkClick r:id="rId4" tooltip="Органогенез"/>
              </a:rPr>
              <a:t>органогенез</a:t>
            </a:r>
            <a:r>
              <a:rPr lang="ru-RU" dirty="0">
                <a:solidFill>
                  <a:srgbClr val="252525"/>
                </a:solidFill>
                <a:latin typeface="Arial Black" pitchFamily="34" charset="0"/>
              </a:rPr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13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224136"/>
          </a:xfrm>
        </p:spPr>
        <p:txBody>
          <a:bodyPr>
            <a:normAutofit fontScale="90000"/>
          </a:bodyPr>
          <a:lstStyle/>
          <a:p>
            <a:pPr marL="342900" lvl="0" indent="-342900" algn="l">
              <a:spcBef>
                <a:spcPct val="20000"/>
              </a:spcBef>
            </a:pP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</a:br>
            <a:r>
              <a:rPr lang="ru-RU" sz="3200" b="1" dirty="0" smtClean="0">
                <a:solidFill>
                  <a:prstClr val="black"/>
                </a:solidFill>
                <a:ea typeface="+mn-ea"/>
                <a:cs typeface="+mn-cs"/>
              </a:rPr>
              <a:t>Насекомые - </a:t>
            </a:r>
            <a:r>
              <a:rPr lang="ru-RU" sz="3200" b="1" dirty="0">
                <a:solidFill>
                  <a:srgbClr val="C00000"/>
                </a:solidFill>
                <a:ea typeface="+mn-ea"/>
                <a:cs typeface="+mn-cs"/>
              </a:rPr>
              <a:t>трахеи и </a:t>
            </a:r>
            <a:r>
              <a:rPr lang="ru-RU" sz="3200" b="1" dirty="0" smtClean="0">
                <a:solidFill>
                  <a:srgbClr val="C00000"/>
                </a:solidFill>
                <a:ea typeface="+mn-ea"/>
                <a:cs typeface="+mn-cs"/>
              </a:rPr>
              <a:t>дыхальца</a:t>
            </a:r>
            <a: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  <a:t/>
            </a:r>
            <a:br>
              <a:rPr lang="ru-RU" sz="3200" b="1" dirty="0">
                <a:solidFill>
                  <a:prstClr val="black"/>
                </a:solidFill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5256584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Рыбы</a:t>
            </a:r>
            <a:r>
              <a:rPr lang="ru-RU" dirty="0" smtClean="0"/>
              <a:t> – жабры</a:t>
            </a:r>
          </a:p>
          <a:p>
            <a:r>
              <a:rPr lang="ru-RU" dirty="0" smtClean="0">
                <a:latin typeface="Arial Black" pitchFamily="34" charset="0"/>
              </a:rPr>
              <a:t>Земноводные</a:t>
            </a:r>
            <a:r>
              <a:rPr lang="ru-RU" dirty="0" smtClean="0"/>
              <a:t> – легкие (вытянутые мешочки) + кожа. Головастик – жабры</a:t>
            </a:r>
          </a:p>
          <a:p>
            <a:r>
              <a:rPr lang="ru-RU" dirty="0" smtClean="0">
                <a:latin typeface="Arial Black" pitchFamily="34" charset="0"/>
              </a:rPr>
              <a:t>Пресмыкающиеся</a:t>
            </a:r>
            <a:r>
              <a:rPr lang="ru-RU" dirty="0" smtClean="0"/>
              <a:t> – складчатые легкие</a:t>
            </a:r>
          </a:p>
          <a:p>
            <a:r>
              <a:rPr lang="ru-RU" dirty="0" smtClean="0">
                <a:latin typeface="Arial Black" pitchFamily="34" charset="0"/>
              </a:rPr>
              <a:t>Птицы </a:t>
            </a:r>
            <a:r>
              <a:rPr lang="ru-RU" dirty="0" smtClean="0"/>
              <a:t>– Трахея        2 бронха       легкие (губчатые из вторичных и третичных бронхов)</a:t>
            </a:r>
          </a:p>
          <a:p>
            <a:r>
              <a:rPr lang="ru-RU" dirty="0" smtClean="0">
                <a:latin typeface="Arial Black" pitchFamily="34" charset="0"/>
              </a:rPr>
              <a:t>Млекопитающие</a:t>
            </a:r>
            <a:r>
              <a:rPr lang="ru-RU" dirty="0" smtClean="0"/>
              <a:t> -  альвеолярные легкие (бронхиальное древо) </a:t>
            </a:r>
          </a:p>
          <a:p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707904" y="3501008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940152" y="350100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95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792088"/>
          </a:xfrm>
        </p:spPr>
        <p:txBody>
          <a:bodyPr/>
          <a:lstStyle/>
          <a:p>
            <a:r>
              <a:rPr lang="ru-RU" sz="4000" dirty="0" smtClean="0">
                <a:solidFill>
                  <a:srgbClr val="FF0000"/>
                </a:solidFill>
                <a:latin typeface="Arial Black" pitchFamily="34" charset="0"/>
              </a:rPr>
              <a:t>Кровеносная система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928992" cy="57606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Простейшие, Кишечнополостные, Плоские черви, Круглые черви –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нет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Кольчатые черви - </a:t>
            </a:r>
            <a:r>
              <a:rPr lang="ru-RU" dirty="0" smtClean="0">
                <a:latin typeface="Arial Black" pitchFamily="34" charset="0"/>
              </a:rPr>
              <a:t>замкнутая, содержит мускульные кольцевые сосуды – «сердца» в 7-13 сегментах</a:t>
            </a:r>
          </a:p>
          <a:p>
            <a:pPr marL="0" indent="0">
              <a:buNone/>
            </a:pPr>
            <a:endParaRPr lang="ru-RU" sz="9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Моллюски - </a:t>
            </a:r>
            <a:r>
              <a:rPr lang="ru-RU" dirty="0" smtClean="0">
                <a:latin typeface="Arial Black" pitchFamily="34" charset="0"/>
              </a:rPr>
              <a:t>незамкнутая (у головоногих – почти замкнутая). Сердце – 1 желудочек + 2 предсердия Кровь голубоватого цвета – медьсодержащий пигмент 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937578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0"/>
            <a:ext cx="857929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4624"/>
            <a:ext cx="8928992" cy="6696744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Тип Членистоногие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Незамкнутая, сердце – на спинной стороне, </a:t>
            </a:r>
            <a:r>
              <a:rPr lang="ru-RU" dirty="0" err="1" smtClean="0">
                <a:latin typeface="Arial Black" pitchFamily="34" charset="0"/>
              </a:rPr>
              <a:t>гемолимфа</a:t>
            </a:r>
            <a:endParaRPr lang="ru-RU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Тип Хордовые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Замкнутая, гемоглобин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Сердце: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Arial Black" pitchFamily="34" charset="0"/>
              </a:rPr>
              <a:t>Рыбы – двухкамерное (желудочек и предсердие)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Arial Black" pitchFamily="34" charset="0"/>
              </a:rPr>
              <a:t>Земноводные – </a:t>
            </a:r>
            <a:r>
              <a:rPr lang="ru-RU" dirty="0" err="1" smtClean="0">
                <a:latin typeface="Arial Black" pitchFamily="34" charset="0"/>
              </a:rPr>
              <a:t>трехкамерное</a:t>
            </a:r>
            <a:r>
              <a:rPr lang="ru-RU" dirty="0" smtClean="0">
                <a:latin typeface="Arial Black" pitchFamily="34" charset="0"/>
              </a:rPr>
              <a:t> (2 предсердия и 1 желудочек)</a:t>
            </a:r>
          </a:p>
          <a:p>
            <a:pPr marL="514350" indent="-514350">
              <a:buAutoNum type="arabicParenR"/>
            </a:pPr>
            <a:r>
              <a:rPr lang="ru-RU" dirty="0" smtClean="0">
                <a:latin typeface="Arial Black" pitchFamily="34" charset="0"/>
              </a:rPr>
              <a:t>пресмыкающиеся – </a:t>
            </a:r>
            <a:r>
              <a:rPr lang="ru-RU" dirty="0" err="1" smtClean="0">
                <a:latin typeface="Arial Black" pitchFamily="34" charset="0"/>
              </a:rPr>
              <a:t>трехкамерное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(2 предсердия, 1 желудочек с неполной перегородкой) </a:t>
            </a:r>
          </a:p>
          <a:p>
            <a:pPr marL="0" indent="0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4543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579296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4) Птицы и Млекопитающие – четырехкамерное (2 предсердия и 2 желудочка)</a:t>
            </a:r>
          </a:p>
          <a:p>
            <a:pPr marL="0" indent="0">
              <a:buNone/>
            </a:pPr>
            <a:r>
              <a:rPr lang="ru-RU" u="sng" dirty="0" smtClean="0">
                <a:solidFill>
                  <a:srgbClr val="FF0000"/>
                </a:solidFill>
                <a:latin typeface="Arial Black" pitchFamily="34" charset="0"/>
              </a:rPr>
              <a:t>Круги кровообращения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: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Рыбы – один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Земноводные, Пресмыкающиеся, Птицы, Млекопитающие – два</a:t>
            </a:r>
          </a:p>
          <a:p>
            <a:pPr marL="0" indent="0">
              <a:buNone/>
            </a:pPr>
            <a:endParaRPr lang="ru-RU" sz="900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Рыбы, Земноводные, Пресмыкающиеся – </a:t>
            </a:r>
            <a:r>
              <a:rPr lang="ru-RU" u="sng" dirty="0" smtClean="0">
                <a:latin typeface="Arial Black" pitchFamily="34" charset="0"/>
              </a:rPr>
              <a:t>пойкилотермные</a:t>
            </a:r>
            <a:r>
              <a:rPr lang="ru-RU" dirty="0" smtClean="0">
                <a:latin typeface="Arial Black" pitchFamily="34" charset="0"/>
              </a:rPr>
              <a:t> (холоднокровные)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Птицы, Млекопитающие – </a:t>
            </a:r>
            <a:r>
              <a:rPr lang="ru-RU" u="sng" dirty="0" smtClean="0">
                <a:latin typeface="Arial Black" pitchFamily="34" charset="0"/>
              </a:rPr>
              <a:t>гомойотермные</a:t>
            </a:r>
            <a:r>
              <a:rPr lang="ru-RU" dirty="0" smtClean="0">
                <a:latin typeface="Arial Black" pitchFamily="34" charset="0"/>
              </a:rPr>
              <a:t> (теплокровные)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07187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Нервная система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764704"/>
            <a:ext cx="8784976" cy="597666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Простейшие</a:t>
            </a:r>
            <a:r>
              <a:rPr lang="ru-RU" dirty="0" smtClean="0">
                <a:latin typeface="Arial Black" pitchFamily="34" charset="0"/>
              </a:rPr>
              <a:t> – нет. Раздражимость – хемо- и фототаксис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Кишечнополостные</a:t>
            </a:r>
            <a:r>
              <a:rPr lang="ru-RU" dirty="0" smtClean="0">
                <a:latin typeface="Arial Black" pitchFamily="34" charset="0"/>
              </a:rPr>
              <a:t> – диффузная из отдельных клеток, соединенных отростками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Плоские черви </a:t>
            </a:r>
            <a:r>
              <a:rPr lang="ru-RU" dirty="0" smtClean="0">
                <a:latin typeface="Arial Black" pitchFamily="34" charset="0"/>
              </a:rPr>
              <a:t>– головные нервные узлы + продольные нервные стволы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Круглые черви </a:t>
            </a:r>
            <a:r>
              <a:rPr lang="ru-RU" dirty="0" smtClean="0">
                <a:latin typeface="Arial Black" pitchFamily="34" charset="0"/>
              </a:rPr>
              <a:t> - окологлоточное нервное кольцо + продольные нервы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Кольчатые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черви </a:t>
            </a: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 - 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пара надглоточных узлов + 2 брюшных нервных ствола + нервы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0621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4624"/>
            <a:ext cx="8928992" cy="6696744"/>
          </a:xfrm>
        </p:spPr>
        <p:txBody>
          <a:bodyPr/>
          <a:lstStyle/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Моллюски </a:t>
            </a:r>
            <a:r>
              <a:rPr lang="ru-RU" sz="3000" dirty="0" smtClean="0">
                <a:solidFill>
                  <a:prstClr val="black"/>
                </a:solidFill>
                <a:latin typeface="Arial Black" pitchFamily="34" charset="0"/>
              </a:rPr>
              <a:t> </a:t>
            </a:r>
            <a:r>
              <a:rPr lang="ru-RU" sz="3000" dirty="0">
                <a:solidFill>
                  <a:prstClr val="black"/>
                </a:solidFill>
                <a:latin typeface="Arial Black" pitchFamily="34" charset="0"/>
              </a:rPr>
              <a:t>- </a:t>
            </a:r>
            <a:r>
              <a:rPr lang="ru-RU" sz="3000" dirty="0" smtClean="0">
                <a:solidFill>
                  <a:prstClr val="black"/>
                </a:solidFill>
                <a:latin typeface="Arial Black" pitchFamily="34" charset="0"/>
              </a:rPr>
              <a:t>ЦНС – несколько ганглиев, ПНС – нервы. У головоногих – головной мозг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Членистоногие 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Ракообразные </a:t>
            </a:r>
            <a:r>
              <a:rPr lang="ru-RU" sz="3000" dirty="0" smtClean="0">
                <a:solidFill>
                  <a:prstClr val="black"/>
                </a:solidFill>
                <a:latin typeface="Arial Black" pitchFamily="34" charset="0"/>
              </a:rPr>
              <a:t>– окологлоточное нервное кольцо + брюшная нервная цепочка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Паукообразные </a:t>
            </a:r>
            <a:r>
              <a:rPr lang="ru-RU" sz="3000" dirty="0" smtClean="0">
                <a:solidFill>
                  <a:prstClr val="black"/>
                </a:solidFill>
                <a:latin typeface="Arial Black" pitchFamily="34" charset="0"/>
              </a:rPr>
              <a:t> </a:t>
            </a:r>
            <a:r>
              <a:rPr lang="ru-RU" sz="3000" dirty="0">
                <a:solidFill>
                  <a:prstClr val="black"/>
                </a:solidFill>
                <a:latin typeface="Arial Black" pitchFamily="34" charset="0"/>
              </a:rPr>
              <a:t>- </a:t>
            </a:r>
            <a:r>
              <a:rPr lang="ru-RU" sz="3000" dirty="0" smtClean="0">
                <a:solidFill>
                  <a:prstClr val="black"/>
                </a:solidFill>
                <a:latin typeface="Arial Black" pitchFamily="34" charset="0"/>
              </a:rPr>
              <a:t>головогрудный узел + нервы</a:t>
            </a:r>
          </a:p>
          <a:p>
            <a:pPr marL="0" indent="0">
              <a:buNone/>
            </a:pPr>
            <a:r>
              <a:rPr lang="ru-RU" sz="3000" dirty="0" smtClean="0">
                <a:solidFill>
                  <a:srgbClr val="FF0000"/>
                </a:solidFill>
                <a:latin typeface="Arial Black" pitchFamily="34" charset="0"/>
              </a:rPr>
              <a:t>Насекомые </a:t>
            </a:r>
            <a:r>
              <a:rPr lang="ru-RU" sz="3000" dirty="0" smtClean="0">
                <a:solidFill>
                  <a:prstClr val="black"/>
                </a:solidFill>
                <a:latin typeface="Arial Black" pitchFamily="34" charset="0"/>
              </a:rPr>
              <a:t> </a:t>
            </a:r>
            <a:r>
              <a:rPr lang="ru-RU" sz="3000" dirty="0">
                <a:solidFill>
                  <a:prstClr val="black"/>
                </a:solidFill>
                <a:latin typeface="Arial Black" pitchFamily="34" charset="0"/>
              </a:rPr>
              <a:t>- </a:t>
            </a:r>
            <a:r>
              <a:rPr lang="ru-RU" sz="3000" dirty="0" smtClean="0">
                <a:solidFill>
                  <a:prstClr val="black"/>
                </a:solidFill>
                <a:latin typeface="Arial Black" pitchFamily="34" charset="0"/>
              </a:rPr>
              <a:t>головной мозг + окологлоточное нервное кольцо + брюшная нервная цепочка</a:t>
            </a:r>
          </a:p>
          <a:p>
            <a:pPr marL="0" indent="0">
              <a:buNone/>
            </a:pPr>
            <a:r>
              <a:rPr lang="ru-RU" sz="3000" u="sng" dirty="0" smtClean="0">
                <a:solidFill>
                  <a:prstClr val="black"/>
                </a:solidFill>
                <a:latin typeface="Arial Black" pitchFamily="34" charset="0"/>
              </a:rPr>
              <a:t>Формируются органы чувств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29491963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864096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Тип Хордовые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80728"/>
            <a:ext cx="8856984" cy="57606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ЦНС - </a:t>
            </a:r>
            <a:r>
              <a:rPr lang="ru-RU" dirty="0" smtClean="0">
                <a:latin typeface="Arial Black" pitchFamily="34" charset="0"/>
              </a:rPr>
              <a:t>головной и спинной мозг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Головной – передний, промежуточный, средний, мозжечок, продолговатый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От спинного – спинно-мозговые нервы (за мышцы и работу внутренних органов)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Боковая линия </a:t>
            </a:r>
            <a:r>
              <a:rPr lang="ru-RU" dirty="0" smtClean="0">
                <a:latin typeface="Arial Black" pitchFamily="34" charset="0"/>
              </a:rPr>
              <a:t>– у рыб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2 полушария переднего отдела 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– </a:t>
            </a: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у 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земноводных</a:t>
            </a:r>
            <a:endParaRPr lang="ru-RU" dirty="0">
              <a:solidFill>
                <a:prstClr val="black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4265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88640"/>
            <a:ext cx="8928992" cy="65527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600" dirty="0" smtClean="0">
                <a:latin typeface="Arial Black" pitchFamily="34" charset="0"/>
              </a:rPr>
              <a:t>У пресмыкающихся – 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продолговатый мозг образует характерный для высших позвоночных изгиб</a:t>
            </a:r>
          </a:p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  <a:latin typeface="Arial Black" pitchFamily="34" charset="0"/>
              </a:rPr>
              <a:t>У птиц - 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Экстраполяция  </a:t>
            </a:r>
            <a:r>
              <a:rPr lang="ru-RU" sz="3600" dirty="0">
                <a:solidFill>
                  <a:prstClr val="black"/>
                </a:solidFill>
                <a:latin typeface="Arial Black" pitchFamily="34" charset="0"/>
              </a:rPr>
              <a:t>– </a:t>
            </a:r>
            <a:r>
              <a:rPr lang="ru-RU" sz="3600" dirty="0" smtClean="0">
                <a:solidFill>
                  <a:prstClr val="black"/>
                </a:solidFill>
                <a:latin typeface="Arial Black" pitchFamily="34" charset="0"/>
              </a:rPr>
              <a:t>умение предвидеть события. Развитие полушарий переднего мозга – условные рефлексы</a:t>
            </a:r>
          </a:p>
          <a:p>
            <a:pPr marL="0" lvl="0" indent="0">
              <a:buNone/>
            </a:pPr>
            <a:r>
              <a:rPr lang="ru-RU" sz="3600" dirty="0" smtClean="0">
                <a:solidFill>
                  <a:prstClr val="black"/>
                </a:solidFill>
                <a:latin typeface="Arial Black" pitchFamily="34" charset="0"/>
              </a:rPr>
              <a:t>Млекопитающие - </a:t>
            </a:r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совершенствование коры головного мозга</a:t>
            </a:r>
            <a:endParaRPr lang="ru-RU" sz="3600" dirty="0" smtClean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68789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784976" cy="86409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Размножение и развитие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9046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Простейшие – деление надвое (эвглена – вдоль оси; инфузория - поперек)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У колониальных жгутиковых –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примитивное половое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Инфузории -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Arial Black" pitchFamily="34" charset="0"/>
              </a:rPr>
              <a:t>коньюгация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(без увеличения числа особей)</a:t>
            </a:r>
          </a:p>
          <a:p>
            <a:pPr marL="0" indent="0">
              <a:buNone/>
            </a:pPr>
            <a:endParaRPr lang="ru-RU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 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608049"/>
            <a:ext cx="3096344" cy="221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3928" y="4625896"/>
            <a:ext cx="4752528" cy="2106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85197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Кишечнополостные: бесполое и половое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Жизненные формы</a:t>
            </a:r>
          </a:p>
          <a:p>
            <a:pPr marL="0" indent="0">
              <a:buNone/>
            </a:pPr>
            <a:endParaRPr lang="ru-RU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u="sng" dirty="0" smtClean="0">
                <a:latin typeface="Arial Black" pitchFamily="34" charset="0"/>
              </a:rPr>
              <a:t>Класс Гидроидные  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б/полая – сидячий полип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Половая – плавающая медуза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личинка – </a:t>
            </a:r>
            <a:r>
              <a:rPr lang="ru-RU" dirty="0" err="1" smtClean="0">
                <a:solidFill>
                  <a:srgbClr val="C00000"/>
                </a:solidFill>
                <a:latin typeface="Arial Black" pitchFamily="34" charset="0"/>
              </a:rPr>
              <a:t>планула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atin typeface="Arial Black" pitchFamily="34" charset="0"/>
              </a:rPr>
              <a:t>(факт. эмбрион)</a:t>
            </a:r>
          </a:p>
          <a:p>
            <a:pPr marL="0" indent="0">
              <a:buNone/>
            </a:pPr>
            <a:endParaRPr lang="ru-RU" dirty="0" smtClean="0"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u="sng" dirty="0" smtClean="0">
                <a:solidFill>
                  <a:prstClr val="black"/>
                </a:solidFill>
                <a:latin typeface="Arial Black" pitchFamily="34" charset="0"/>
              </a:rPr>
              <a:t>Класс Коралловые полипы   </a:t>
            </a:r>
            <a:endParaRPr lang="ru-RU" u="sng" dirty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Оплодотворение в кишечной полости</a:t>
            </a:r>
            <a:endParaRPr lang="ru-RU" dirty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личинка – </a:t>
            </a:r>
            <a:r>
              <a:rPr lang="ru-RU" dirty="0" err="1" smtClean="0">
                <a:solidFill>
                  <a:srgbClr val="C00000"/>
                </a:solidFill>
                <a:latin typeface="Arial Black" pitchFamily="34" charset="0"/>
              </a:rPr>
              <a:t>планула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 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                                                                                     </a:t>
            </a:r>
          </a:p>
          <a:p>
            <a:pPr marL="0" lvl="0" indent="0">
              <a:buNone/>
            </a:pPr>
            <a:r>
              <a:rPr lang="ru-RU" u="sng" dirty="0" smtClean="0">
                <a:solidFill>
                  <a:prstClr val="black"/>
                </a:solidFill>
                <a:latin typeface="Arial Black" pitchFamily="34" charset="0"/>
              </a:rPr>
              <a:t>Класс </a:t>
            </a:r>
            <a:r>
              <a:rPr lang="ru-RU" u="sng" dirty="0" err="1" smtClean="0">
                <a:solidFill>
                  <a:prstClr val="black"/>
                </a:solidFill>
                <a:latin typeface="Arial Black" pitchFamily="34" charset="0"/>
              </a:rPr>
              <a:t>Сцифоидые</a:t>
            </a:r>
            <a:r>
              <a:rPr lang="ru-RU" u="sng" dirty="0" smtClean="0">
                <a:solidFill>
                  <a:prstClr val="black"/>
                </a:solidFill>
                <a:latin typeface="Arial Black" pitchFamily="34" charset="0"/>
              </a:rPr>
              <a:t> медузы  </a:t>
            </a:r>
            <a:endParaRPr lang="ru-RU" u="sng" dirty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б/полая – сидячий полип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Половая – плавающая медуза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личинка – </a:t>
            </a:r>
            <a:r>
              <a:rPr lang="ru-RU" dirty="0" err="1">
                <a:solidFill>
                  <a:srgbClr val="C00000"/>
                </a:solidFill>
                <a:latin typeface="Arial Black" pitchFamily="34" charset="0"/>
              </a:rPr>
              <a:t>планула</a:t>
            </a:r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(факт. эмбрион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)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Оплодотворение наружное</a:t>
            </a:r>
            <a:endParaRPr lang="ru-RU" dirty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0" indent="0">
              <a:buNone/>
            </a:pPr>
            <a:endParaRPr lang="ru-RU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7121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095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56984" cy="6552728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Arial Black" pitchFamily="34" charset="0"/>
              </a:rPr>
              <a:t>Органы         </a:t>
            </a:r>
          </a:p>
          <a:p>
            <a:pPr marL="0" indent="0" algn="ctr">
              <a:buNone/>
            </a:pPr>
            <a:endParaRPr lang="ru-RU" dirty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           Временные      Постоянные</a:t>
            </a:r>
          </a:p>
          <a:p>
            <a:pPr marL="0" indent="0">
              <a:buNone/>
            </a:pPr>
            <a:r>
              <a:rPr lang="ru-RU" sz="2000" dirty="0" smtClean="0">
                <a:latin typeface="Arial Black" pitchFamily="34" charset="0"/>
              </a:rPr>
              <a:t>(провизорные)                                          (дефинитивные)</a:t>
            </a:r>
          </a:p>
          <a:p>
            <a:pPr marL="0" indent="0">
              <a:buNone/>
            </a:pPr>
            <a:r>
              <a:rPr lang="ru-RU" sz="2000" dirty="0">
                <a:latin typeface="Arial Black" pitchFamily="34" charset="0"/>
              </a:rPr>
              <a:t>и</a:t>
            </a:r>
            <a:r>
              <a:rPr lang="ru-RU" sz="2000" dirty="0" smtClean="0">
                <a:latin typeface="Arial Black" pitchFamily="34" charset="0"/>
              </a:rPr>
              <a:t>меют преходящее значение                  У взрослых</a:t>
            </a:r>
          </a:p>
          <a:p>
            <a:pPr marL="0" indent="0">
              <a:buNone/>
            </a:pPr>
            <a:r>
              <a:rPr lang="ru-RU" sz="2000" dirty="0">
                <a:latin typeface="Arial Black" pitchFamily="34" charset="0"/>
              </a:rPr>
              <a:t>у</a:t>
            </a:r>
            <a:r>
              <a:rPr lang="ru-RU" sz="2000" dirty="0" smtClean="0">
                <a:latin typeface="Arial Black" pitchFamily="34" charset="0"/>
              </a:rPr>
              <a:t> зародыша или личинки, после             животных</a:t>
            </a:r>
          </a:p>
          <a:p>
            <a:pPr marL="0" indent="0">
              <a:buNone/>
            </a:pPr>
            <a:r>
              <a:rPr lang="ru-RU" sz="2000" dirty="0">
                <a:latin typeface="Arial Black" pitchFamily="34" charset="0"/>
              </a:rPr>
              <a:t>ч</a:t>
            </a:r>
            <a:r>
              <a:rPr lang="ru-RU" sz="2000" dirty="0" smtClean="0">
                <a:latin typeface="Arial Black" pitchFamily="34" charset="0"/>
              </a:rPr>
              <a:t>его исчезают, заменяясь                        сохраняются</a:t>
            </a:r>
          </a:p>
          <a:p>
            <a:pPr marL="0" indent="0">
              <a:buNone/>
            </a:pPr>
            <a:r>
              <a:rPr lang="ru-RU" sz="2000" dirty="0" smtClean="0">
                <a:latin typeface="Arial Black" pitchFamily="34" charset="0"/>
              </a:rPr>
              <a:t>другими образованиями.                           всю жизнь 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Хорда – у позвоночных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Жаберные щели – у наземных</a:t>
            </a: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это </a:t>
            </a:r>
            <a:r>
              <a:rPr lang="ru-RU" sz="2000" u="sng" dirty="0" smtClean="0">
                <a:solidFill>
                  <a:srgbClr val="7030A0"/>
                </a:solidFill>
                <a:latin typeface="Arial Black" pitchFamily="34" charset="0"/>
              </a:rPr>
              <a:t>эмбриональные 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органы</a:t>
            </a:r>
          </a:p>
          <a:p>
            <a:pPr marL="0" indent="0">
              <a:buNone/>
            </a:pPr>
            <a:r>
              <a:rPr lang="ru-RU" sz="2000" u="sng" dirty="0" smtClean="0">
                <a:solidFill>
                  <a:srgbClr val="7030A0"/>
                </a:solidFill>
                <a:latin typeface="Arial Black" pitchFamily="34" charset="0"/>
              </a:rPr>
              <a:t>Личиночные – 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жабры головастиков,</a:t>
            </a:r>
          </a:p>
          <a:p>
            <a:pPr marL="0" indent="0">
              <a:buNone/>
            </a:pPr>
            <a:r>
              <a:rPr lang="ru-RU" sz="2000" dirty="0">
                <a:solidFill>
                  <a:srgbClr val="7030A0"/>
                </a:solidFill>
                <a:latin typeface="Arial Black" pitchFamily="34" charset="0"/>
              </a:rPr>
              <a:t>т</a:t>
            </a:r>
            <a:r>
              <a:rPr lang="ru-RU" sz="2000" dirty="0" smtClean="0">
                <a:solidFill>
                  <a:srgbClr val="7030A0"/>
                </a:solidFill>
                <a:latin typeface="Arial Black" pitchFamily="34" charset="0"/>
              </a:rPr>
              <a:t>рахейные жабры личинок насекомых</a:t>
            </a:r>
          </a:p>
          <a:p>
            <a:pPr marL="0" indent="0">
              <a:buNone/>
            </a:pPr>
            <a:endParaRPr lang="ru-RU" sz="2000" dirty="0" smtClean="0">
              <a:latin typeface="Arial Black" pitchFamily="34" charset="0"/>
            </a:endParaRPr>
          </a:p>
          <a:p>
            <a:pPr marL="0" indent="0" algn="ctr">
              <a:buNone/>
            </a:pPr>
            <a:endParaRPr lang="ru-RU" dirty="0">
              <a:latin typeface="Arial Black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148064" y="620688"/>
            <a:ext cx="576064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3779912" y="620688"/>
            <a:ext cx="64807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59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784"/>
            <a:ext cx="9119723" cy="6707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050024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987" y="225198"/>
            <a:ext cx="9019072" cy="63721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1897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0196"/>
            <a:ext cx="8816536" cy="6711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34609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3" y="116632"/>
            <a:ext cx="8856985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981295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8819124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390389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4807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Arial Black" pitchFamily="34" charset="0"/>
              </a:rPr>
              <a:t>Черви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856984" cy="590465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Плоские</a:t>
            </a:r>
            <a:r>
              <a:rPr lang="ru-RU" dirty="0" smtClean="0">
                <a:latin typeface="Arial Black" pitchFamily="34" charset="0"/>
              </a:rPr>
              <a:t> – поперечное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деление пополам,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половое – гермафродиты.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Жизненный цикл</a:t>
            </a:r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0" indent="0" algn="r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Круглые </a:t>
            </a:r>
            <a:r>
              <a:rPr lang="ru-RU" dirty="0" smtClean="0">
                <a:latin typeface="Arial Black" pitchFamily="34" charset="0"/>
              </a:rPr>
              <a:t>– </a:t>
            </a:r>
          </a:p>
          <a:p>
            <a:pPr marL="0" indent="0" algn="r">
              <a:buNone/>
            </a:pPr>
            <a:r>
              <a:rPr lang="ru-RU" dirty="0" smtClean="0">
                <a:latin typeface="Arial Black" pitchFamily="34" charset="0"/>
              </a:rPr>
              <a:t>раздельнополые, </a:t>
            </a:r>
          </a:p>
          <a:p>
            <a:pPr marL="0" indent="0" algn="r">
              <a:buNone/>
            </a:pPr>
            <a:r>
              <a:rPr lang="ru-RU" dirty="0" smtClean="0">
                <a:latin typeface="Arial Black" pitchFamily="34" charset="0"/>
              </a:rPr>
              <a:t>половой диморфизм </a:t>
            </a:r>
          </a:p>
          <a:p>
            <a:pPr marL="0" indent="0" algn="r">
              <a:buNone/>
            </a:pPr>
            <a:r>
              <a:rPr lang="ru-RU" dirty="0" smtClean="0">
                <a:latin typeface="Arial Black" pitchFamily="34" charset="0"/>
              </a:rPr>
              <a:t>(самец и самка </a:t>
            </a:r>
          </a:p>
          <a:p>
            <a:pPr marL="0" indent="0" algn="r">
              <a:buNone/>
            </a:pPr>
            <a:r>
              <a:rPr lang="ru-RU" dirty="0" smtClean="0">
                <a:latin typeface="Arial Black" pitchFamily="34" charset="0"/>
              </a:rPr>
              <a:t>различаются внешне). </a:t>
            </a:r>
          </a:p>
          <a:p>
            <a:pPr marL="0" indent="0" algn="r">
              <a:buNone/>
            </a:pPr>
            <a:r>
              <a:rPr lang="ru-RU" dirty="0" smtClean="0">
                <a:latin typeface="Arial Black" pitchFamily="34" charset="0"/>
              </a:rPr>
              <a:t>Циклы развития </a:t>
            </a:r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Кольчатые </a:t>
            </a:r>
            <a:r>
              <a:rPr lang="ru-RU" dirty="0" smtClean="0">
                <a:latin typeface="Arial Black" pitchFamily="34" charset="0"/>
              </a:rPr>
              <a:t>- раздельнополые и гермафродиты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2852936"/>
            <a:ext cx="3888432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1572" y="116632"/>
            <a:ext cx="3852428" cy="1720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51719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44624"/>
            <a:ext cx="8928992" cy="669674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Тип Моллюски </a:t>
            </a:r>
            <a:r>
              <a:rPr lang="ru-RU" dirty="0" smtClean="0">
                <a:latin typeface="Arial Black" pitchFamily="34" charset="0"/>
              </a:rPr>
              <a:t>– раздельнополые и гермафродиты. Наружное и внутреннее. В водных личинка – парусник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>Тип 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Членистоногие </a:t>
            </a: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– 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раздельнополые, внутреннее, с метаморфозом и без</a:t>
            </a:r>
          </a:p>
          <a:p>
            <a:pPr marL="0" indent="0">
              <a:buNone/>
            </a:pPr>
            <a:endParaRPr lang="ru-RU" dirty="0">
              <a:latin typeface="Arial Black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624" y="3645024"/>
            <a:ext cx="8927872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509871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928992" cy="7200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Arial Black" pitchFamily="34" charset="0"/>
              </a:rPr>
              <a:t>Тип Хордовые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836712"/>
            <a:ext cx="8928992" cy="590465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РЫБЫ</a:t>
            </a:r>
            <a:r>
              <a:rPr lang="ru-RU" dirty="0" smtClean="0"/>
              <a:t> - </a:t>
            </a:r>
            <a:r>
              <a:rPr lang="ru-RU" dirty="0" smtClean="0">
                <a:latin typeface="Arial Black" pitchFamily="34" charset="0"/>
              </a:rPr>
              <a:t>раздельнополые, наружное и внутреннее. Гаметы      зигота     личинка        малек 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ЗЕМНОВОДНЫЕ</a:t>
            </a:r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dirty="0">
                <a:solidFill>
                  <a:prstClr val="black"/>
                </a:solidFill>
              </a:rPr>
              <a:t>- </a:t>
            </a:r>
            <a:r>
              <a:rPr lang="ru-RU" dirty="0">
                <a:solidFill>
                  <a:prstClr val="black"/>
                </a:solidFill>
                <a:latin typeface="Arial Black" pitchFamily="34" charset="0"/>
              </a:rPr>
              <a:t>раздельнополые, </a:t>
            </a:r>
            <a:endParaRPr lang="ru-RU" dirty="0" smtClean="0">
              <a:solidFill>
                <a:prstClr val="black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с метаморфозом. </a:t>
            </a: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Личинка – </a:t>
            </a:r>
          </a:p>
          <a:p>
            <a:pPr mar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головастик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004048" y="170080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7308304" y="1700808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339752" y="2204864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3968" y="2924944"/>
            <a:ext cx="4647456" cy="3267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05219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579296" cy="7200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ПРЕСМЫКАЮЩИЕСЯ </a:t>
            </a:r>
            <a:r>
              <a:rPr lang="ru-RU" dirty="0" smtClean="0">
                <a:solidFill>
                  <a:prstClr val="black"/>
                </a:solidFill>
              </a:rPr>
              <a:t> - 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раздельнополые, без метаморфоза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Зародыш – в яйце покрыт зародышевыми и яйцевыми оболочками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ПТИЦЫ</a:t>
            </a:r>
            <a:r>
              <a:rPr lang="ru-RU" dirty="0" smtClean="0">
                <a:solidFill>
                  <a:prstClr val="black"/>
                </a:solidFill>
              </a:rPr>
              <a:t> – 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раздельнополые.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Зародышевый диск в центре яйца на </a:t>
            </a:r>
            <a:r>
              <a:rPr lang="ru-RU" dirty="0" err="1" smtClean="0">
                <a:solidFill>
                  <a:prstClr val="black"/>
                </a:solidFill>
                <a:latin typeface="Arial Black" pitchFamily="34" charset="0"/>
              </a:rPr>
              <a:t>халазах</a:t>
            </a:r>
            <a:endParaRPr lang="ru-RU" dirty="0" smtClean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Птенцовые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 – 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сколько смогут 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выкормить 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(от вида птиц)</a:t>
            </a:r>
          </a:p>
          <a:p>
            <a:pPr marL="0" lvl="0" indent="0">
              <a:buNone/>
            </a:pPr>
            <a:endParaRPr lang="ru-RU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Выводковые</a:t>
            </a: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 – 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сколько сможет 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поместиться под 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наседкой </a:t>
            </a:r>
            <a:endParaRPr lang="ru-RU" dirty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  <a:latin typeface="Arial Black" pitchFamily="34" charset="0"/>
              </a:rPr>
              <a:t> </a:t>
            </a:r>
            <a:endParaRPr lang="ru-RU" dirty="0">
              <a:solidFill>
                <a:prstClr val="black"/>
              </a:solidFill>
              <a:latin typeface="Arial Black" pitchFamily="34" charset="0"/>
            </a:endParaRPr>
          </a:p>
          <a:p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7904" y="2132856"/>
            <a:ext cx="4968552" cy="2570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4768126"/>
            <a:ext cx="2664296" cy="1899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768125"/>
            <a:ext cx="2808312" cy="1899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995429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Млекопитающие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8326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Внутреннее. Зародыш в матке. Детское место – плацента. Вскармливание молоком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Подкласс Яйцекладущие - </a:t>
            </a:r>
            <a:r>
              <a:rPr lang="ru-RU" dirty="0" smtClean="0">
                <a:latin typeface="Arial Black" pitchFamily="34" charset="0"/>
              </a:rPr>
              <a:t>откладывают яйца, которые либо насиживают, либо вынашивают в выводковой сумке</a:t>
            </a:r>
          </a:p>
          <a:p>
            <a:pPr marL="0" indent="0">
              <a:buNone/>
            </a:pPr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>Подкласс </a:t>
            </a: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Плацентарные 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Отряд сумчатые - </a:t>
            </a:r>
            <a:r>
              <a:rPr lang="ru-RU" dirty="0" smtClean="0">
                <a:latin typeface="Arial Black" pitchFamily="34" charset="0"/>
              </a:rPr>
              <a:t>плацента слабо развита. Детеныши вынашиваются в сумке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6115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79208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рудиментарные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964488" cy="583264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sz="5800" dirty="0" smtClean="0">
                <a:latin typeface="Arial Black" pitchFamily="34" charset="0"/>
              </a:rPr>
              <a:t>Упрощенные, недоразвитые, утратившие свое значение.</a:t>
            </a: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Человек</a:t>
            </a:r>
            <a:endParaRPr lang="ru-RU" sz="4000" b="1" dirty="0">
              <a:solidFill>
                <a:srgbClr val="FF0000"/>
              </a:solidFill>
              <a:latin typeface="Arial Black" pitchFamily="34" charset="0"/>
            </a:endParaRPr>
          </a:p>
          <a:p>
            <a:pPr>
              <a:buFont typeface="Arial"/>
              <a:buChar char="•"/>
            </a:pPr>
            <a:r>
              <a:rPr lang="ru-RU" sz="4000" dirty="0">
                <a:latin typeface="Arial Black" pitchFamily="34" charset="0"/>
              </a:rPr>
              <a:t>хвостовые позвонки </a:t>
            </a:r>
            <a:r>
              <a:rPr lang="ru-RU" sz="4000" dirty="0" smtClean="0">
                <a:latin typeface="Arial Black" pitchFamily="34" charset="0"/>
              </a:rPr>
              <a:t>(</a:t>
            </a:r>
            <a:r>
              <a:rPr lang="ru-RU" sz="4000" dirty="0" smtClean="0">
                <a:latin typeface="Arial Black" pitchFamily="34" charset="0"/>
                <a:hlinkClick r:id="rId2" tooltip="Копчик"/>
              </a:rPr>
              <a:t>копчик</a:t>
            </a:r>
            <a:r>
              <a:rPr lang="ru-RU" sz="4000" dirty="0" smtClean="0">
                <a:latin typeface="Arial Black" pitchFamily="34" charset="0"/>
              </a:rPr>
              <a:t>)</a:t>
            </a:r>
          </a:p>
          <a:p>
            <a:pPr>
              <a:buFont typeface="Arial"/>
              <a:buChar char="•"/>
            </a:pPr>
            <a:r>
              <a:rPr lang="ru-RU" sz="4000" dirty="0" smtClean="0">
                <a:latin typeface="Arial Black" pitchFamily="34" charset="0"/>
                <a:hlinkClick r:id="rId3" tooltip="Ушные мышцы"/>
              </a:rPr>
              <a:t>ушные мышцы</a:t>
            </a:r>
            <a:endParaRPr lang="ru-RU" sz="4000" dirty="0" smtClean="0">
              <a:latin typeface="Arial Black" pitchFamily="34" charset="0"/>
            </a:endParaRPr>
          </a:p>
          <a:p>
            <a:pPr>
              <a:buFont typeface="Arial"/>
              <a:buChar char="•"/>
            </a:pPr>
            <a:r>
              <a:rPr lang="ru-RU" sz="4000" dirty="0" smtClean="0">
                <a:latin typeface="Arial Black" pitchFamily="34" charset="0"/>
                <a:hlinkClick r:id="rId4" tooltip="Зубы мудрости"/>
              </a:rPr>
              <a:t>зубы </a:t>
            </a:r>
            <a:r>
              <a:rPr lang="ru-RU" sz="4000" dirty="0">
                <a:latin typeface="Arial Black" pitchFamily="34" charset="0"/>
                <a:hlinkClick r:id="rId4" tooltip="Зубы мудрости"/>
              </a:rPr>
              <a:t>мудрости</a:t>
            </a:r>
            <a:endParaRPr lang="ru-RU" sz="4000" dirty="0">
              <a:latin typeface="Arial Black" pitchFamily="34" charset="0"/>
            </a:endParaRPr>
          </a:p>
          <a:p>
            <a:pPr>
              <a:buFont typeface="Arial"/>
              <a:buChar char="•"/>
            </a:pPr>
            <a:r>
              <a:rPr lang="ru-RU" sz="4000" dirty="0">
                <a:latin typeface="Arial Black" pitchFamily="34" charset="0"/>
                <a:hlinkClick r:id="rId5" tooltip="Пирамидальная мышца"/>
              </a:rPr>
              <a:t>пирамидальная мышца</a:t>
            </a:r>
            <a:endParaRPr lang="ru-RU" sz="4000" dirty="0">
              <a:latin typeface="Arial Black" pitchFamily="34" charset="0"/>
            </a:endParaRPr>
          </a:p>
          <a:p>
            <a:pPr>
              <a:buFont typeface="Arial"/>
              <a:buChar char="•"/>
            </a:pPr>
            <a:r>
              <a:rPr lang="ru-RU" sz="4000" dirty="0">
                <a:latin typeface="Arial Black" pitchFamily="34" charset="0"/>
              </a:rPr>
              <a:t>червеобразный отросток </a:t>
            </a:r>
            <a:r>
              <a:rPr lang="ru-RU" sz="4000" dirty="0" smtClean="0">
                <a:latin typeface="Arial Black" pitchFamily="34" charset="0"/>
                <a:hlinkClick r:id="rId6" tooltip="Слепая кишка"/>
              </a:rPr>
              <a:t>слепой кишки</a:t>
            </a:r>
            <a:r>
              <a:rPr lang="ru-RU" sz="4000" dirty="0">
                <a:latin typeface="Arial Black" pitchFamily="34" charset="0"/>
              </a:rPr>
              <a:t> (</a:t>
            </a:r>
            <a:r>
              <a:rPr lang="ru-RU" sz="4000" dirty="0">
                <a:latin typeface="Arial Black" pitchFamily="34" charset="0"/>
                <a:hlinkClick r:id="rId7" tooltip="Аппендикс человека"/>
              </a:rPr>
              <a:t>аппендикс</a:t>
            </a:r>
            <a:r>
              <a:rPr lang="ru-RU" sz="4000" dirty="0">
                <a:latin typeface="Arial Black" pitchFamily="34" charset="0"/>
              </a:rPr>
              <a:t>)</a:t>
            </a:r>
          </a:p>
          <a:p>
            <a:pPr>
              <a:buFont typeface="Arial"/>
              <a:buChar char="•"/>
            </a:pPr>
            <a:r>
              <a:rPr lang="ru-RU" sz="4000" dirty="0" err="1">
                <a:latin typeface="Arial Black" pitchFamily="34" charset="0"/>
                <a:hlinkClick r:id="rId8" tooltip="Эпикантус"/>
              </a:rPr>
              <a:t>эпикантус</a:t>
            </a:r>
            <a:r>
              <a:rPr lang="ru-RU" sz="4000" dirty="0">
                <a:latin typeface="Arial Black" pitchFamily="34" charset="0"/>
              </a:rPr>
              <a:t> (третье веко)</a:t>
            </a:r>
          </a:p>
          <a:p>
            <a:pPr marL="0" indent="0">
              <a:buNone/>
            </a:pPr>
            <a:endParaRPr lang="ru-RU" sz="4000" b="1" dirty="0" smtClean="0"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Другие животные</a:t>
            </a:r>
          </a:p>
          <a:p>
            <a:pPr>
              <a:buFont typeface="Arial"/>
              <a:buChar char="•"/>
            </a:pPr>
            <a:r>
              <a:rPr lang="ru-RU" sz="4000" dirty="0" smtClean="0">
                <a:latin typeface="Arial Black" pitchFamily="34" charset="0"/>
                <a:hlinkClick r:id="rId9" tooltip="Малая берцовая кость"/>
              </a:rPr>
              <a:t>малая берцовая кость</a:t>
            </a:r>
            <a:r>
              <a:rPr lang="ru-RU" sz="4000" dirty="0" smtClean="0">
                <a:latin typeface="Arial Black" pitchFamily="34" charset="0"/>
              </a:rPr>
              <a:t> у </a:t>
            </a:r>
            <a:r>
              <a:rPr lang="ru-RU" sz="4000" dirty="0" smtClean="0">
                <a:latin typeface="Arial Black" pitchFamily="34" charset="0"/>
                <a:hlinkClick r:id="rId10" tooltip="Птицы"/>
              </a:rPr>
              <a:t>птиц</a:t>
            </a:r>
            <a:endParaRPr lang="ru-RU" sz="4000" dirty="0" smtClean="0">
              <a:latin typeface="Arial Black" pitchFamily="34" charset="0"/>
            </a:endParaRPr>
          </a:p>
          <a:p>
            <a:pPr>
              <a:buFont typeface="Arial"/>
              <a:buChar char="•"/>
            </a:pPr>
            <a:r>
              <a:rPr lang="ru-RU" sz="4000" dirty="0" smtClean="0">
                <a:latin typeface="Arial Black" pitchFamily="34" charset="0"/>
                <a:hlinkClick r:id="rId11" tooltip="Глаз"/>
              </a:rPr>
              <a:t>глаза</a:t>
            </a:r>
            <a:r>
              <a:rPr lang="ru-RU" sz="4000" dirty="0">
                <a:latin typeface="Arial Black" pitchFamily="34" charset="0"/>
              </a:rPr>
              <a:t> у некоторых пещерных и роющих животных (</a:t>
            </a:r>
            <a:r>
              <a:rPr lang="ru-RU" sz="4000" dirty="0">
                <a:latin typeface="Arial Black" pitchFamily="34" charset="0"/>
                <a:hlinkClick r:id="rId12" tooltip="Протеи"/>
              </a:rPr>
              <a:t>протей</a:t>
            </a:r>
            <a:r>
              <a:rPr lang="ru-RU" sz="4000" dirty="0">
                <a:latin typeface="Arial Black" pitchFamily="34" charset="0"/>
              </a:rPr>
              <a:t>, </a:t>
            </a:r>
            <a:r>
              <a:rPr lang="ru-RU" sz="4000" dirty="0">
                <a:latin typeface="Arial Black" pitchFamily="34" charset="0"/>
                <a:hlinkClick r:id="rId13" tooltip="Слепыш"/>
              </a:rPr>
              <a:t>слепыш</a:t>
            </a:r>
            <a:r>
              <a:rPr lang="ru-RU" sz="4000" dirty="0">
                <a:latin typeface="Arial Black" pitchFamily="34" charset="0"/>
              </a:rPr>
              <a:t>, </a:t>
            </a:r>
            <a:r>
              <a:rPr lang="ru-RU" sz="4000" dirty="0">
                <a:latin typeface="Arial Black" pitchFamily="34" charset="0"/>
                <a:hlinkClick r:id="rId14" tooltip="Крот"/>
              </a:rPr>
              <a:t>крот</a:t>
            </a:r>
            <a:r>
              <a:rPr lang="ru-RU" sz="4000" dirty="0">
                <a:latin typeface="Arial Black" pitchFamily="34" charset="0"/>
              </a:rPr>
              <a:t>)</a:t>
            </a:r>
          </a:p>
          <a:p>
            <a:pPr>
              <a:buFont typeface="Arial"/>
              <a:buChar char="•"/>
            </a:pPr>
            <a:r>
              <a:rPr lang="ru-RU" sz="4000" dirty="0">
                <a:latin typeface="Arial Black" pitchFamily="34" charset="0"/>
              </a:rPr>
              <a:t>остатки </a:t>
            </a:r>
            <a:r>
              <a:rPr lang="ru-RU" sz="4000" dirty="0">
                <a:latin typeface="Arial Black" pitchFamily="34" charset="0"/>
                <a:hlinkClick r:id="rId15" tooltip="Волосяной покров животных"/>
              </a:rPr>
              <a:t>волосяного покрова</a:t>
            </a:r>
            <a:r>
              <a:rPr lang="ru-RU" sz="4000" dirty="0">
                <a:latin typeface="Arial Black" pitchFamily="34" charset="0"/>
              </a:rPr>
              <a:t> и </a:t>
            </a:r>
            <a:r>
              <a:rPr lang="ru-RU" sz="4000" dirty="0">
                <a:latin typeface="Arial Black" pitchFamily="34" charset="0"/>
                <a:hlinkClick r:id="rId16" tooltip="Тазовая кость"/>
              </a:rPr>
              <a:t>тазовых костей</a:t>
            </a:r>
            <a:r>
              <a:rPr lang="ru-RU" sz="4000" dirty="0">
                <a:latin typeface="Arial Black" pitchFamily="34" charset="0"/>
              </a:rPr>
              <a:t> у некоторых </a:t>
            </a:r>
            <a:r>
              <a:rPr lang="ru-RU" sz="4000" dirty="0">
                <a:latin typeface="Arial Black" pitchFamily="34" charset="0"/>
                <a:hlinkClick r:id="rId17" tooltip="Китообразные"/>
              </a:rPr>
              <a:t>китообразных</a:t>
            </a:r>
            <a:r>
              <a:rPr lang="ru-RU" sz="4000" dirty="0">
                <a:latin typeface="Arial Black" pitchFamily="34" charset="0"/>
              </a:rPr>
              <a:t>.</a:t>
            </a:r>
            <a:endParaRPr lang="ru-RU" sz="4000" b="0" i="0" dirty="0">
              <a:effectLst/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578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5800" dirty="0">
                <a:solidFill>
                  <a:srgbClr val="FF0000"/>
                </a:solidFill>
                <a:latin typeface="Arial Black" pitchFamily="34" charset="0"/>
              </a:rPr>
              <a:t>Основные ароморфозы в эволюции </a:t>
            </a:r>
            <a:r>
              <a:rPr lang="ru-RU" sz="5800" dirty="0" smtClean="0">
                <a:solidFill>
                  <a:srgbClr val="FF0000"/>
                </a:solidFill>
                <a:latin typeface="Arial Black" pitchFamily="34" charset="0"/>
              </a:rPr>
              <a:t>животных</a:t>
            </a:r>
            <a:r>
              <a:rPr lang="ru-RU" sz="5800" dirty="0">
                <a:solidFill>
                  <a:srgbClr val="FF0000"/>
                </a:solidFill>
                <a:latin typeface="Arial Black" pitchFamily="34" charset="0"/>
              </a:rPr>
              <a:t>: 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5100" dirty="0">
                <a:latin typeface="Arial Black" pitchFamily="34" charset="0"/>
              </a:rPr>
              <a:t/>
            </a:r>
            <a:br>
              <a:rPr lang="ru-RU" sz="5100" dirty="0">
                <a:latin typeface="Arial Black" pitchFamily="34" charset="0"/>
              </a:rPr>
            </a:br>
            <a:r>
              <a:rPr lang="ru-RU" sz="5100" dirty="0">
                <a:solidFill>
                  <a:srgbClr val="FF0000"/>
                </a:solidFill>
                <a:latin typeface="Arial Black" pitchFamily="34" charset="0"/>
              </a:rPr>
              <a:t>1) </a:t>
            </a:r>
            <a:r>
              <a:rPr lang="ru-RU" sz="5100" dirty="0" smtClean="0">
                <a:solidFill>
                  <a:srgbClr val="333333"/>
                </a:solidFill>
                <a:latin typeface="Arial Black" pitchFamily="34" charset="0"/>
              </a:rPr>
              <a:t>Клетка – единица жизни на Земле</a:t>
            </a:r>
          </a:p>
          <a:p>
            <a:pPr marL="0" indent="0">
              <a:buNone/>
            </a:pPr>
            <a:r>
              <a:rPr lang="ru-RU" sz="5100" dirty="0" smtClean="0">
                <a:solidFill>
                  <a:srgbClr val="FF0000"/>
                </a:solidFill>
                <a:latin typeface="Arial Black" pitchFamily="34" charset="0"/>
              </a:rPr>
              <a:t>2) </a:t>
            </a:r>
            <a:r>
              <a:rPr lang="ru-RU" sz="5100" dirty="0" smtClean="0">
                <a:solidFill>
                  <a:srgbClr val="333333"/>
                </a:solidFill>
                <a:latin typeface="Arial Black" pitchFamily="34" charset="0"/>
              </a:rPr>
              <a:t>появление </a:t>
            </a:r>
            <a:r>
              <a:rPr lang="ru-RU" sz="5100" dirty="0">
                <a:solidFill>
                  <a:srgbClr val="333333"/>
                </a:solidFill>
                <a:latin typeface="Arial Black" pitchFamily="34" charset="0"/>
              </a:rPr>
              <a:t>многоклеточных животных от одноклеточных, дифференциация клеток и образование тканей</a:t>
            </a:r>
            <a:r>
              <a:rPr lang="ru-RU" sz="5100" dirty="0" smtClean="0">
                <a:solidFill>
                  <a:srgbClr val="333333"/>
                </a:solidFill>
                <a:latin typeface="Arial Black" pitchFamily="34" charset="0"/>
              </a:rPr>
              <a:t>;</a:t>
            </a:r>
          </a:p>
          <a:p>
            <a:pPr marL="0" indent="0">
              <a:buNone/>
            </a:pPr>
            <a:r>
              <a:rPr lang="ru-RU" sz="5100" dirty="0" smtClean="0">
                <a:solidFill>
                  <a:srgbClr val="333333"/>
                </a:solidFill>
                <a:latin typeface="Arial Black" pitchFamily="34" charset="0"/>
              </a:rPr>
              <a:t> </a:t>
            </a:r>
            <a:r>
              <a:rPr lang="ru-RU" sz="5100" dirty="0">
                <a:latin typeface="Arial Black" pitchFamily="34" charset="0"/>
              </a:rPr>
              <a:t/>
            </a:r>
            <a:br>
              <a:rPr lang="ru-RU" sz="5100" dirty="0">
                <a:latin typeface="Arial Black" pitchFamily="34" charset="0"/>
              </a:rPr>
            </a:br>
            <a:r>
              <a:rPr lang="ru-RU" sz="5100" dirty="0" smtClean="0">
                <a:solidFill>
                  <a:srgbClr val="FF0000"/>
                </a:solidFill>
                <a:latin typeface="Arial Black" pitchFamily="34" charset="0"/>
              </a:rPr>
              <a:t>3) </a:t>
            </a:r>
            <a:r>
              <a:rPr lang="ru-RU" sz="5100" dirty="0">
                <a:solidFill>
                  <a:srgbClr val="333333"/>
                </a:solidFill>
                <a:latin typeface="Arial Black" pitchFamily="34" charset="0"/>
              </a:rPr>
              <a:t>формирование у животных двусторонней симметрии, передней и задней частей тела, брюшной и спинной сторон тела в связи с разделением функций в организме (ориентация в пространстве - передняя часть, защитная - спинная сторона, передвижение - брюшная сторона) ; </a:t>
            </a:r>
            <a:endParaRPr lang="ru-RU" sz="5100" dirty="0" smtClean="0">
              <a:solidFill>
                <a:srgbClr val="333333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5100" dirty="0">
                <a:latin typeface="Arial Black" pitchFamily="34" charset="0"/>
              </a:rPr>
              <a:t/>
            </a:r>
            <a:br>
              <a:rPr lang="ru-RU" sz="5100" dirty="0">
                <a:latin typeface="Arial Black" pitchFamily="34" charset="0"/>
              </a:rPr>
            </a:br>
            <a:r>
              <a:rPr lang="ru-RU" sz="5100" dirty="0" smtClean="0">
                <a:solidFill>
                  <a:srgbClr val="FF0000"/>
                </a:solidFill>
                <a:latin typeface="Arial Black" pitchFamily="34" charset="0"/>
              </a:rPr>
              <a:t>4) </a:t>
            </a:r>
            <a:r>
              <a:rPr lang="ru-RU" sz="5100" dirty="0">
                <a:solidFill>
                  <a:srgbClr val="333333"/>
                </a:solidFill>
                <a:latin typeface="Arial Black" pitchFamily="34" charset="0"/>
              </a:rPr>
              <a:t>возникновение бесчерепных, подобных современному ланцетнику, панцирных рыб с костными челюстями, позволяющими активно охотиться и справляться с </a:t>
            </a:r>
            <a:r>
              <a:rPr lang="ru-RU" sz="5100" dirty="0" smtClean="0">
                <a:solidFill>
                  <a:srgbClr val="333333"/>
                </a:solidFill>
                <a:latin typeface="Arial Black" pitchFamily="34" charset="0"/>
              </a:rPr>
              <a:t>добычей</a:t>
            </a:r>
            <a:r>
              <a:rPr lang="ru-RU" sz="5100" dirty="0">
                <a:latin typeface="Arial Black" pitchFamily="34" charset="0"/>
              </a:rPr>
              <a:t/>
            </a:r>
            <a:br>
              <a:rPr lang="ru-RU" sz="5100" dirty="0">
                <a:latin typeface="Arial Black" pitchFamily="34" charset="0"/>
              </a:rPr>
            </a:br>
            <a:endParaRPr lang="ru-RU" sz="51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142428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928992" cy="6624736"/>
          </a:xfrm>
        </p:spPr>
        <p:txBody>
          <a:bodyPr>
            <a:normAutofit fontScale="77500" lnSpcReduction="20000"/>
          </a:bodyPr>
          <a:lstStyle/>
          <a:p>
            <a:pPr marL="0" lvl="0" indent="0">
              <a:buNone/>
            </a:pPr>
            <a:r>
              <a:rPr lang="ru-RU" sz="2800" dirty="0">
                <a:solidFill>
                  <a:srgbClr val="FF0000"/>
                </a:solidFill>
                <a:latin typeface="Arial Black" pitchFamily="34" charset="0"/>
              </a:rPr>
              <a:t>5) </a:t>
            </a:r>
            <a:r>
              <a:rPr lang="ru-RU" sz="2800" dirty="0">
                <a:solidFill>
                  <a:srgbClr val="333333"/>
                </a:solidFill>
                <a:latin typeface="Arial Black" pitchFamily="34" charset="0"/>
              </a:rPr>
              <a:t>возникновение легких и появление легочного дыхания наряду с жаберным; </a:t>
            </a:r>
            <a:r>
              <a:rPr lang="ru-RU" sz="2800" dirty="0">
                <a:solidFill>
                  <a:prstClr val="black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Arial Black" pitchFamily="34" charset="0"/>
              </a:rPr>
            </a:br>
            <a:endParaRPr lang="ru-RU" sz="2800" dirty="0" smtClean="0">
              <a:solidFill>
                <a:srgbClr val="333333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6) </a:t>
            </a:r>
            <a:r>
              <a:rPr lang="ru-RU" sz="2800" dirty="0">
                <a:solidFill>
                  <a:srgbClr val="333333"/>
                </a:solidFill>
                <a:latin typeface="Arial Black" pitchFamily="34" charset="0"/>
              </a:rPr>
              <a:t>формирование скелета плавников с мышцами, подобных пятипалой конечности наземных позвоночных, позволившими животным не только плавать, но и ползать по дну, передвигаться по суше; </a:t>
            </a:r>
            <a:endParaRPr lang="ru-RU" sz="2800" dirty="0" smtClean="0">
              <a:solidFill>
                <a:srgbClr val="333333"/>
              </a:solidFill>
              <a:latin typeface="Arial Black" pitchFamily="34" charset="0"/>
            </a:endParaRPr>
          </a:p>
          <a:p>
            <a:pPr marL="0" lvl="0" indent="0">
              <a:buNone/>
            </a:pPr>
            <a:r>
              <a:rPr lang="ru-RU" sz="2800" dirty="0">
                <a:solidFill>
                  <a:prstClr val="black"/>
                </a:solidFill>
                <a:latin typeface="Arial Black" pitchFamily="34" charset="0"/>
              </a:rPr>
              <a:t/>
            </a:r>
            <a:br>
              <a:rPr lang="ru-RU" sz="2800" dirty="0">
                <a:solidFill>
                  <a:prstClr val="black"/>
                </a:solidFill>
                <a:latin typeface="Arial Black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itchFamily="34" charset="0"/>
              </a:rPr>
              <a:t>7) </a:t>
            </a:r>
            <a:r>
              <a:rPr lang="ru-RU" sz="2800" dirty="0">
                <a:solidFill>
                  <a:srgbClr val="333333"/>
                </a:solidFill>
                <a:latin typeface="Arial Black" pitchFamily="34" charset="0"/>
              </a:rPr>
              <a:t>усложнение кровеносной системы от двухкамерного сердца, одного круга кровообращения у рыб до четырех камерного сердца, двух кругов кровообращения у птиц и млекопитающих. Развитие нервной системы: паутинообразная у кишечно-полостных, брюшная цепочка у кольчатых червей, трубчатая нервная система, значительное развитие больших полушарий и коры головного мозга у птиц, человека и других млекопитающих. Усложнение органов дыхания (жабры у рыб, легкие у наземных позвоночных, появление у человека и других млекопитающих в легких множества ячеек, оплетенных сетью капилляров) .</a:t>
            </a:r>
            <a:endParaRPr lang="ru-RU" sz="2800" dirty="0">
              <a:solidFill>
                <a:prstClr val="black"/>
              </a:solidFill>
              <a:latin typeface="Arial Black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68478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6480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аналогичные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856984" cy="5832648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 smtClean="0">
                <a:latin typeface="Arial Black" pitchFamily="34" charset="0"/>
              </a:rPr>
              <a:t>Похожие органы, выполняющие сходные функции, но не унаследованные от общих предков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latin typeface="Arial Black" pitchFamily="34" charset="0"/>
              </a:rPr>
              <a:t>Жабры рака и жабры рыбы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latin typeface="Arial Black" pitchFamily="34" charset="0"/>
              </a:rPr>
              <a:t>Крыло бабочки и крыло птицы</a:t>
            </a:r>
          </a:p>
          <a:p>
            <a:pPr>
              <a:buFont typeface="Arial" charset="0"/>
              <a:buChar char="•"/>
            </a:pPr>
            <a:r>
              <a:rPr lang="ru-RU" sz="3600" dirty="0" smtClean="0">
                <a:latin typeface="Arial Black" pitchFamily="34" charset="0"/>
              </a:rPr>
              <a:t>Форма тела водных млекопитающих и форма тела ры</a:t>
            </a:r>
            <a:r>
              <a:rPr lang="ru-RU" dirty="0" smtClean="0">
                <a:latin typeface="Arial Black" pitchFamily="34" charset="0"/>
              </a:rPr>
              <a:t>б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3773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40960" cy="100811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Arial Black" pitchFamily="34" charset="0"/>
              </a:rPr>
              <a:t>гомологичные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561662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Сходные в строении и соотношении частей. Сходство основано на общности происхождения. В связи с особенностями функционирования могут резко отличаться внешне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Arial Black" pitchFamily="34" charset="0"/>
              </a:rPr>
              <a:t>Нога ящерицы,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крыло птицы, 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ласт кита</a:t>
            </a:r>
          </a:p>
          <a:p>
            <a:pPr>
              <a:buFont typeface="Arial" charset="0"/>
              <a:buChar char="•"/>
            </a:pP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337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01006"/>
          </a:xfrm>
        </p:spPr>
        <p:txBody>
          <a:bodyPr>
            <a:noAutofit/>
          </a:bodyPr>
          <a:lstStyle/>
          <a:p>
            <a:r>
              <a:rPr lang="ru-RU" sz="3800" dirty="0" smtClean="0">
                <a:latin typeface="Arial Black" pitchFamily="34" charset="0"/>
              </a:rPr>
              <a:t>Дивергенция       Конвергенция</a:t>
            </a:r>
            <a:endParaRPr lang="ru-RU" sz="3800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052736"/>
            <a:ext cx="8928992" cy="554461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Расхождение            Сближение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в функции                 в функции</a:t>
            </a:r>
          </a:p>
          <a:p>
            <a:pPr marL="0" indent="0">
              <a:buNone/>
            </a:pPr>
            <a:r>
              <a:rPr lang="ru-RU" dirty="0">
                <a:latin typeface="Arial Black" pitchFamily="34" charset="0"/>
              </a:rPr>
              <a:t>г</a:t>
            </a:r>
            <a:r>
              <a:rPr lang="ru-RU" dirty="0" smtClean="0">
                <a:latin typeface="Arial Black" pitchFamily="34" charset="0"/>
              </a:rPr>
              <a:t>омологичных           аналогичных</a:t>
            </a:r>
          </a:p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органов           </a:t>
            </a:r>
            <a:r>
              <a:rPr lang="ru-RU" dirty="0" smtClean="0">
                <a:latin typeface="Arial Black" pitchFamily="34" charset="0"/>
              </a:rPr>
              <a:t>           </a:t>
            </a:r>
            <a:r>
              <a:rPr lang="ru-RU" dirty="0" err="1" smtClean="0">
                <a:latin typeface="Arial Black" pitchFamily="34" charset="0"/>
              </a:rPr>
              <a:t>органов</a:t>
            </a:r>
            <a:endParaRPr lang="ru-RU" dirty="0" smtClean="0">
              <a:latin typeface="Arial Black" pitchFamily="34" charset="0"/>
            </a:endParaRPr>
          </a:p>
          <a:p>
            <a:pPr marL="0" indent="0">
              <a:buNone/>
            </a:pP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545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856984" cy="792088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Arial Black" pitchFamily="34" charset="0"/>
              </a:rPr>
              <a:t>Покровы тела</a:t>
            </a:r>
            <a:endParaRPr lang="ru-RU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Простейшие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Arial Black" pitchFamily="34" charset="0"/>
              </a:rPr>
              <a:t>Саркодовые – </a:t>
            </a:r>
          </a:p>
          <a:p>
            <a:pPr marL="0" indent="0">
              <a:buNone/>
            </a:pPr>
            <a:r>
              <a:rPr lang="ru-RU" sz="2400" dirty="0" smtClean="0">
                <a:latin typeface="Arial Black" pitchFamily="34" charset="0"/>
              </a:rPr>
              <a:t>однослойный эпидермис</a:t>
            </a:r>
          </a:p>
          <a:p>
            <a:pPr marL="0" indent="0" algn="r">
              <a:buNone/>
            </a:pPr>
            <a:endParaRPr lang="ru-RU" dirty="0" smtClean="0">
              <a:latin typeface="Arial Black" pitchFamily="34" charset="0"/>
            </a:endParaRPr>
          </a:p>
          <a:p>
            <a:pPr algn="r">
              <a:buFont typeface="Arial" charset="0"/>
              <a:buChar char="•"/>
            </a:pPr>
            <a:r>
              <a:rPr lang="ru-RU" dirty="0" err="1" smtClean="0">
                <a:latin typeface="Arial Black" pitchFamily="34" charset="0"/>
              </a:rPr>
              <a:t>Жгутиконосы</a:t>
            </a:r>
            <a:r>
              <a:rPr lang="ru-RU" dirty="0" smtClean="0">
                <a:latin typeface="Arial Black" pitchFamily="34" charset="0"/>
              </a:rPr>
              <a:t> – </a:t>
            </a:r>
            <a:r>
              <a:rPr lang="ru-RU" sz="2400" dirty="0" err="1" smtClean="0">
                <a:latin typeface="Arial Black" pitchFamily="34" charset="0"/>
              </a:rPr>
              <a:t>пеликула</a:t>
            </a:r>
            <a:r>
              <a:rPr lang="ru-RU" sz="2400" dirty="0" smtClean="0">
                <a:latin typeface="Arial Black" pitchFamily="34" charset="0"/>
              </a:rPr>
              <a:t> </a:t>
            </a:r>
          </a:p>
          <a:p>
            <a:pPr marL="0" indent="0" algn="r">
              <a:buNone/>
            </a:pPr>
            <a:r>
              <a:rPr lang="ru-RU" sz="2400" dirty="0" smtClean="0">
                <a:latin typeface="Arial Black" pitchFamily="34" charset="0"/>
              </a:rPr>
              <a:t>(уплотненный слой цитоплазмы + </a:t>
            </a:r>
          </a:p>
          <a:p>
            <a:pPr marL="0" indent="0" algn="r">
              <a:buNone/>
            </a:pPr>
            <a:r>
              <a:rPr lang="ru-RU" sz="2400" dirty="0" err="1" smtClean="0">
                <a:latin typeface="Arial Black" pitchFamily="34" charset="0"/>
              </a:rPr>
              <a:t>цитоскелетные</a:t>
            </a:r>
            <a:r>
              <a:rPr lang="ru-RU" sz="2400" dirty="0" smtClean="0">
                <a:latin typeface="Arial Black" pitchFamily="34" charset="0"/>
              </a:rPr>
              <a:t> структуры)</a:t>
            </a:r>
          </a:p>
          <a:p>
            <a:pPr>
              <a:buFont typeface="Arial" charset="0"/>
              <a:buChar char="•"/>
            </a:pPr>
            <a:r>
              <a:rPr lang="ru-RU" dirty="0" smtClean="0">
                <a:latin typeface="Arial Black" pitchFamily="34" charset="0"/>
              </a:rPr>
              <a:t>Инфузории – </a:t>
            </a:r>
          </a:p>
          <a:p>
            <a:pPr marL="0" indent="0">
              <a:buNone/>
            </a:pPr>
            <a:r>
              <a:rPr lang="ru-RU" sz="2400" dirty="0" smtClean="0">
                <a:latin typeface="Arial Black" pitchFamily="34" charset="0"/>
              </a:rPr>
              <a:t>опорные </a:t>
            </a:r>
          </a:p>
          <a:p>
            <a:pPr marL="0" indent="0">
              <a:buNone/>
            </a:pPr>
            <a:r>
              <a:rPr lang="ru-RU" sz="2400" dirty="0" smtClean="0">
                <a:latin typeface="Arial Black" pitchFamily="34" charset="0"/>
              </a:rPr>
              <a:t>волоконца в </a:t>
            </a:r>
          </a:p>
          <a:p>
            <a:pPr marL="0" indent="0">
              <a:buNone/>
            </a:pPr>
            <a:r>
              <a:rPr lang="ru-RU" sz="2400" dirty="0" smtClean="0">
                <a:latin typeface="Arial Black" pitchFamily="34" charset="0"/>
              </a:rPr>
              <a:t>цитоплазме</a:t>
            </a:r>
          </a:p>
          <a:p>
            <a:pPr marL="0" indent="0">
              <a:buNone/>
            </a:pP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673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856984" cy="1301006"/>
          </a:xfrm>
        </p:spPr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Кишечнополостные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506916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 Black" pitchFamily="34" charset="0"/>
              </a:rPr>
              <a:t>Два слоя клеток (эктодерма, энтодерма + мезоглея) + кишечная полость</a:t>
            </a:r>
          </a:p>
          <a:p>
            <a:pPr marL="0" indent="0">
              <a:buNone/>
            </a:pP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731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1255</Words>
  <Application>Microsoft Office PowerPoint</Application>
  <PresentationFormat>Экран (4:3)</PresentationFormat>
  <Paragraphs>258</Paragraphs>
  <Slides>41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Тема Office</vt:lpstr>
      <vt:lpstr>Презентация PowerPoint</vt:lpstr>
      <vt:lpstr>Презентация PowerPoint</vt:lpstr>
      <vt:lpstr>Презентация PowerPoint</vt:lpstr>
      <vt:lpstr>рудиментарные</vt:lpstr>
      <vt:lpstr>аналогичные</vt:lpstr>
      <vt:lpstr>гомологичные</vt:lpstr>
      <vt:lpstr>Дивергенция       Конвергенция</vt:lpstr>
      <vt:lpstr>Покровы тела</vt:lpstr>
      <vt:lpstr>Кишечнополостные </vt:lpstr>
      <vt:lpstr>Черви </vt:lpstr>
      <vt:lpstr>Моллюски </vt:lpstr>
      <vt:lpstr>Тип Членистоногие</vt:lpstr>
      <vt:lpstr>Тип Хордовые</vt:lpstr>
      <vt:lpstr>Презентация PowerPoint</vt:lpstr>
      <vt:lpstr>Движение. ОДС</vt:lpstr>
      <vt:lpstr>Питание. Пищеварение </vt:lpstr>
      <vt:lpstr>Кольчатые черви – рот      глотка       желудок          передняя и задняя кишка        анальное отверстие   </vt:lpstr>
      <vt:lpstr>Хордовые </vt:lpstr>
      <vt:lpstr>Дыхание  </vt:lpstr>
      <vt:lpstr> Насекомые - трахеи и дыхальца </vt:lpstr>
      <vt:lpstr>Кровеносная система</vt:lpstr>
      <vt:lpstr>Презентация PowerPoint</vt:lpstr>
      <vt:lpstr>Презентация PowerPoint</vt:lpstr>
      <vt:lpstr>Нервная система</vt:lpstr>
      <vt:lpstr>Презентация PowerPoint</vt:lpstr>
      <vt:lpstr>Тип Хордовые</vt:lpstr>
      <vt:lpstr>Презентация PowerPoint</vt:lpstr>
      <vt:lpstr>Размножение и развитие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Черви </vt:lpstr>
      <vt:lpstr>Презентация PowerPoint</vt:lpstr>
      <vt:lpstr>Тип Хордовые </vt:lpstr>
      <vt:lpstr>Презентация PowerPoint</vt:lpstr>
      <vt:lpstr>Млекопитающие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Серега</dc:creator>
  <cp:lastModifiedBy>777</cp:lastModifiedBy>
  <cp:revision>45</cp:revision>
  <dcterms:created xsi:type="dcterms:W3CDTF">2015-03-21T17:08:24Z</dcterms:created>
  <dcterms:modified xsi:type="dcterms:W3CDTF">2020-01-10T19:02:56Z</dcterms:modified>
</cp:coreProperties>
</file>