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8" r:id="rId2"/>
    <p:sldId id="291" r:id="rId3"/>
    <p:sldId id="298" r:id="rId4"/>
    <p:sldId id="258" r:id="rId5"/>
    <p:sldId id="302" r:id="rId6"/>
    <p:sldId id="266" r:id="rId7"/>
    <p:sldId id="293" r:id="rId8"/>
    <p:sldId id="303" r:id="rId9"/>
    <p:sldId id="301" r:id="rId10"/>
    <p:sldId id="299" r:id="rId11"/>
    <p:sldId id="292" r:id="rId12"/>
    <p:sldId id="300" r:id="rId13"/>
    <p:sldId id="276" r:id="rId14"/>
    <p:sldId id="304" r:id="rId15"/>
    <p:sldId id="305" r:id="rId16"/>
    <p:sldId id="306" r:id="rId17"/>
    <p:sldId id="307" r:id="rId18"/>
    <p:sldId id="278" r:id="rId19"/>
    <p:sldId id="29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175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48947EF-7284-4834-8E1A-8F516E0FBEC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0CAC5D2-986E-4170-8702-CE572F80D6B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>
            <a:extLst>
              <a:ext uri="{FF2B5EF4-FFF2-40B4-BE49-F238E27FC236}">
                <a16:creationId xmlns:a16="http://schemas.microsoft.com/office/drawing/2014/main" id="{B380B410-9018-4ADC-9814-D4C1C763595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5" name="Rectangle 5">
            <a:extLst>
              <a:ext uri="{FF2B5EF4-FFF2-40B4-BE49-F238E27FC236}">
                <a16:creationId xmlns:a16="http://schemas.microsoft.com/office/drawing/2014/main" id="{DE5C1252-4D72-453C-A83D-993B44010A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5606" name="Rectangle 6">
            <a:extLst>
              <a:ext uri="{FF2B5EF4-FFF2-40B4-BE49-F238E27FC236}">
                <a16:creationId xmlns:a16="http://schemas.microsoft.com/office/drawing/2014/main" id="{5C233C5F-EC72-46A9-B193-66B54EBCD6B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7D9E68D6-8217-4816-A551-7D9D446CCF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F8F62F-C4CB-4582-ABFC-F73642C6B89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08163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63938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48FE14-9FBB-4F82-969A-4BF5D6AF77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95375C-0335-4092-9BB3-C7078419F4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7AF632A-E728-4AD4-9351-89802CFC6D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84752-CB90-4A01-8D41-23CC20760D8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6473767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0794EA-D4D3-4D26-9AB7-51D542E1213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A0AF7FB-196C-4F92-B0E8-5954443B89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9A92700-1038-4265-8F21-DA70BE8D6A4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DE0D29-3D0E-4A6B-9337-603522AC7A9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3143281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3888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01688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16426DE-7B89-4108-BA06-7787EBF79D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6F75EF-C550-4E5E-937D-702197364E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6FFE2A-B2E3-4654-B42A-187EE25B95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E36BE-74B2-47F3-AE8D-7206A4E6231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17144138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688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4CE30D-28CD-4B23-B677-0AF04C7E89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72DB7B-15C2-407F-84A2-4EF7ADF31D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DC4959-2B50-4F74-A034-6D9AAAAEFA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AC81A-3924-4E9E-98D6-CB6A63CDCDA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1636636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688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01688" y="1600200"/>
            <a:ext cx="8229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1688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F9E4B7-7677-4DE6-BAB5-10EEFA5D72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A85767-BD4E-46A0-AF82-3A78EE0A41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AA6BFA-FD40-4595-8A58-DB99A0CB36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149A61-D2FC-4C4D-A2F9-26B9C35A67D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5878065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56A1AB-D373-4A2A-BE6D-384D263A9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88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A3A47D-271B-482A-A5A4-7CB549BCE8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2D51D8-CAB7-413B-9C51-AAB6F5ED6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911A7E-F197-4E3B-AFA9-F9BF3161A6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87652F-3F54-4FEA-834F-7D7890354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396D270-EDA3-4830-99FB-A3B9712B0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789C47-2778-4798-8F5A-77EAEDB4F73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1091439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64F7DF-C97F-4C58-890B-FB4C59D8A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88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2D0C16-5135-4C83-B1F1-D2E42A96D8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4FB21A-B841-4C68-93B1-E0711F2A0194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992688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8456465-23A6-40F5-97A4-9BC32DA3962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992688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id="{C8D753A9-C0CA-408A-A8D7-E53C2EEAE6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id="{BD46A0CB-E67C-4EF7-B084-2A233D48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9CE99737-54AB-48C7-9CAA-A938857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8C0308-8E56-4510-B2A4-6FFFAAC07C3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1198012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A8FB725-9671-44B7-A0D4-4B94E86061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7E4DAF5-E4E0-4EA1-AAE0-18C2AAD5E3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17A848-08F2-4F3D-9699-AF6AF7DF26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E3EB8D-5320-48EE-A694-B4F639D9CB4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946684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3DDB1D-4249-49D7-92E4-0DB6256358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66433F-9DC4-4950-9CF5-4D51B80D76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2EA8D1-C71E-4A05-85C0-AF605005F9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2B2534-B910-4DDC-9BFB-E4F326FD534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57182179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01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2688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57335-F751-4025-A30C-E5F216F03E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A2771B-4733-4436-AF5A-2244214AAB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12A706-90EA-4940-AA3A-E17AD6CF9D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D41435-2D17-4039-A035-9828050EC0F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90002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99EAD65-A663-4AE7-90AD-B5FB6A91F2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38E0588-C007-4A7A-9F4C-641B3712DC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4FBA642-48DA-4CE4-A2C2-47F1572AA3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075AE-DD71-4D88-9459-713120D0745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1513548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6AC9F04-8C26-4FDB-88CC-D490F3A973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ED3E251-CB57-40B3-9E67-20EEDCE847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BF7DF82-BDAC-4361-B5C1-54BC47CD8C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71B274-2327-47F5-999E-6792DE7541E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3943197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739A027-E516-4220-BFE0-4F7F3400BF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0536FF7-6823-4AC8-A2AA-3E10CEA8039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5EA8252-BCC6-46EE-AEB0-D46E8084A9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9714F8-E5FC-4879-9485-E6941E56DA7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4104101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5D9FBA-4DDC-49F7-A3E1-DD7DA52E66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61511F-FF97-4392-B262-CE37790F96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8522DA6-2A8E-40CB-9718-A1A01C9970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FB648-7A3C-4F2A-B04C-E5CC95A2BFD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968575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712926-BDD3-4DB9-B358-19F6E0C4EA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AB9800-B1E7-43BB-8E04-71B83C89E2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0594C1-A33A-462D-8831-34A4E40DAD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8EEF09-1B8B-4667-94E2-3E0CA66513D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9946921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3ED066C3-DA3A-4841-99AE-042AEF0951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Образец заголовка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28E2776-77EF-4B04-A685-EF9416B5AA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Образец текста</a:t>
            </a:r>
          </a:p>
          <a:p>
            <a:pPr lvl="1"/>
            <a:r>
              <a:rPr lang="en-US" altLang="ru-RU"/>
              <a:t>Второй уровень</a:t>
            </a:r>
          </a:p>
          <a:p>
            <a:pPr lvl="2"/>
            <a:r>
              <a:rPr lang="en-US" altLang="ru-RU"/>
              <a:t>Третий уровень</a:t>
            </a:r>
          </a:p>
          <a:p>
            <a:pPr lvl="3"/>
            <a:r>
              <a:rPr lang="en-US" altLang="ru-RU"/>
              <a:t>Четвертый уровень</a:t>
            </a:r>
          </a:p>
          <a:p>
            <a:pPr lvl="4"/>
            <a:r>
              <a:rPr lang="en-US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EFFAAF5-2920-429C-ADFC-99B6433EFD0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F38C2E6-6F3E-423D-ABAA-D74CC12A8B0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9B35058-E99B-4E3F-B38D-5F45997800E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BD9D9B-776D-45D6-821E-DC91695DC05F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4" descr="92006708.jpg">
            <a:extLst>
              <a:ext uri="{FF2B5EF4-FFF2-40B4-BE49-F238E27FC236}">
                <a16:creationId xmlns:a16="http://schemas.microsoft.com/office/drawing/2014/main" id="{BF7CC7DB-2C10-4E33-9FDF-5A4AD9E3D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86250"/>
            <a:ext cx="9144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1" descr="3 основы конст строя.bmp">
            <a:extLst>
              <a:ext uri="{FF2B5EF4-FFF2-40B4-BE49-F238E27FC236}">
                <a16:creationId xmlns:a16="http://schemas.microsoft.com/office/drawing/2014/main" id="{ECE5147F-95FF-4E74-9F1B-B6EF8229A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103188"/>
            <a:ext cx="3249612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Заголовок 4">
            <a:extLst>
              <a:ext uri="{FF2B5EF4-FFF2-40B4-BE49-F238E27FC236}">
                <a16:creationId xmlns:a16="http://schemas.microsoft.com/office/drawing/2014/main" id="{95F754EB-4FE2-4D77-A594-EF0D97167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0438" y="214313"/>
            <a:ext cx="5429250" cy="3386137"/>
          </a:xfrm>
        </p:spPr>
        <p:txBody>
          <a:bodyPr/>
          <a:lstStyle/>
          <a:p>
            <a:pPr eaLnBrk="1" hangingPunct="1"/>
            <a:r>
              <a:rPr lang="ru-RU" altLang="ru-RU" sz="6000" b="1"/>
              <a:t>Конституция Российской Федерации</a:t>
            </a: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>
            <a:extLst>
              <a:ext uri="{FF2B5EF4-FFF2-40B4-BE49-F238E27FC236}">
                <a16:creationId xmlns:a16="http://schemas.microsoft.com/office/drawing/2014/main" id="{EC70F484-A7B7-40F5-9CFC-FAA5C97035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18011" y="378822"/>
            <a:ext cx="8325894" cy="551221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5.  Федеральное Собрание 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6 Правительство Российской Федерации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7 Судебная власть 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8 Местное самоуправление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9 Конституционные поправки и пересмотр Конституции</a:t>
            </a:r>
            <a:r>
              <a:rPr lang="ru-RU" alt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3232"/>
            <a:ext cx="7302137" cy="3416320"/>
          </a:xfrm>
          <a:prstGeom prst="rect">
            <a:avLst/>
          </a:prstGeom>
          <a:noFill/>
          <a:ln w="38100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Над созданием Конституции России трудились более 1000 человек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604" y="3706149"/>
            <a:ext cx="3569247" cy="332449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247" y="3336744"/>
            <a:ext cx="3730451" cy="387966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770" y="2027191"/>
            <a:ext cx="2645230" cy="317427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7299698" y="5091912"/>
            <a:ext cx="123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А. Собчак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65590" y="6106427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С. Шахрай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6983" y="3532248"/>
            <a:ext cx="1495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С. Алексеев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691" y="1939835"/>
            <a:ext cx="855617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Конституции Российской Федерации не используются иностранные выражения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36469" y="783771"/>
            <a:ext cx="68378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strike="sngStrike" dirty="0">
                <a:solidFill>
                  <a:srgbClr val="FFC000"/>
                </a:solidFill>
              </a:rPr>
              <a:t>Импичмент                                         парламент</a:t>
            </a:r>
          </a:p>
          <a:p>
            <a:r>
              <a:rPr lang="ru-RU" sz="2400" strike="sngStrike" dirty="0">
                <a:solidFill>
                  <a:srgbClr val="FFC000"/>
                </a:solidFill>
              </a:rPr>
              <a:t>                   сенатор              спикер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07F2ED90-5242-4848-A97E-A081222F4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730" y="615712"/>
            <a:ext cx="76506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Существует специальный экземпляр Конституции, кладя руку на который, новый президент страны приносит  присягу народу</a:t>
            </a:r>
          </a:p>
        </p:txBody>
      </p:sp>
      <p:pic>
        <p:nvPicPr>
          <p:cNvPr id="24579" name="Picture 3" descr="клятва">
            <a:extLst>
              <a:ext uri="{FF2B5EF4-FFF2-40B4-BE49-F238E27FC236}">
                <a16:creationId xmlns:a16="http://schemas.microsoft.com/office/drawing/2014/main" id="{EFF3B69C-8D45-4540-9564-DD49AE43B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1910" y="3156994"/>
            <a:ext cx="5195297" cy="319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2" y="2419175"/>
            <a:ext cx="6387737" cy="44388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5577" y="418012"/>
            <a:ext cx="8033657" cy="2462213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200" b="1" u="sng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82 Конституции</a:t>
            </a:r>
            <a:r>
              <a:rPr lang="ru-RU" sz="22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РФ 1. ... "Клянусь при осуществлении полномочий Президента Российской Федерации уважать и охранять права и свободы человека и гражданина, соблюдать и защищать Конституцию Российской Федерации, защищать суверенитет и независимость, безопасность и целостность государства, верно служить народу".</a:t>
            </a:r>
          </a:p>
        </p:txBody>
      </p:sp>
    </p:spTree>
    <p:extLst>
      <p:ext uri="{BB962C8B-B14F-4D97-AF65-F5344CB8AC3E}">
        <p14:creationId xmlns:p14="http://schemas.microsoft.com/office/powerpoint/2010/main" val="114052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8458" y="600891"/>
            <a:ext cx="785471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2005 г. 12 декабря был нерабочим днем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5396"/>
            <a:ext cx="8953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882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2142">
            <a:off x="3522987" y="1686564"/>
            <a:ext cx="2098026" cy="2859310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991825" y="5436122"/>
            <a:ext cx="78386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1999 и в 2005 г. Экземпляры конституции побывали в космосе</a:t>
            </a:r>
          </a:p>
        </p:txBody>
      </p:sp>
    </p:spTree>
    <p:extLst>
      <p:ext uri="{BB962C8B-B14F-4D97-AF65-F5344CB8AC3E}">
        <p14:creationId xmlns:p14="http://schemas.microsoft.com/office/powerpoint/2010/main" val="3494514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9080"/>
            <a:ext cx="9144000" cy="659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595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>
            <a:extLst>
              <a:ext uri="{FF2B5EF4-FFF2-40B4-BE49-F238E27FC236}">
                <a16:creationId xmlns:a16="http://schemas.microsoft.com/office/drawing/2014/main" id="{228D727B-E3F2-45D2-9851-5FE66B3E8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963613"/>
            <a:ext cx="53371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8000" b="1" dirty="0">
                <a:solidFill>
                  <a:srgbClr val="990000"/>
                </a:solidFill>
                <a:latin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>
                <a16:creationId xmlns:a16="http://schemas.microsoft.com/office/drawing/2014/main" id="{6A37A9DB-7EFA-4630-866F-EF6BD5143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88" y="-115888"/>
            <a:ext cx="8737600" cy="6973888"/>
          </a:xfrm>
        </p:spPr>
        <p:txBody>
          <a:bodyPr/>
          <a:lstStyle/>
          <a:p>
            <a:r>
              <a:rPr lang="ru-RU" altLang="ru-RU" sz="1600" b="1"/>
              <a:t>Проверь свои знания:</a:t>
            </a:r>
            <a:br>
              <a:rPr lang="ru-RU" altLang="ru-RU" sz="1600"/>
            </a:br>
            <a:r>
              <a:rPr lang="ru-RU" altLang="ru-RU" sz="1600" b="1"/>
              <a:t>1. В каком году была принята Конституция РФ?</a:t>
            </a:r>
            <a:br>
              <a:rPr lang="ru-RU" altLang="ru-RU" sz="1600"/>
            </a:br>
            <a:r>
              <a:rPr lang="ru-RU" altLang="ru-RU" sz="1600"/>
              <a:t>а) 1993; б) 1995; в) 1991; г) 1994.</a:t>
            </a:r>
            <a:br>
              <a:rPr lang="ru-RU" altLang="ru-RU" sz="1600"/>
            </a:br>
            <a:r>
              <a:rPr lang="ru-RU" altLang="ru-RU" sz="1600" b="1"/>
              <a:t>2. Конституция - это </a:t>
            </a:r>
            <a:br>
              <a:rPr lang="ru-RU" altLang="ru-RU" sz="1600"/>
            </a:br>
            <a:r>
              <a:rPr lang="ru-RU" altLang="ru-RU" sz="1600"/>
              <a:t>а) свод обычаев;</a:t>
            </a:r>
            <a:br>
              <a:rPr lang="ru-RU" altLang="ru-RU" sz="1600"/>
            </a:br>
            <a:r>
              <a:rPr lang="ru-RU" altLang="ru-RU" sz="1600"/>
              <a:t> б) свод законов, где записаны наказания за преступления;</a:t>
            </a:r>
            <a:br>
              <a:rPr lang="ru-RU" altLang="ru-RU" sz="1600"/>
            </a:br>
            <a:r>
              <a:rPr lang="ru-RU" altLang="ru-RU" sz="1600"/>
              <a:t> в) закон, где определяется устройство страны, права и обязанности граждан;</a:t>
            </a:r>
            <a:br>
              <a:rPr lang="ru-RU" altLang="ru-RU" sz="1600"/>
            </a:br>
            <a:r>
              <a:rPr lang="ru-RU" altLang="ru-RU" sz="1600"/>
              <a:t> г) закон, который определяет порядок выезда из страны.</a:t>
            </a:r>
            <a:br>
              <a:rPr lang="ru-RU" altLang="ru-RU" sz="1600"/>
            </a:br>
            <a:r>
              <a:rPr lang="ru-RU" altLang="ru-RU" sz="1600" b="1"/>
              <a:t>3. РФ по своему устройству: </a:t>
            </a:r>
            <a:br>
              <a:rPr lang="ru-RU" altLang="ru-RU" sz="1600"/>
            </a:br>
            <a:r>
              <a:rPr lang="ru-RU" altLang="ru-RU" sz="1600"/>
              <a:t>а) унитарное государство;</a:t>
            </a:r>
            <a:br>
              <a:rPr lang="ru-RU" altLang="ru-RU" sz="1600"/>
            </a:br>
            <a:r>
              <a:rPr lang="ru-RU" altLang="ru-RU" sz="1600"/>
              <a:t> б) федеративное государство; </a:t>
            </a:r>
            <a:br>
              <a:rPr lang="ru-RU" altLang="ru-RU" sz="1600"/>
            </a:br>
            <a:r>
              <a:rPr lang="ru-RU" altLang="ru-RU" sz="1600"/>
              <a:t>в) конфедеративное государство.</a:t>
            </a:r>
            <a:br>
              <a:rPr lang="ru-RU" altLang="ru-RU" sz="1600"/>
            </a:br>
            <a:r>
              <a:rPr lang="ru-RU" altLang="ru-RU" sz="1600" b="1"/>
              <a:t>4. Российская Федерация - это:</a:t>
            </a:r>
            <a:br>
              <a:rPr lang="ru-RU" altLang="ru-RU" sz="1600"/>
            </a:br>
            <a:r>
              <a:rPr lang="ru-RU" altLang="ru-RU" sz="1600"/>
              <a:t> а) авторитарное государство;</a:t>
            </a:r>
            <a:br>
              <a:rPr lang="ru-RU" altLang="ru-RU" sz="1600"/>
            </a:br>
            <a:r>
              <a:rPr lang="ru-RU" altLang="ru-RU" sz="1600"/>
              <a:t> б) тоталитарное государство; </a:t>
            </a:r>
            <a:br>
              <a:rPr lang="ru-RU" altLang="ru-RU" sz="1600"/>
            </a:br>
            <a:r>
              <a:rPr lang="ru-RU" altLang="ru-RU" sz="1600"/>
              <a:t>в) демократическое государство.</a:t>
            </a:r>
            <a:br>
              <a:rPr lang="ru-RU" altLang="ru-RU" sz="1600"/>
            </a:br>
            <a:r>
              <a:rPr lang="ru-RU" altLang="ru-RU" sz="1600" b="1"/>
              <a:t>5. Российская Федерация - это: </a:t>
            </a:r>
            <a:br>
              <a:rPr lang="ru-RU" altLang="ru-RU" sz="1600"/>
            </a:br>
            <a:r>
              <a:rPr lang="ru-RU" altLang="ru-RU" sz="1600"/>
              <a:t>а) республика; б) монархия; в) конституционная монархия.</a:t>
            </a:r>
            <a:br>
              <a:rPr lang="ru-RU" altLang="ru-RU" sz="1600"/>
            </a:br>
            <a:r>
              <a:rPr lang="ru-RU" altLang="ru-RU" sz="1600" b="1"/>
              <a:t>6. Органами исполнительной власти РФ являются:</a:t>
            </a:r>
            <a:br>
              <a:rPr lang="ru-RU" altLang="ru-RU" sz="1600"/>
            </a:br>
            <a:r>
              <a:rPr lang="ru-RU" altLang="ru-RU" sz="1600"/>
              <a:t> а) Федеральное Собрание; б) Верховный суд; в) правительство; г) Конституционный суд.</a:t>
            </a:r>
            <a:br>
              <a:rPr lang="ru-RU" altLang="ru-RU" sz="1600"/>
            </a:br>
            <a:r>
              <a:rPr lang="ru-RU" altLang="ru-RU" sz="1600" b="1"/>
              <a:t>7. Главой РФ является:</a:t>
            </a:r>
            <a:br>
              <a:rPr lang="ru-RU" altLang="ru-RU" sz="1600"/>
            </a:br>
            <a:r>
              <a:rPr lang="ru-RU" altLang="ru-RU" sz="1600"/>
              <a:t> а) правительство; б) президент; в) Верховный суд.</a:t>
            </a:r>
            <a:br>
              <a:rPr lang="ru-RU" altLang="ru-RU" sz="1600"/>
            </a:br>
            <a:br>
              <a:rPr lang="ru-RU" altLang="ru-RU" sz="1600"/>
            </a:br>
            <a:br>
              <a:rPr lang="ru-RU" altLang="ru-RU" sz="1600"/>
            </a:br>
            <a:endParaRPr lang="ru-RU" altLang="ru-RU" sz="1600"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>
            <a:extLst>
              <a:ext uri="{FF2B5EF4-FFF2-40B4-BE49-F238E27FC236}">
                <a16:creationId xmlns:a16="http://schemas.microsoft.com/office/drawing/2014/main" id="{A92E9F37-49BE-4BD8-8580-4BABCF6C5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896938"/>
            <a:ext cx="5435600" cy="536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</a:t>
            </a:r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(лат. </a:t>
            </a:r>
            <a:r>
              <a:rPr lang="en-US" altLang="ru-RU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constitutio</a:t>
            </a:r>
            <a:r>
              <a:rPr lang="ru-RU" alt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alt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ru-RU" altLang="ru-RU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установление, устройство</a:t>
            </a:r>
          </a:p>
          <a:p>
            <a:pPr eaLnBrk="1" hangingPunct="1"/>
            <a:endParaRPr lang="ru-RU" altLang="ru-RU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ru-RU" alt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– Основной Закон государства.</a:t>
            </a:r>
          </a:p>
          <a:p>
            <a:pPr eaLnBrk="1" hangingPunct="1"/>
            <a:endParaRPr lang="ru-RU" altLang="ru-RU" sz="32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r>
              <a:rPr lang="ru-RU" alt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Определяет</a:t>
            </a:r>
            <a:r>
              <a:rPr lang="en-US" alt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устройство государства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государственной власти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граждан </a:t>
            </a:r>
          </a:p>
          <a:p>
            <a:pPr eaLnBrk="1" hangingPunct="1">
              <a:spcBef>
                <a:spcPct val="40000"/>
              </a:spcBef>
              <a:buFontTx/>
              <a:buChar char="•"/>
            </a:pPr>
            <a:r>
              <a:rPr lang="ru-RU" altLang="ru-RU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гимн, герб, флаг и столицу</a:t>
            </a:r>
          </a:p>
        </p:txBody>
      </p:sp>
      <p:sp>
        <p:nvSpPr>
          <p:cNvPr id="8196" name="Text Box 4">
            <a:extLst>
              <a:ext uri="{FF2B5EF4-FFF2-40B4-BE49-F238E27FC236}">
                <a16:creationId xmlns:a16="http://schemas.microsoft.com/office/drawing/2014/main" id="{7460E8A3-0608-4A71-A151-1280803410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916113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/>
              <a:t> </a:t>
            </a:r>
            <a:r>
              <a:rPr lang="ru-RU" altLang="ru-RU"/>
              <a:t> </a:t>
            </a: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00C79183-11B3-436C-BD09-40FF209F5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08275"/>
            <a:ext cx="216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 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53C60811-75A6-40BB-88F3-774DD0014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500438"/>
            <a:ext cx="251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/>
              <a:t>  </a:t>
            </a:r>
          </a:p>
        </p:txBody>
      </p:sp>
      <p:sp>
        <p:nvSpPr>
          <p:cNvPr id="8199" name="Text Box 7">
            <a:extLst>
              <a:ext uri="{FF2B5EF4-FFF2-40B4-BE49-F238E27FC236}">
                <a16:creationId xmlns:a16="http://schemas.microsoft.com/office/drawing/2014/main" id="{76E4E55C-F590-4C69-84A4-63F18E0B50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60350"/>
            <a:ext cx="55435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000099"/>
                </a:solidFill>
              </a:rPr>
              <a:t> </a:t>
            </a:r>
            <a:r>
              <a:rPr lang="ru-RU" alt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Конституция</a:t>
            </a:r>
            <a:endParaRPr lang="ru-RU" alt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7" name="Picture 9" descr="910529667">
            <a:extLst>
              <a:ext uri="{FF2B5EF4-FFF2-40B4-BE49-F238E27FC236}">
                <a16:creationId xmlns:a16="http://schemas.microsoft.com/office/drawing/2014/main" id="{9B2B6F96-0168-46DD-9A9C-0CB1B1AE60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1376363"/>
            <a:ext cx="2914650" cy="45005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6">
            <a:extLst>
              <a:ext uri="{FF2B5EF4-FFF2-40B4-BE49-F238E27FC236}">
                <a16:creationId xmlns:a16="http://schemas.microsoft.com/office/drawing/2014/main" id="{F76DA931-BD43-4E2D-90F8-DA67D1C8B55F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4483100" y="771525"/>
            <a:ext cx="4548188" cy="53546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Действующая Конституция РФ принята всенародным голосованием</a:t>
            </a:r>
          </a:p>
          <a:p>
            <a:pPr algn="ctr">
              <a:buFontTx/>
              <a:buNone/>
            </a:pPr>
            <a:r>
              <a:rPr lang="ru-RU" altLang="ru-RU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(референдумом) </a:t>
            </a:r>
          </a:p>
          <a:p>
            <a:pPr algn="ctr">
              <a:buFontTx/>
              <a:buNone/>
            </a:pPr>
            <a:r>
              <a:rPr lang="ru-RU" alt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декабря 1993г.</a:t>
            </a:r>
          </a:p>
        </p:txBody>
      </p:sp>
      <p:pic>
        <p:nvPicPr>
          <p:cNvPr id="44039" name="Picture 5">
            <a:extLst>
              <a:ext uri="{FF2B5EF4-FFF2-40B4-BE49-F238E27FC236}">
                <a16:creationId xmlns:a16="http://schemas.microsoft.com/office/drawing/2014/main" id="{D56586A5-B5F1-424B-B9E5-64B2B13CCC4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613" y="293688"/>
            <a:ext cx="3821112" cy="4860925"/>
          </a:xfrm>
          <a:noFill/>
          <a:ln/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>
            <a:extLst>
              <a:ext uri="{FF2B5EF4-FFF2-40B4-BE49-F238E27FC236}">
                <a16:creationId xmlns:a16="http://schemas.microsoft.com/office/drawing/2014/main" id="{08964DAC-22B7-4645-9176-0EC4C94B8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7663" y="788988"/>
            <a:ext cx="3446462" cy="526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6">
            <a:extLst>
              <a:ext uri="{FF2B5EF4-FFF2-40B4-BE49-F238E27FC236}">
                <a16:creationId xmlns:a16="http://schemas.microsoft.com/office/drawing/2014/main" id="{F3B8FA4F-DDE8-42A8-9F4D-5EE124C77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697" y="742802"/>
            <a:ext cx="4946378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РФ состоит из преамбулы, </a:t>
            </a:r>
          </a:p>
          <a:p>
            <a:pPr algn="ctr" eaLnBrk="1" hangingPunct="1"/>
            <a:r>
              <a:rPr lang="ru-RU" alt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разделов, 9 глав, </a:t>
            </a:r>
          </a:p>
          <a:p>
            <a:pPr algn="ctr" eaLnBrk="1" hangingPunct="1"/>
            <a:r>
              <a:rPr lang="ru-RU" alt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137 статей и </a:t>
            </a:r>
          </a:p>
          <a:p>
            <a:pPr algn="ctr" eaLnBrk="1" hangingPunct="1"/>
            <a:r>
              <a:rPr lang="ru-RU" altLang="ru-RU" sz="32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параграфов переходных и заключительных положений.</a:t>
            </a:r>
          </a:p>
          <a:p>
            <a:pPr algn="ctr" eaLnBrk="1" hangingPunct="1"/>
            <a:r>
              <a:rPr lang="ru-RU" altLang="ru-RU" sz="2800" b="1" dirty="0">
                <a:solidFill>
                  <a:srgbClr val="CC0000"/>
                </a:solidFill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6835" y="584703"/>
            <a:ext cx="77070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1. Основы конституционного строя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5578" y="1854926"/>
            <a:ext cx="79683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</a:t>
            </a:r>
          </a:p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Российская Федерация – Россия есть демократическое федеративное правовое государство с республиканской формой правления.</a:t>
            </a:r>
          </a:p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2</a:t>
            </a:r>
          </a:p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Человек, его права и свободы являются высшей ценностью.</a:t>
            </a:r>
          </a:p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3</a:t>
            </a:r>
          </a:p>
          <a:p>
            <a:pPr algn="just"/>
            <a:r>
              <a:rPr lang="ru-RU" sz="24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Носителем суверенитета и единственным источником власти в Российской Федерации является ее многонациональный народ.</a:t>
            </a:r>
          </a:p>
        </p:txBody>
      </p:sp>
    </p:spTree>
    <p:extLst>
      <p:ext uri="{BB962C8B-B14F-4D97-AF65-F5344CB8AC3E}">
        <p14:creationId xmlns:p14="http://schemas.microsoft.com/office/powerpoint/2010/main" val="374784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>
            <a:extLst>
              <a:ext uri="{FF2B5EF4-FFF2-40B4-BE49-F238E27FC236}">
                <a16:creationId xmlns:a16="http://schemas.microsoft.com/office/drawing/2014/main" id="{E636AE22-91AC-4CBD-9DF0-1669C0788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882" y="1775012"/>
            <a:ext cx="8095130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22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17</a:t>
            </a:r>
          </a:p>
          <a:p>
            <a:r>
              <a:rPr lang="ru-RU" sz="22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 Российской Федерации признаются и гарантируются права и свободы человека и гражданина согласно общепризнанным принципам и нормам международного права и в соответствии с настоящей Конституцией.</a:t>
            </a:r>
          </a:p>
          <a:p>
            <a:pPr marL="457200" indent="-457200">
              <a:buAutoNum type="arabicPeriod"/>
            </a:pPr>
            <a:endParaRPr lang="ru-RU" sz="22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Основные права и свободы человека неотчуждаемы и принадлежат каждому от рождения.</a:t>
            </a:r>
          </a:p>
          <a:p>
            <a:endParaRPr lang="ru-RU" sz="2200" b="1" dirty="0">
              <a:solidFill>
                <a:schemeClr val="bg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Осуществление прав и свобод человека и гражданина не должно нарушать права и свободы других лиц.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8870" y="358605"/>
            <a:ext cx="727485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2. Права и свободы человека и гражданина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>
            <a:extLst>
              <a:ext uri="{FF2B5EF4-FFF2-40B4-BE49-F238E27FC236}">
                <a16:creationId xmlns:a16="http://schemas.microsoft.com/office/drawing/2014/main" id="{4E9B70C8-41BD-4D3F-9CC8-82B59324E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" y="1120490"/>
            <a:ext cx="9136136" cy="572403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4" name="Text Box 3">
            <a:extLst>
              <a:ext uri="{FF2B5EF4-FFF2-40B4-BE49-F238E27FC236}">
                <a16:creationId xmlns:a16="http://schemas.microsoft.com/office/drawing/2014/main" id="{D9E41A30-978A-4128-87AF-A775306872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916113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/>
              <a:t> </a:t>
            </a:r>
            <a:r>
              <a:rPr lang="ru-RU" altLang="ru-RU"/>
              <a:t> </a:t>
            </a:r>
          </a:p>
        </p:txBody>
      </p:sp>
      <p:sp>
        <p:nvSpPr>
          <p:cNvPr id="13315" name="Text Box 4">
            <a:extLst>
              <a:ext uri="{FF2B5EF4-FFF2-40B4-BE49-F238E27FC236}">
                <a16:creationId xmlns:a16="http://schemas.microsoft.com/office/drawing/2014/main" id="{39B296B9-CFD5-4F9B-A287-900E55CF02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08275"/>
            <a:ext cx="2160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 </a:t>
            </a:r>
          </a:p>
        </p:txBody>
      </p:sp>
      <p:sp>
        <p:nvSpPr>
          <p:cNvPr id="13316" name="Text Box 5">
            <a:extLst>
              <a:ext uri="{FF2B5EF4-FFF2-40B4-BE49-F238E27FC236}">
                <a16:creationId xmlns:a16="http://schemas.microsoft.com/office/drawing/2014/main" id="{6BAACEFA-F337-462A-8E4B-132F01128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500438"/>
            <a:ext cx="2519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/>
              <a:t>  </a:t>
            </a:r>
          </a:p>
        </p:txBody>
      </p:sp>
      <p:sp>
        <p:nvSpPr>
          <p:cNvPr id="13318" name="Text Box 7">
            <a:extLst>
              <a:ext uri="{FF2B5EF4-FFF2-40B4-BE49-F238E27FC236}">
                <a16:creationId xmlns:a16="http://schemas.microsoft.com/office/drawing/2014/main" id="{D53C95CF-B97E-4000-A19B-B9537882B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1989138"/>
            <a:ext cx="676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3319" name="Text Box 8">
            <a:extLst>
              <a:ext uri="{FF2B5EF4-FFF2-40B4-BE49-F238E27FC236}">
                <a16:creationId xmlns:a16="http://schemas.microsoft.com/office/drawing/2014/main" id="{4D41DE9F-4F5E-48FD-894C-2FD889EA3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060575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3341" name="Rectangle 29">
            <a:extLst>
              <a:ext uri="{FF2B5EF4-FFF2-40B4-BE49-F238E27FC236}">
                <a16:creationId xmlns:a16="http://schemas.microsoft.com/office/drawing/2014/main" id="{594C7B77-953C-4C12-9D2D-1548BEC35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395760"/>
            <a:ext cx="734695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4492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статье 65 в состав Российской Федерации входит: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Республики,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 Областей,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краев,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города федерального значения,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автономных округа, </a:t>
            </a:r>
          </a:p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автономная область.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3445" y="465822"/>
            <a:ext cx="8244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3. Федеративное устройство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273" y="414887"/>
            <a:ext cx="75111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Глава 4 Президент Российской Федерации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5578" y="2037806"/>
            <a:ext cx="59958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80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Российской Федерации является главой государства.</a:t>
            </a:r>
          </a:p>
          <a:p>
            <a:pPr marL="342900" indent="-342900">
              <a:buAutoNum type="arabicPeriod"/>
            </a:pPr>
            <a:r>
              <a:rPr lang="ru-RU" sz="2800" b="1" dirty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Российской Федерации является гарантом Конституции Российской Федерации, прав и свобод человека и гражданина.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430" y="2037806"/>
            <a:ext cx="2272936" cy="341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5093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8" name="Picture 14" descr="засед Прват">
            <a:extLst>
              <a:ext uri="{FF2B5EF4-FFF2-40B4-BE49-F238E27FC236}">
                <a16:creationId xmlns:a16="http://schemas.microsoft.com/office/drawing/2014/main" id="{62816C8F-8F30-4625-AC09-04EFE38ADE0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0550" y="5075238"/>
            <a:ext cx="2952750" cy="1524000"/>
          </a:xfrm>
          <a:noFill/>
        </p:spPr>
      </p:pic>
      <p:pic>
        <p:nvPicPr>
          <p:cNvPr id="48141" name="Picture 13" descr="госдума">
            <a:extLst>
              <a:ext uri="{FF2B5EF4-FFF2-40B4-BE49-F238E27FC236}">
                <a16:creationId xmlns:a16="http://schemas.microsoft.com/office/drawing/2014/main" id="{CF8AE651-207E-4891-BF52-5C8E3DE223C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238" y="4913313"/>
            <a:ext cx="2586037" cy="1944687"/>
          </a:xfrm>
          <a:noFill/>
        </p:spPr>
      </p:pic>
      <p:sp>
        <p:nvSpPr>
          <p:cNvPr id="48132" name="AutoShape 4">
            <a:extLst>
              <a:ext uri="{FF2B5EF4-FFF2-40B4-BE49-F238E27FC236}">
                <a16:creationId xmlns:a16="http://schemas.microsoft.com/office/drawing/2014/main" id="{77C2BD6E-7582-4333-BF86-9B1D25DBF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95563"/>
            <a:ext cx="3363913" cy="2235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  <a:p>
            <a:endParaRPr lang="ru-RU" altLang="ru-RU" dirty="0"/>
          </a:p>
          <a:p>
            <a:endParaRPr lang="ru-RU" altLang="ru-RU" sz="1600" dirty="0"/>
          </a:p>
          <a:p>
            <a:r>
              <a:rPr lang="ru-RU" altLang="ru-RU" sz="1600" dirty="0"/>
              <a:t>           </a:t>
            </a:r>
          </a:p>
          <a:p>
            <a:pPr algn="ctr"/>
            <a:r>
              <a:rPr lang="ru-RU" altLang="ru-RU" sz="1600" b="1" dirty="0"/>
              <a:t>       </a:t>
            </a:r>
            <a:r>
              <a:rPr lang="ru-RU" altLang="ru-RU" sz="1600" b="1" u="sng" dirty="0"/>
              <a:t>Законодательная </a:t>
            </a:r>
          </a:p>
          <a:p>
            <a:pPr algn="ctr"/>
            <a:r>
              <a:rPr lang="ru-RU" altLang="ru-RU" sz="1600" b="1" u="sng" dirty="0"/>
              <a:t> власть</a:t>
            </a:r>
          </a:p>
          <a:p>
            <a:endParaRPr lang="ru-RU" altLang="ru-RU" sz="1600" b="1" u="sng" dirty="0"/>
          </a:p>
          <a:p>
            <a:r>
              <a:rPr lang="ru-RU" altLang="ru-RU" sz="1600" b="1" dirty="0"/>
              <a:t>    Федеральное собрание</a:t>
            </a:r>
          </a:p>
          <a:p>
            <a:r>
              <a:rPr lang="ru-RU" altLang="ru-RU" sz="1600" b="1" dirty="0"/>
              <a:t>           (парламент)</a:t>
            </a:r>
          </a:p>
          <a:p>
            <a:endParaRPr lang="ru-RU" altLang="ru-RU" sz="1600" b="1" dirty="0"/>
          </a:p>
          <a:p>
            <a:r>
              <a:rPr lang="ru-RU" altLang="ru-RU" sz="1600" b="1" dirty="0"/>
              <a:t>Совет             Государственная</a:t>
            </a:r>
          </a:p>
          <a:p>
            <a:r>
              <a:rPr lang="ru-RU" altLang="ru-RU" sz="1600" b="1" dirty="0"/>
              <a:t>Федерации           Дума</a:t>
            </a:r>
          </a:p>
          <a:p>
            <a:endParaRPr lang="ru-RU" altLang="ru-RU" b="1" dirty="0"/>
          </a:p>
          <a:p>
            <a:endParaRPr lang="ru-RU" altLang="ru-RU" b="1" dirty="0"/>
          </a:p>
          <a:p>
            <a:endParaRPr lang="ru-RU" altLang="ru-RU" b="1" dirty="0"/>
          </a:p>
          <a:p>
            <a:endParaRPr lang="ru-RU" altLang="ru-RU" b="1" dirty="0"/>
          </a:p>
          <a:p>
            <a:r>
              <a:rPr lang="ru-RU" altLang="ru-RU" dirty="0"/>
              <a:t>  </a:t>
            </a:r>
          </a:p>
        </p:txBody>
      </p:sp>
      <p:sp>
        <p:nvSpPr>
          <p:cNvPr id="48133" name="AutoShape 5">
            <a:extLst>
              <a:ext uri="{FF2B5EF4-FFF2-40B4-BE49-F238E27FC236}">
                <a16:creationId xmlns:a16="http://schemas.microsoft.com/office/drawing/2014/main" id="{573D1E15-7EC2-44BC-8EF2-E3797DCCA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5713" y="3287713"/>
            <a:ext cx="2043112" cy="12588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u="sng"/>
              <a:t>Исполнительная</a:t>
            </a:r>
          </a:p>
          <a:p>
            <a:pPr algn="ctr"/>
            <a:r>
              <a:rPr lang="ru-RU" altLang="ru-RU" b="1" u="sng"/>
              <a:t>власть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Правительство </a:t>
            </a:r>
          </a:p>
        </p:txBody>
      </p:sp>
      <p:sp>
        <p:nvSpPr>
          <p:cNvPr id="48134" name="AutoShape 6">
            <a:extLst>
              <a:ext uri="{FF2B5EF4-FFF2-40B4-BE49-F238E27FC236}">
                <a16:creationId xmlns:a16="http://schemas.microsoft.com/office/drawing/2014/main" id="{D4A4881B-C209-4900-AD2D-B8C297B2B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9975" y="3046413"/>
            <a:ext cx="2409825" cy="21812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1600" b="1"/>
              <a:t>  </a:t>
            </a:r>
            <a:r>
              <a:rPr lang="ru-RU" altLang="ru-RU" sz="1600" b="1" u="sng"/>
              <a:t>Судебная власть</a:t>
            </a:r>
          </a:p>
          <a:p>
            <a:endParaRPr lang="ru-RU" altLang="ru-RU" sz="1600" b="1"/>
          </a:p>
          <a:p>
            <a:r>
              <a:rPr lang="ru-RU" altLang="ru-RU" sz="1600" b="1"/>
              <a:t>        Суды РФ</a:t>
            </a:r>
          </a:p>
          <a:p>
            <a:endParaRPr lang="ru-RU" altLang="ru-RU" sz="1600" b="1"/>
          </a:p>
          <a:p>
            <a:r>
              <a:rPr lang="ru-RU" altLang="ru-RU" sz="1600" b="1"/>
              <a:t>-конституционный</a:t>
            </a:r>
          </a:p>
          <a:p>
            <a:r>
              <a:rPr lang="ru-RU" altLang="ru-RU" sz="1600" b="1"/>
              <a:t>-гражданский</a:t>
            </a:r>
          </a:p>
          <a:p>
            <a:r>
              <a:rPr lang="ru-RU" altLang="ru-RU" sz="1600" b="1"/>
              <a:t>-административный</a:t>
            </a:r>
          </a:p>
          <a:p>
            <a:r>
              <a:rPr lang="ru-RU" altLang="ru-RU" sz="1600" b="1"/>
              <a:t>-уголовный</a:t>
            </a:r>
          </a:p>
        </p:txBody>
      </p:sp>
      <p:sp>
        <p:nvSpPr>
          <p:cNvPr id="48135" name="AutoShape 7">
            <a:extLst>
              <a:ext uri="{FF2B5EF4-FFF2-40B4-BE49-F238E27FC236}">
                <a16:creationId xmlns:a16="http://schemas.microsoft.com/office/drawing/2014/main" id="{26A08E62-45EB-4532-91BD-43EB2B7F7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3325" y="741363"/>
            <a:ext cx="2303463" cy="12271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u="sng"/>
              <a:t>Глава государства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Президент РФ</a:t>
            </a:r>
          </a:p>
        </p:txBody>
      </p:sp>
      <p:sp>
        <p:nvSpPr>
          <p:cNvPr id="48136" name="Line 8">
            <a:extLst>
              <a:ext uri="{FF2B5EF4-FFF2-40B4-BE49-F238E27FC236}">
                <a16:creationId xmlns:a16="http://schemas.microsoft.com/office/drawing/2014/main" id="{1FF57DA9-60B8-4C88-A4AE-CC5DA5681E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2600" y="3908425"/>
            <a:ext cx="76835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37" name="Line 9">
            <a:extLst>
              <a:ext uri="{FF2B5EF4-FFF2-40B4-BE49-F238E27FC236}">
                <a16:creationId xmlns:a16="http://schemas.microsoft.com/office/drawing/2014/main" id="{258C5784-4E75-4250-9649-3C042DF101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17650" y="3875088"/>
            <a:ext cx="715963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8144" name="Picture 15" descr="засед суда">
            <a:extLst>
              <a:ext uri="{FF2B5EF4-FFF2-40B4-BE49-F238E27FC236}">
                <a16:creationId xmlns:a16="http://schemas.microsoft.com/office/drawing/2014/main" id="{9EAE894D-9669-4D6B-9321-028CE5D4373A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7125" y="5307013"/>
            <a:ext cx="2341563" cy="1550987"/>
          </a:xfrm>
          <a:noFill/>
        </p:spPr>
      </p:pic>
      <p:sp>
        <p:nvSpPr>
          <p:cNvPr id="48148" name="Rectangle 20">
            <a:extLst>
              <a:ext uri="{FF2B5EF4-FFF2-40B4-BE49-F238E27FC236}">
                <a16:creationId xmlns:a16="http://schemas.microsoft.com/office/drawing/2014/main" id="{54D640D4-AD1D-48FB-98F5-4A11640F5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Государственная власть в Российской Федерации </a:t>
            </a:r>
            <a:br>
              <a:rPr lang="ru-RU" altLang="ru-RU" sz="24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altLang="ru-RU" sz="24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8149" name="Line 21">
            <a:extLst>
              <a:ext uri="{FF2B5EF4-FFF2-40B4-BE49-F238E27FC236}">
                <a16:creationId xmlns:a16="http://schemas.microsoft.com/office/drawing/2014/main" id="{9D18EEA6-94D8-4FB4-AB7E-F195935F66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92463" y="2130425"/>
            <a:ext cx="1311275" cy="422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0" name="Line 22">
            <a:extLst>
              <a:ext uri="{FF2B5EF4-FFF2-40B4-BE49-F238E27FC236}">
                <a16:creationId xmlns:a16="http://schemas.microsoft.com/office/drawing/2014/main" id="{306A5073-EEB9-4C6C-8737-B1E2C4EEBB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5513" y="2182813"/>
            <a:ext cx="26987" cy="931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151" name="Line 23">
            <a:extLst>
              <a:ext uri="{FF2B5EF4-FFF2-40B4-BE49-F238E27FC236}">
                <a16:creationId xmlns:a16="http://schemas.microsoft.com/office/drawing/2014/main" id="{DEAC55C0-3D7F-4B90-9856-2071648FD5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92713" y="2182813"/>
            <a:ext cx="1087437" cy="620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рта России">
  <a:themeElements>
    <a:clrScheme name="карта России 1">
      <a:dk1>
        <a:srgbClr val="000000"/>
      </a:dk1>
      <a:lt1>
        <a:srgbClr val="D6DBEF"/>
      </a:lt1>
      <a:dk2>
        <a:srgbClr val="000000"/>
      </a:dk2>
      <a:lt2>
        <a:srgbClr val="B2B2B2"/>
      </a:lt2>
      <a:accent1>
        <a:srgbClr val="EFEBF7"/>
      </a:accent1>
      <a:accent2>
        <a:srgbClr val="B2BBE4"/>
      </a:accent2>
      <a:accent3>
        <a:srgbClr val="E8EAF6"/>
      </a:accent3>
      <a:accent4>
        <a:srgbClr val="000000"/>
      </a:accent4>
      <a:accent5>
        <a:srgbClr val="F6F3FA"/>
      </a:accent5>
      <a:accent6>
        <a:srgbClr val="A1A9CF"/>
      </a:accent6>
      <a:hlink>
        <a:srgbClr val="6379CE"/>
      </a:hlink>
      <a:folHlink>
        <a:srgbClr val="31459C"/>
      </a:folHlink>
    </a:clrScheme>
    <a:fontScheme name="карта Росси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рта России 1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E8EAF6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2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E8EAF6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3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E8EAF6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4">
        <a:dk1>
          <a:srgbClr val="000000"/>
        </a:dk1>
        <a:lt1>
          <a:srgbClr val="D6DBE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E8EAF6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FEBF7"/>
        </a:accent1>
        <a:accent2>
          <a:srgbClr val="B2BBE4"/>
        </a:accent2>
        <a:accent3>
          <a:srgbClr val="FFFFFF"/>
        </a:accent3>
        <a:accent4>
          <a:srgbClr val="000000"/>
        </a:accent4>
        <a:accent5>
          <a:srgbClr val="F6F3FA"/>
        </a:accent5>
        <a:accent6>
          <a:srgbClr val="A1A9CF"/>
        </a:accent6>
        <a:hlink>
          <a:srgbClr val="6379CE"/>
        </a:hlink>
        <a:folHlink>
          <a:srgbClr val="3145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0ABDA"/>
        </a:accent1>
        <a:accent2>
          <a:srgbClr val="7CB0CC"/>
        </a:accent2>
        <a:accent3>
          <a:srgbClr val="FFFFFF"/>
        </a:accent3>
        <a:accent4>
          <a:srgbClr val="000000"/>
        </a:accent4>
        <a:accent5>
          <a:srgbClr val="CDD2EA"/>
        </a:accent5>
        <a:accent6>
          <a:srgbClr val="709FB9"/>
        </a:accent6>
        <a:hlink>
          <a:srgbClr val="586BBE"/>
        </a:hlink>
        <a:folHlink>
          <a:srgbClr val="846B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D3D38E"/>
        </a:accent1>
        <a:accent2>
          <a:srgbClr val="DBAF8F"/>
        </a:accent2>
        <a:accent3>
          <a:srgbClr val="FFFFFF"/>
        </a:accent3>
        <a:accent4>
          <a:srgbClr val="000000"/>
        </a:accent4>
        <a:accent5>
          <a:srgbClr val="E6E6C6"/>
        </a:accent5>
        <a:accent6>
          <a:srgbClr val="C69E81"/>
        </a:accent6>
        <a:hlink>
          <a:srgbClr val="7C8BCC"/>
        </a:hlink>
        <a:folHlink>
          <a:srgbClr val="9292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рта России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5C56A"/>
        </a:accent1>
        <a:accent2>
          <a:srgbClr val="7C8BCC"/>
        </a:accent2>
        <a:accent3>
          <a:srgbClr val="FFFFFF"/>
        </a:accent3>
        <a:accent4>
          <a:srgbClr val="000000"/>
        </a:accent4>
        <a:accent5>
          <a:srgbClr val="DFDFB9"/>
        </a:accent5>
        <a:accent6>
          <a:srgbClr val="707DB9"/>
        </a:accent6>
        <a:hlink>
          <a:srgbClr val="B68F47"/>
        </a:hlink>
        <a:folHlink>
          <a:srgbClr val="B64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карта России</Template>
  <TotalTime>931</TotalTime>
  <Words>679</Words>
  <Application>Microsoft Office PowerPoint</Application>
  <PresentationFormat>Экран (4:3)</PresentationFormat>
  <Paragraphs>107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Times New Roman</vt:lpstr>
      <vt:lpstr>карта России</vt:lpstr>
      <vt:lpstr>Конституция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свои знания: 1. В каком году была принята Конституция РФ? а) 1993; б) 1995; в) 1991; г) 1994. 2. Конституция - это  а) свод обычаев;  б) свод законов, где записаны наказания за преступления;  в) закон, где определяется устройство страны, права и обязанности граждан;  г) закон, который определяет порядок выезда из страны. 3. РФ по своему устройству:  а) унитарное государство;  б) федеративное государство;  в) конфедеративное государство. 4. Российская Федерация - это:  а) авторитарное государство;  б) тоталитарное государство;  в) демократическое государство. 5. Российская Федерация - это:  а) республика; б) монархия; в) конституционная монархия. 6. Органами исполнительной власти РФ являются:  а) Федеральное Собрание; б) Верховный суд; в) правительство; г) Конституционный суд. 7. Главой РФ является:  а) правительство; б) президент; в) Верховный суд.   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Дана Гертман</cp:lastModifiedBy>
  <cp:revision>87</cp:revision>
  <dcterms:created xsi:type="dcterms:W3CDTF">2009-11-01T10:35:24Z</dcterms:created>
  <dcterms:modified xsi:type="dcterms:W3CDTF">2020-01-16T18:50:52Z</dcterms:modified>
</cp:coreProperties>
</file>