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70" r:id="rId5"/>
    <p:sldId id="269" r:id="rId6"/>
    <p:sldId id="268" r:id="rId7"/>
    <p:sldId id="267" r:id="rId8"/>
    <p:sldId id="274" r:id="rId9"/>
    <p:sldId id="257" r:id="rId10"/>
    <p:sldId id="258" r:id="rId11"/>
    <p:sldId id="259" r:id="rId12"/>
    <p:sldId id="260" r:id="rId13"/>
    <p:sldId id="261" r:id="rId14"/>
    <p:sldId id="271" r:id="rId15"/>
    <p:sldId id="262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F73B4F-01C0-4FCE-A22B-AD945B018662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5514B40-990C-48C7-ADD8-B46C030BF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Итоги 1 четверти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Учёба и игра в жизни первоклассника</a:t>
            </a: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435769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начинается со школьного звонка: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далекий путь отчаливают парты.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Там, впереди, покруче будут старты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посерьезней будут, а пока…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3" y="428605"/>
            <a:ext cx="9020175" cy="5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6286520"/>
            <a:ext cx="8484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Ориентируемся в тетради. Каждый день проговариваем ориентировку вслух. </a:t>
            </a:r>
            <a:endParaRPr lang="ru-RU" dirty="0"/>
          </a:p>
        </p:txBody>
      </p:sp>
      <p:pic>
        <p:nvPicPr>
          <p:cNvPr id="13314" name="Picture 2" descr="http://4vector.com/i/free-vector-pen-pencil-clip-art_114510_Pen_Pencil_clip_art_high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357694"/>
            <a:ext cx="2077198" cy="1876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вгения\Desktop\20171029_1803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7880355" cy="5910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числа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657336" cy="900106"/>
          </a:xfrm>
        </p:spPr>
        <p:txBody>
          <a:bodyPr/>
          <a:lstStyle/>
          <a:p>
            <a:r>
              <a:rPr lang="ru-RU" dirty="0" smtClean="0"/>
              <a:t>«Играют три числа»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2+3=5      5-2=3      5-3=2</a:t>
            </a:r>
          </a:p>
          <a:p>
            <a:r>
              <a:rPr lang="ru-RU" dirty="0" smtClean="0"/>
              <a:t>1+4=5      5-1=4      5-4=1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Где это пригодится?</a:t>
            </a:r>
          </a:p>
          <a:p>
            <a:r>
              <a:rPr lang="ru-RU" dirty="0" smtClean="0"/>
              <a:t>Устные и письменные вычисления;</a:t>
            </a:r>
          </a:p>
          <a:p>
            <a:r>
              <a:rPr lang="ru-RU" dirty="0" smtClean="0"/>
              <a:t>Решение уравнений;</a:t>
            </a:r>
          </a:p>
          <a:p>
            <a:r>
              <a:rPr lang="ru-RU" dirty="0" smtClean="0"/>
              <a:t>Задачи;</a:t>
            </a:r>
          </a:p>
          <a:p>
            <a:r>
              <a:rPr lang="ru-RU" dirty="0" smtClean="0"/>
              <a:t>Геометрические задания.</a:t>
            </a:r>
          </a:p>
          <a:p>
            <a:r>
              <a:rPr lang="ru-RU" dirty="0" smtClean="0"/>
              <a:t>А ГЛАВНОЕ поможет ориентироваться в умножении, его свойствах, работе с формулами площади, в решении задач «Цена, количество, стоимость».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АНАЛОГИЯ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20955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Чертим отрезки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85926"/>
            <a:ext cx="35528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 descr="http://logolife.ru/wp-content/uploads/karandas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143116"/>
            <a:ext cx="1828800" cy="131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Ломаные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2750" y="2466975"/>
            <a:ext cx="36957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://logolife.ru/wp-content/uploads/karandas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714884"/>
            <a:ext cx="1828800" cy="1314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Решаем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500306"/>
            <a:ext cx="46958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http://4vector.com/i/free-vector-pen-pencil-clip-art_114510_Pen_Pencil_clip_art_high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7166"/>
            <a:ext cx="2846949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Терминология!!! Уже!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77724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 четверть.</a:t>
            </a:r>
          </a:p>
          <a:p>
            <a:r>
              <a:rPr lang="ru-RU" dirty="0" smtClean="0"/>
              <a:t>Равенство. Неравенство.</a:t>
            </a:r>
          </a:p>
          <a:p>
            <a:r>
              <a:rPr lang="ru-RU" dirty="0" smtClean="0"/>
              <a:t>Математические выражения.</a:t>
            </a:r>
          </a:p>
          <a:p>
            <a:r>
              <a:rPr lang="ru-RU" dirty="0" smtClean="0"/>
              <a:t>Длина. Сантиметр. Единица измерения длины.</a:t>
            </a:r>
          </a:p>
          <a:p>
            <a:r>
              <a:rPr lang="ru-RU" dirty="0" smtClean="0"/>
              <a:t>Многоугольник.</a:t>
            </a:r>
          </a:p>
          <a:p>
            <a:r>
              <a:rPr lang="ru-RU" dirty="0" smtClean="0"/>
              <a:t>Ломаная. Кривая. Прямая. Луч. Отрезок. Точка.</a:t>
            </a:r>
          </a:p>
          <a:p>
            <a:pPr>
              <a:buNone/>
            </a:pPr>
            <a:r>
              <a:rPr lang="ru-RU" dirty="0" smtClean="0"/>
              <a:t>2 четверть.</a:t>
            </a:r>
          </a:p>
          <a:p>
            <a:r>
              <a:rPr lang="ru-RU" dirty="0" smtClean="0"/>
              <a:t>Сложение. Вычитание.</a:t>
            </a:r>
          </a:p>
          <a:p>
            <a:r>
              <a:rPr lang="ru-RU" dirty="0" smtClean="0"/>
              <a:t>Слагаемые, сумма.</a:t>
            </a:r>
          </a:p>
          <a:p>
            <a:r>
              <a:rPr lang="ru-RU" dirty="0" smtClean="0"/>
              <a:t>Уменьшаемое, вычитаемое, разность.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Строки!!!</a:t>
            </a:r>
          </a:p>
          <a:p>
            <a:r>
              <a:rPr lang="ru-RU" dirty="0" smtClean="0"/>
              <a:t>Заглавная буква, строчная буква.</a:t>
            </a:r>
          </a:p>
          <a:p>
            <a:r>
              <a:rPr lang="ru-RU" dirty="0" smtClean="0"/>
              <a:t>Наклон. Высота букв.</a:t>
            </a:r>
          </a:p>
          <a:p>
            <a:r>
              <a:rPr lang="ru-RU" dirty="0" smtClean="0"/>
              <a:t>Соединения.</a:t>
            </a:r>
          </a:p>
          <a:p>
            <a:r>
              <a:rPr lang="ru-RU" dirty="0" smtClean="0"/>
              <a:t>Перевод печатного текста в письменный.</a:t>
            </a:r>
          </a:p>
          <a:p>
            <a:r>
              <a:rPr lang="ru-RU" dirty="0" smtClean="0"/>
              <a:t>Диктанты.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550975" cy="522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57158" y="1142984"/>
            <a:ext cx="178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Рабочая строка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714356"/>
            <a:ext cx="2057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Нерабочая строка</a:t>
            </a:r>
            <a:endParaRPr lang="ru-RU" dirty="0"/>
          </a:p>
        </p:txBody>
      </p:sp>
      <p:pic>
        <p:nvPicPr>
          <p:cNvPr id="5" name="Picture 2" descr="http://4vector.com/i/free-vector-pen-pencil-clip-art_114510_Pen_Pencil_clip_art_high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143512"/>
            <a:ext cx="1428760" cy="1290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предложением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-опасности предложения;</a:t>
            </a:r>
          </a:p>
          <a:p>
            <a:pPr>
              <a:buNone/>
            </a:pPr>
            <a:r>
              <a:rPr lang="ru-RU" dirty="0" smtClean="0"/>
              <a:t>-орфограмма (большая буква в именах собственных);</a:t>
            </a:r>
          </a:p>
          <a:p>
            <a:pPr>
              <a:buFontTx/>
              <a:buChar char="-"/>
            </a:pPr>
            <a:r>
              <a:rPr lang="ru-RU" dirty="0" smtClean="0"/>
              <a:t>ударная, безударная гласная;</a:t>
            </a:r>
          </a:p>
          <a:p>
            <a:pPr>
              <a:buFontTx/>
              <a:buChar char="-"/>
            </a:pPr>
            <a:r>
              <a:rPr lang="ru-RU" dirty="0" smtClean="0"/>
              <a:t>деление на слоги (иногда, по заданию учителя);</a:t>
            </a:r>
          </a:p>
          <a:p>
            <a:pPr>
              <a:buFontTx/>
              <a:buChar char="-"/>
            </a:pPr>
            <a:r>
              <a:rPr lang="ru-RU" dirty="0" smtClean="0"/>
              <a:t>списывание (диктуя себе шепотом);</a:t>
            </a:r>
          </a:p>
          <a:p>
            <a:pPr>
              <a:buFontTx/>
              <a:buChar char="-"/>
            </a:pPr>
            <a:r>
              <a:rPr lang="ru-RU" dirty="0" smtClean="0"/>
              <a:t>проверка (обязательно).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4857760"/>
            <a:ext cx="571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Мама мыла раму.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429264"/>
            <a:ext cx="5715040" cy="121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4vector.com/i/free-vector-pen-pencil-clip-art_114510_Pen_Pencil_clip_art_high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14290"/>
            <a:ext cx="1714512" cy="1548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7724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642918"/>
            <a:ext cx="7772400" cy="4572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Ведущий вид деятельности дошкольников.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НО!!!</a:t>
            </a:r>
          </a:p>
          <a:p>
            <a:pPr>
              <a:buNone/>
            </a:pPr>
            <a:r>
              <a:rPr lang="ru-RU" sz="2000" dirty="0" smtClean="0"/>
              <a:t>Младший школьник не прекращает играть сразу.</a:t>
            </a:r>
          </a:p>
          <a:p>
            <a:r>
              <a:rPr lang="ru-RU" sz="2000" dirty="0" smtClean="0"/>
              <a:t>Вносится много новых и интересных моментов.</a:t>
            </a:r>
          </a:p>
          <a:p>
            <a:r>
              <a:rPr lang="ru-RU" sz="2000" dirty="0" smtClean="0"/>
              <a:t>Она «обнажает» положительные и отрицательные качества ребёнка.</a:t>
            </a:r>
          </a:p>
          <a:p>
            <a:r>
              <a:rPr lang="ru-RU" sz="2000" dirty="0" smtClean="0"/>
              <a:t>ИГРА –ОТРАЖЕНИЕ ЖИЗНИ РЕБЕНКА.</a:t>
            </a:r>
          </a:p>
          <a:p>
            <a:r>
              <a:rPr lang="ru-RU" sz="2000" dirty="0" smtClean="0"/>
              <a:t>Она создаёт коллектив.</a:t>
            </a:r>
          </a:p>
          <a:p>
            <a:r>
              <a:rPr lang="ru-RU" sz="2000" dirty="0" smtClean="0"/>
              <a:t>Радость. Веселье. Элемент хорошего отдыха.</a:t>
            </a:r>
          </a:p>
          <a:p>
            <a:r>
              <a:rPr lang="ru-RU" sz="2000" dirty="0" smtClean="0"/>
              <a:t>В 1 классе дети часто будут играть «в школу».</a:t>
            </a:r>
          </a:p>
          <a:p>
            <a:r>
              <a:rPr lang="ru-RU" sz="2000" dirty="0" smtClean="0"/>
              <a:t>Индивидуальные игры, игры вдвоем, втроем – 1 класс.</a:t>
            </a:r>
          </a:p>
          <a:p>
            <a:r>
              <a:rPr lang="ru-RU" sz="2000" dirty="0" smtClean="0"/>
              <a:t>Куклы, машины и игрушки – 1-2 класс.</a:t>
            </a:r>
          </a:p>
          <a:p>
            <a:endParaRPr lang="ru-RU" sz="2000" dirty="0" smtClean="0"/>
          </a:p>
          <a:p>
            <a:r>
              <a:rPr lang="ru-RU" sz="2000" dirty="0" smtClean="0"/>
              <a:t>Стремимся выработать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познавательный</a:t>
            </a:r>
            <a:r>
              <a:rPr lang="ru-RU" sz="2000" dirty="0" smtClean="0"/>
              <a:t> мотив в игре.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Чтение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3014658" cy="1971676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</a:rPr>
              <a:t>Читающие:</a:t>
            </a:r>
          </a:p>
          <a:p>
            <a:r>
              <a:rPr lang="ru-RU" dirty="0" smtClean="0"/>
              <a:t>-развиваем технику чтения,</a:t>
            </a:r>
          </a:p>
          <a:p>
            <a:r>
              <a:rPr lang="ru-RU" dirty="0" smtClean="0"/>
              <a:t>-учимся выразительности чтения вслух.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143372" y="1571612"/>
            <a:ext cx="4543428" cy="221457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Плохо читающие:</a:t>
            </a:r>
          </a:p>
          <a:p>
            <a:pPr>
              <a:buFontTx/>
              <a:buChar char="-"/>
            </a:pPr>
            <a:r>
              <a:rPr lang="ru-RU" sz="1800" dirty="0" smtClean="0"/>
              <a:t>ежедневное чтение слогов, слов, </a:t>
            </a:r>
            <a:r>
              <a:rPr lang="ru-RU" sz="1800" dirty="0" smtClean="0"/>
              <a:t>предложений, </a:t>
            </a:r>
            <a:r>
              <a:rPr lang="ru-RU" sz="1800" dirty="0" smtClean="0"/>
              <a:t>текстов вслух (до 10 раз одно и то же);</a:t>
            </a:r>
          </a:p>
          <a:p>
            <a:pPr>
              <a:buFontTx/>
              <a:buChar char="-"/>
            </a:pPr>
            <a:r>
              <a:rPr lang="ru-RU" sz="1800" dirty="0" smtClean="0"/>
              <a:t>игры в буквы, складывание букв в слоги, слова;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3786190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>
                <a:solidFill>
                  <a:srgbClr val="FF0000"/>
                </a:solidFill>
              </a:rPr>
              <a:t>Цель: </a:t>
            </a:r>
            <a:r>
              <a:rPr lang="ru-RU" sz="2400" dirty="0" smtClean="0"/>
              <a:t>чтение по слогам переходящее в плавное выразительное чтение целыми словами, норма 35 слов в минуту.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НАУЧИТЬСЯ ЧИТАТЬ – ПОЛ ДЕЛА!!!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Знания и умения  1 класса по чтению, которые будут нужны при изучении курса русского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85926"/>
            <a:ext cx="7772400" cy="4233874"/>
          </a:xfrm>
        </p:spPr>
        <p:txBody>
          <a:bodyPr/>
          <a:lstStyle/>
          <a:p>
            <a:r>
              <a:rPr lang="ru-RU" dirty="0" smtClean="0"/>
              <a:t>Деление  на слоги,</a:t>
            </a:r>
          </a:p>
          <a:p>
            <a:r>
              <a:rPr lang="ru-RU" dirty="0" smtClean="0"/>
              <a:t>Ударение,</a:t>
            </a:r>
          </a:p>
          <a:p>
            <a:r>
              <a:rPr lang="ru-RU" dirty="0" smtClean="0"/>
              <a:t>Характеристика звуков (гласные /согласные),</a:t>
            </a:r>
          </a:p>
          <a:p>
            <a:r>
              <a:rPr lang="ru-RU" dirty="0" smtClean="0"/>
              <a:t>Предложение, количество слов в предложении,</a:t>
            </a:r>
          </a:p>
          <a:p>
            <a:r>
              <a:rPr lang="ru-RU" dirty="0" smtClean="0"/>
              <a:t>Знание алфавита наизусть с точным названием букв,</a:t>
            </a:r>
          </a:p>
          <a:p>
            <a:r>
              <a:rPr lang="ru-RU" dirty="0" smtClean="0"/>
              <a:t>Умение составлять из слов предложения, из предложений текст.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368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Сколько в слове гласных, столько и слогов;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-Поставлю ударение (позову слово);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4286256"/>
            <a:ext cx="7686700" cy="1733544"/>
          </a:xfrm>
        </p:spPr>
        <p:txBody>
          <a:bodyPr/>
          <a:lstStyle/>
          <a:p>
            <a:pPr algn="ctr">
              <a:buNone/>
            </a:pP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70770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Логопедические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53 % класса</a:t>
            </a:r>
          </a:p>
          <a:p>
            <a:r>
              <a:rPr lang="ru-RU" dirty="0" smtClean="0"/>
              <a:t>Из 5 рекомендованных для занятий со школьным логопедом приступили 3!</a:t>
            </a:r>
          </a:p>
          <a:p>
            <a:r>
              <a:rPr lang="ru-RU" dirty="0" smtClean="0"/>
              <a:t>Начните работу сейчас!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четверть – уже по-настоящему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Новые требования.</a:t>
            </a:r>
          </a:p>
          <a:p>
            <a:endParaRPr lang="ru-RU" dirty="0" smtClean="0"/>
          </a:p>
          <a:p>
            <a:r>
              <a:rPr lang="ru-RU" dirty="0" smtClean="0"/>
              <a:t>Каждый день перед 1 уроком сдаем на проверку тетради (по письму -1 в линейку, пропись, тренажер, по математике – 2 в клетку, 1 ТПО), </a:t>
            </a:r>
          </a:p>
          <a:p>
            <a:r>
              <a:rPr lang="ru-RU" dirty="0" smtClean="0"/>
              <a:t>Ведём дневник самостоятельно,</a:t>
            </a:r>
          </a:p>
          <a:p>
            <a:r>
              <a:rPr lang="ru-RU" dirty="0" smtClean="0"/>
              <a:t>Тетрадь для печатания (к азбуке) каждый день с собой,</a:t>
            </a:r>
          </a:p>
          <a:p>
            <a:r>
              <a:rPr lang="ru-RU" dirty="0" smtClean="0"/>
              <a:t>Пенал на парте запрещён.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Портфолио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“Семья и школа – это берег и море. На берегу, ребёнок делает свои первые шаги, а потом перед ним открывается необозримое море знаний, и курс в этом море прокладывает школа…. Но это не значит, что он должен совсем оторваться от берега”…. Л.Кассиль.</a:t>
            </a:r>
            <a:endParaRPr lang="ru-RU" sz="3200" i="1" dirty="0" smtClean="0">
              <a:solidFill>
                <a:srgbClr val="0070C0"/>
              </a:solidFill>
            </a:endParaRPr>
          </a:p>
          <a:p>
            <a:endParaRPr lang="ru-RU" sz="32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Режимные моменты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Через игру приучаем к распорядку дня.</a:t>
            </a:r>
          </a:p>
          <a:p>
            <a:r>
              <a:rPr lang="ru-RU" dirty="0" smtClean="0"/>
              <a:t>Через игру учим следить за временем.</a:t>
            </a:r>
          </a:p>
          <a:p>
            <a:r>
              <a:rPr lang="ru-RU" dirty="0" smtClean="0"/>
              <a:t>Через игру приучаем к организованности, самостоятельности, порядку.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411413" y="549275"/>
            <a:ext cx="3968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9900"/>
                </a:solidFill>
              </a:rPr>
              <a:t>Распорядок дня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95288" y="1268413"/>
            <a:ext cx="669766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/>
              <a:t>Подьём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Зарядка, умывание.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Завтрак 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Дорога в школу.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Занятия в школе.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Прогулка на воздухе. Помощь по</a:t>
            </a:r>
          </a:p>
          <a:p>
            <a:pPr marL="342900" indent="-342900"/>
            <a:r>
              <a:rPr lang="ru-RU" sz="2400"/>
              <a:t>  дому.</a:t>
            </a:r>
          </a:p>
          <a:p>
            <a:pPr marL="342900" indent="-342900"/>
            <a:r>
              <a:rPr lang="ru-RU" sz="2400"/>
              <a:t>7. Подготовка уроков.</a:t>
            </a:r>
          </a:p>
          <a:p>
            <a:pPr marL="342900" indent="-342900"/>
            <a:r>
              <a:rPr lang="ru-RU" sz="2400"/>
              <a:t>8.  </a:t>
            </a:r>
            <a:r>
              <a:rPr lang="en-US" sz="2400"/>
              <a:t>C</a:t>
            </a:r>
            <a:r>
              <a:rPr lang="ru-RU" sz="2400"/>
              <a:t>вободное время  (игры, телевизор).</a:t>
            </a:r>
          </a:p>
          <a:p>
            <a:pPr marL="342900" indent="-342900"/>
            <a:r>
              <a:rPr lang="ru-RU" sz="2400"/>
              <a:t>9.  Ужин.</a:t>
            </a:r>
          </a:p>
          <a:p>
            <a:pPr marL="342900" indent="-342900"/>
            <a:r>
              <a:rPr lang="ru-RU" sz="2400"/>
              <a:t>10.  Свободное время (тихие игры, чтение).</a:t>
            </a:r>
          </a:p>
          <a:p>
            <a:pPr marL="342900" indent="-342900"/>
            <a:r>
              <a:rPr lang="ru-RU" sz="2400"/>
              <a:t>11.  Подготовка ко сну.</a:t>
            </a:r>
          </a:p>
          <a:p>
            <a:pPr marL="342900" indent="-342900">
              <a:buFontTx/>
              <a:buAutoNum type="arabicPeriod"/>
            </a:pPr>
            <a:endParaRPr lang="ru-RU" sz="2400"/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692150"/>
            <a:ext cx="28702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324975" cy="6858000"/>
          </a:xfrm>
          <a:noFill/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348038" y="476250"/>
            <a:ext cx="2662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9900"/>
                </a:solidFill>
              </a:rPr>
              <a:t>статистика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11188" y="1125538"/>
            <a:ext cx="79152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 </a:t>
            </a:r>
            <a:r>
              <a:rPr lang="ru-RU" sz="2400" dirty="0"/>
              <a:t>20-25% первоклассников остаются здоровыми после первого </a:t>
            </a:r>
          </a:p>
          <a:p>
            <a:r>
              <a:rPr lang="ru-RU" sz="2400" dirty="0"/>
              <a:t>года обучения</a:t>
            </a:r>
          </a:p>
          <a:p>
            <a:pPr>
              <a:buFontTx/>
              <a:buChar char="•"/>
            </a:pPr>
            <a:r>
              <a:rPr lang="ru-RU" sz="2400" dirty="0"/>
              <a:t> 10%  детей, поступающих в 1 класс, имеют нарушения </a:t>
            </a:r>
            <a:r>
              <a:rPr lang="ru-RU" sz="2400" dirty="0" smtClean="0"/>
              <a:t>зрения</a:t>
            </a:r>
          </a:p>
          <a:p>
            <a:pPr>
              <a:buFontTx/>
              <a:buChar char="•"/>
            </a:pPr>
            <a:r>
              <a:rPr lang="ru-RU" sz="2400" dirty="0" smtClean="0"/>
              <a:t>45% - нарушение речи</a:t>
            </a:r>
            <a:endParaRPr lang="ru-RU" sz="2400" dirty="0"/>
          </a:p>
          <a:p>
            <a:pPr>
              <a:buFontTx/>
              <a:buChar char="•"/>
            </a:pPr>
            <a:endParaRPr lang="ru-RU" sz="2400" dirty="0"/>
          </a:p>
        </p:txBody>
      </p:sp>
      <p:pic>
        <p:nvPicPr>
          <p:cNvPr id="4102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3275" y="3068638"/>
            <a:ext cx="346075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4213" y="763588"/>
            <a:ext cx="77470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  </a:t>
            </a:r>
            <a:r>
              <a:rPr lang="ru-RU" sz="2400"/>
              <a:t>треть учащихся имеют нарушения осанки, которые</a:t>
            </a:r>
            <a:endParaRPr lang="en-US" sz="2400"/>
          </a:p>
          <a:p>
            <a:r>
              <a:rPr lang="ru-RU" sz="2400"/>
              <a:t> </a:t>
            </a:r>
            <a:r>
              <a:rPr lang="en-US" sz="2400"/>
              <a:t>  </a:t>
            </a:r>
            <a:r>
              <a:rPr lang="ru-RU" sz="2400"/>
              <a:t>усугубляются в первый год обучения</a:t>
            </a:r>
          </a:p>
          <a:p>
            <a:pPr>
              <a:buFontTx/>
              <a:buChar char="•"/>
            </a:pPr>
            <a:r>
              <a:rPr lang="ru-RU" sz="2400"/>
              <a:t> </a:t>
            </a:r>
            <a:r>
              <a:rPr lang="en-US" sz="2400"/>
              <a:t> </a:t>
            </a:r>
            <a:r>
              <a:rPr lang="ru-RU" sz="2400"/>
              <a:t>дефицит двигательной активности первоклассника</a:t>
            </a:r>
            <a:endParaRPr lang="en-US" sz="2400"/>
          </a:p>
          <a:p>
            <a:r>
              <a:rPr lang="ru-RU" sz="2400"/>
              <a:t>составляет 40%</a:t>
            </a:r>
          </a:p>
          <a:p>
            <a:endParaRPr lang="ru-RU"/>
          </a:p>
        </p:txBody>
      </p:sp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989138"/>
            <a:ext cx="30353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124075" y="549275"/>
            <a:ext cx="4441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9900"/>
                </a:solidFill>
              </a:rPr>
              <a:t>Памятка родителям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552450" y="1341438"/>
            <a:ext cx="80708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/>
              <a:t>Не будите ребёнка в последний момент.</a:t>
            </a:r>
          </a:p>
          <a:p>
            <a:pPr marL="342900" indent="-342900">
              <a:buFontTx/>
              <a:buAutoNum type="arabicPeriod"/>
            </a:pPr>
            <a:r>
              <a:rPr lang="ru-RU" sz="2400"/>
              <a:t>Не разрешайте ребёнку проводить за компьютером</a:t>
            </a:r>
          </a:p>
          <a:p>
            <a:pPr marL="342900" indent="-342900"/>
            <a:r>
              <a:rPr lang="ru-RU" sz="2400"/>
              <a:t>    или у телевизора более 45 минут в день.</a:t>
            </a:r>
          </a:p>
          <a:p>
            <a:pPr marL="342900" indent="-342900"/>
            <a:r>
              <a:rPr lang="ru-RU" sz="2400"/>
              <a:t>3.  Ребёнок должен двигаться не менее 2 часов в день.</a:t>
            </a:r>
          </a:p>
          <a:p>
            <a:pPr marL="342900" indent="-342900">
              <a:buFontTx/>
              <a:buAutoNum type="arabicPeriod" startAt="4"/>
            </a:pPr>
            <a:r>
              <a:rPr lang="ru-RU" sz="2400"/>
              <a:t>Ночной сон не должен быть менее 9 часов.</a:t>
            </a:r>
          </a:p>
          <a:p>
            <a:pPr marL="342900" indent="-342900">
              <a:buFontTx/>
              <a:buAutoNum type="arabicPeriod" startAt="4"/>
            </a:pPr>
            <a:r>
              <a:rPr lang="ru-RU" sz="2400"/>
              <a:t>Не заставляйте ребёнка делать уроки перед сном</a:t>
            </a:r>
            <a:r>
              <a:rPr lang="ru-RU"/>
              <a:t>.</a:t>
            </a:r>
          </a:p>
        </p:txBody>
      </p:sp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789363"/>
            <a:ext cx="339566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789363"/>
            <a:ext cx="3313113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усвоения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643570" y="1714488"/>
            <a:ext cx="7772400" cy="4572000"/>
          </a:xfrm>
        </p:spPr>
        <p:txBody>
          <a:bodyPr/>
          <a:lstStyle/>
          <a:p>
            <a:r>
              <a:rPr lang="ru-RU" dirty="0" smtClean="0"/>
              <a:t>Высокий</a:t>
            </a:r>
          </a:p>
          <a:p>
            <a:r>
              <a:rPr lang="ru-RU" dirty="0" smtClean="0"/>
              <a:t>Выше среднего</a:t>
            </a:r>
          </a:p>
          <a:p>
            <a:r>
              <a:rPr lang="ru-RU" dirty="0" smtClean="0"/>
              <a:t>Средний</a:t>
            </a:r>
          </a:p>
          <a:p>
            <a:r>
              <a:rPr lang="ru-RU" dirty="0" smtClean="0"/>
              <a:t>Ниже среднего</a:t>
            </a:r>
          </a:p>
          <a:p>
            <a:r>
              <a:rPr lang="ru-RU" dirty="0" smtClean="0"/>
              <a:t>Низкий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49720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28662" y="185736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257174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488" y="31432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43306" y="3714752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НС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86314" y="435769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80%  детей показали достаточно</a:t>
            </a:r>
          </a:p>
          <a:p>
            <a:pPr>
              <a:buNone/>
            </a:pPr>
            <a:r>
              <a:rPr lang="ru-RU" dirty="0" smtClean="0"/>
              <a:t> хорошие знания.</a:t>
            </a:r>
          </a:p>
          <a:p>
            <a:r>
              <a:rPr lang="ru-RU" dirty="0" smtClean="0"/>
              <a:t>Проблемы:</a:t>
            </a:r>
          </a:p>
          <a:p>
            <a:pPr>
              <a:buNone/>
            </a:pPr>
            <a:r>
              <a:rPr lang="ru-RU" dirty="0" smtClean="0"/>
              <a:t> - ориентация в тетради (4 чел. – хорошо ориентируются, 11 чел. – периодически допускают ошибки, 10 чел. – плохо ориентируются);</a:t>
            </a:r>
          </a:p>
          <a:p>
            <a:pPr>
              <a:buNone/>
            </a:pPr>
            <a:r>
              <a:rPr lang="ru-RU" dirty="0" smtClean="0"/>
              <a:t>-знание состава числа (11 чел.- хорошо знают, 4 чел.  – допускают ошибки, 9 чел.- не знают);</a:t>
            </a:r>
          </a:p>
          <a:p>
            <a:pPr>
              <a:buFontTx/>
              <a:buChar char="-"/>
            </a:pPr>
            <a:r>
              <a:rPr lang="ru-RU" dirty="0" smtClean="0"/>
              <a:t>черчение по линейке карандашом (у всех);</a:t>
            </a:r>
          </a:p>
          <a:p>
            <a:pPr>
              <a:buFontTx/>
              <a:buChar char="-"/>
            </a:pPr>
            <a:r>
              <a:rPr lang="ru-RU" dirty="0" smtClean="0"/>
              <a:t>арифметические диктанты (у многих).</a:t>
            </a:r>
            <a:endParaRPr lang="ru-RU" dirty="0"/>
          </a:p>
        </p:txBody>
      </p:sp>
      <p:pic>
        <p:nvPicPr>
          <p:cNvPr id="4098" name="Picture 2" descr="http://img0.liveinternet.ru/images/attach/b/4/104/607/104607600_large_331e5b5c4fd42f4d215ac0d956b3ee8474f5f35e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28604"/>
            <a:ext cx="2099607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271</TotalTime>
  <Words>852</Words>
  <Application>Microsoft Office PowerPoint</Application>
  <PresentationFormat>Экран (4:3)</PresentationFormat>
  <Paragraphs>146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Учёба и игра в жизни первоклассника</vt:lpstr>
      <vt:lpstr>ИГРА</vt:lpstr>
      <vt:lpstr>Режимные моменты</vt:lpstr>
      <vt:lpstr>Слайд 4</vt:lpstr>
      <vt:lpstr>Слайд 5</vt:lpstr>
      <vt:lpstr>Слайд 6</vt:lpstr>
      <vt:lpstr>Слайд 7</vt:lpstr>
      <vt:lpstr>Уровни усвоения</vt:lpstr>
      <vt:lpstr>МАТЕМАТИКА</vt:lpstr>
      <vt:lpstr>Слайд 10</vt:lpstr>
      <vt:lpstr>Слайд 11</vt:lpstr>
      <vt:lpstr>Состав числа</vt:lpstr>
      <vt:lpstr>Чертим отрезки</vt:lpstr>
      <vt:lpstr>Ломаные</vt:lpstr>
      <vt:lpstr>                         Решаем задачи</vt:lpstr>
      <vt:lpstr>Терминология!!! Уже!</vt:lpstr>
      <vt:lpstr>Письмо</vt:lpstr>
      <vt:lpstr>Слайд 18</vt:lpstr>
      <vt:lpstr>Работа с предложением</vt:lpstr>
      <vt:lpstr>Чтение</vt:lpstr>
      <vt:lpstr>Знания и умения  1 класса по чтению, которые будут нужны при изучении курса русского языка</vt:lpstr>
      <vt:lpstr>-Сколько в слове гласных, столько и слогов; -Поставлю ударение (позову слово); </vt:lpstr>
      <vt:lpstr>Логопедические проблемы</vt:lpstr>
      <vt:lpstr>2 четверть – уже по-настоящему</vt:lpstr>
      <vt:lpstr>Портфолио</vt:lpstr>
      <vt:lpstr>Слайд 26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Учёба и игра в жизни первоклассника</dc:title>
  <dc:creator>Евгения</dc:creator>
  <cp:lastModifiedBy>Евгения</cp:lastModifiedBy>
  <cp:revision>10</cp:revision>
  <dcterms:created xsi:type="dcterms:W3CDTF">2017-10-29T22:19:50Z</dcterms:created>
  <dcterms:modified xsi:type="dcterms:W3CDTF">2017-11-02T09:05:07Z</dcterms:modified>
</cp:coreProperties>
</file>