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310" r:id="rId2"/>
    <p:sldId id="284" r:id="rId3"/>
    <p:sldId id="357" r:id="rId4"/>
    <p:sldId id="288" r:id="rId5"/>
    <p:sldId id="358" r:id="rId6"/>
    <p:sldId id="290" r:id="rId7"/>
    <p:sldId id="359" r:id="rId8"/>
    <p:sldId id="291" r:id="rId9"/>
    <p:sldId id="360" r:id="rId10"/>
    <p:sldId id="292" r:id="rId11"/>
    <p:sldId id="361" r:id="rId12"/>
    <p:sldId id="293" r:id="rId13"/>
    <p:sldId id="362" r:id="rId14"/>
    <p:sldId id="294" r:id="rId15"/>
    <p:sldId id="363" r:id="rId16"/>
    <p:sldId id="295" r:id="rId17"/>
    <p:sldId id="364" r:id="rId18"/>
    <p:sldId id="296" r:id="rId19"/>
    <p:sldId id="365" r:id="rId20"/>
    <p:sldId id="297" r:id="rId21"/>
    <p:sldId id="366" r:id="rId22"/>
    <p:sldId id="298" r:id="rId23"/>
    <p:sldId id="367" r:id="rId24"/>
    <p:sldId id="299" r:id="rId25"/>
    <p:sldId id="368" r:id="rId26"/>
    <p:sldId id="300" r:id="rId27"/>
    <p:sldId id="369" r:id="rId28"/>
    <p:sldId id="303" r:id="rId29"/>
    <p:sldId id="370" r:id="rId30"/>
    <p:sldId id="304" r:id="rId31"/>
    <p:sldId id="371" r:id="rId32"/>
    <p:sldId id="305" r:id="rId33"/>
    <p:sldId id="372" r:id="rId34"/>
    <p:sldId id="306" r:id="rId35"/>
    <p:sldId id="373" r:id="rId36"/>
    <p:sldId id="307" r:id="rId37"/>
    <p:sldId id="374" r:id="rId38"/>
    <p:sldId id="308" r:id="rId39"/>
    <p:sldId id="375" r:id="rId40"/>
    <p:sldId id="376" r:id="rId41"/>
    <p:sldId id="37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52E9656-308E-4355-99E5-59D87ABD03F7}">
          <p14:sldIdLst>
            <p14:sldId id="310"/>
            <p14:sldId id="284"/>
            <p14:sldId id="357"/>
            <p14:sldId id="288"/>
            <p14:sldId id="358"/>
            <p14:sldId id="290"/>
            <p14:sldId id="359"/>
            <p14:sldId id="291"/>
            <p14:sldId id="360"/>
            <p14:sldId id="292"/>
            <p14:sldId id="361"/>
            <p14:sldId id="293"/>
            <p14:sldId id="362"/>
            <p14:sldId id="294"/>
            <p14:sldId id="363"/>
            <p14:sldId id="295"/>
            <p14:sldId id="364"/>
            <p14:sldId id="296"/>
            <p14:sldId id="365"/>
            <p14:sldId id="297"/>
            <p14:sldId id="366"/>
            <p14:sldId id="298"/>
            <p14:sldId id="367"/>
            <p14:sldId id="299"/>
            <p14:sldId id="368"/>
            <p14:sldId id="300"/>
            <p14:sldId id="369"/>
            <p14:sldId id="303"/>
            <p14:sldId id="370"/>
            <p14:sldId id="304"/>
            <p14:sldId id="371"/>
            <p14:sldId id="305"/>
            <p14:sldId id="372"/>
            <p14:sldId id="306"/>
            <p14:sldId id="373"/>
            <p14:sldId id="307"/>
            <p14:sldId id="374"/>
            <p14:sldId id="308"/>
            <p14:sldId id="375"/>
            <p14:sldId id="376"/>
            <p14:sldId id="377"/>
          </p14:sldIdLst>
        </p14:section>
        <p14:section name="Раздел без заголовка" id="{91FC0403-F582-4930-A4A9-5B8CED29835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99"/>
    <a:srgbClr val="FF0066"/>
    <a:srgbClr val="ACC610"/>
    <a:srgbClr val="D10514"/>
    <a:srgbClr val="C49204"/>
    <a:srgbClr val="C9C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87" d="100"/>
          <a:sy n="87" d="100"/>
        </p:scale>
        <p:origin x="14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44CCC-4466-4C0F-978E-6E846FA948A6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3B6E5-2B0B-4746-B527-5CE97AC20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525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20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887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53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78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9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236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61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453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864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32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198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5633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411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323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262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020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6623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7418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382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52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377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525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017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563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055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4774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7385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785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4168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05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883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3420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2497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34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28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51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547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048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3B6E5-2B0B-4746-B527-5CE97AC202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65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13B468E-7554-4C0E-B2F0-0FCB2CE1451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09EB13C-4748-41D6-9F69-192B0BEB65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49614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t-RU" sz="6600" b="1" dirty="0" smtClean="0">
                <a:solidFill>
                  <a:srgbClr val="FFFF00"/>
                </a:solidFill>
              </a:rPr>
              <a:t>Габдулла Тукай турында тест сораулары</a:t>
            </a:r>
            <a:endParaRPr lang="ru-RU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785818"/>
          </a:xfrm>
        </p:spPr>
        <p:txBody>
          <a:bodyPr>
            <a:noAutofit/>
          </a:bodyPr>
          <a:lstStyle/>
          <a:p>
            <a:pPr algn="l"/>
            <a:r>
              <a:rPr lang="tt-RU" sz="4800" b="1" dirty="0" smtClean="0">
                <a:solidFill>
                  <a:srgbClr val="FFC000"/>
                </a:solidFill>
              </a:rPr>
              <a:t>5. Өчиле, Сасна авыллары Татарстанның кайсы районына керәләр?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029400"/>
          </a:xfrm>
        </p:spPr>
        <p:txBody>
          <a:bodyPr>
            <a:normAutofit/>
          </a:bodyPr>
          <a:lstStyle/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   Кайбыч;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   Балтач;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   Арча.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785818"/>
          </a:xfrm>
        </p:spPr>
        <p:txBody>
          <a:bodyPr>
            <a:noAutofit/>
          </a:bodyPr>
          <a:lstStyle/>
          <a:p>
            <a:pPr algn="l"/>
            <a:r>
              <a:rPr lang="tt-RU" sz="4800" b="1" dirty="0" smtClean="0">
                <a:solidFill>
                  <a:srgbClr val="FFC000"/>
                </a:solidFill>
              </a:rPr>
              <a:t>5. Өчиле, Сасна авыллары Татарстанның кайсы районына керәләр?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029400"/>
          </a:xfrm>
        </p:spPr>
        <p:txBody>
          <a:bodyPr>
            <a:normAutofit/>
          </a:bodyPr>
          <a:lstStyle/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   Кайбыч;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   Балтач;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в)    Арча.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tt-RU" sz="4400" dirty="0" smtClean="0"/>
              <a:t> 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tt-RU" sz="4800" b="1" dirty="0" smtClean="0">
                <a:solidFill>
                  <a:srgbClr val="FFC000"/>
                </a:solidFill>
              </a:rPr>
              <a:t>6. Тукай ничә яшендә ятим кала?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4172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    3;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    4;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    5.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tt-RU" sz="4400" dirty="0" smtClean="0"/>
              <a:t> 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tt-RU" sz="4800" b="1" dirty="0" smtClean="0">
                <a:solidFill>
                  <a:srgbClr val="FFC000"/>
                </a:solidFill>
              </a:rPr>
              <a:t>6. Тукай ничә яшендә ятим кала?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4172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а)     3;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    4;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    5.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tt-RU" sz="4400" dirty="0" smtClean="0">
                <a:solidFill>
                  <a:srgbClr val="FFC000"/>
                </a:solidFill>
              </a:rPr>
              <a:t>7.   Г. Тукайның автобиографик повестенең исеме ничек?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4172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“Хатирәләр”;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 “Исемдә калганнар”;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  “Кечкенә Апуш”.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tt-RU" sz="4400" dirty="0" smtClean="0">
                <a:solidFill>
                  <a:srgbClr val="FFC000"/>
                </a:solidFill>
              </a:rPr>
              <a:t>7.   Г. Тукайның автобиографик повестенең исеме ничек?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4172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“Хатирәләр”;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0000"/>
                </a:solidFill>
              </a:rPr>
              <a:t>б)  “Исемдә калганнар”;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  “Кечкенә Апуш”.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tt-RU" sz="4500" b="1" dirty="0" smtClean="0">
                <a:solidFill>
                  <a:srgbClr val="FFC000"/>
                </a:solidFill>
              </a:rPr>
              <a:t>8. Урал</a:t>
            </a:r>
            <a:r>
              <a:rPr lang="ru-RU" sz="4500" b="1" dirty="0" err="1" smtClean="0">
                <a:solidFill>
                  <a:srgbClr val="FFC000"/>
                </a:solidFill>
              </a:rPr>
              <a:t>ь</a:t>
            </a:r>
            <a:r>
              <a:rPr lang="tt-RU" sz="4500" b="1" dirty="0" smtClean="0">
                <a:solidFill>
                  <a:srgbClr val="FFC000"/>
                </a:solidFill>
              </a:rPr>
              <a:t>ск шәһәренең элеккеге исеме ничек була?</a:t>
            </a:r>
            <a:endParaRPr lang="ru-RU" sz="45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57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Җиргән;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Җаек;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Җаюк.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54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tt-RU" sz="4500" b="1" dirty="0" smtClean="0">
                <a:solidFill>
                  <a:srgbClr val="FFC000"/>
                </a:solidFill>
              </a:rPr>
              <a:t>8. Урал</a:t>
            </a:r>
            <a:r>
              <a:rPr lang="ru-RU" sz="4500" b="1" dirty="0" err="1" smtClean="0">
                <a:solidFill>
                  <a:srgbClr val="FFC000"/>
                </a:solidFill>
              </a:rPr>
              <a:t>ь</a:t>
            </a:r>
            <a:r>
              <a:rPr lang="tt-RU" sz="4500" b="1" dirty="0" smtClean="0">
                <a:solidFill>
                  <a:srgbClr val="FFC000"/>
                </a:solidFill>
              </a:rPr>
              <a:t>ск шәһәренең элеккеге исеме ничек була?</a:t>
            </a:r>
            <a:endParaRPr lang="ru-RU" sz="45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57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Җиргән;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б) Җаек;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Җаюк.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54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tt-RU" sz="5400" b="1" dirty="0" smtClean="0">
                <a:solidFill>
                  <a:srgbClr val="FFC000"/>
                </a:solidFill>
              </a:rPr>
              <a:t>9. Печән базары кайда урнашкан?   </a:t>
            </a:r>
            <a:endParaRPr lang="ru-RU" sz="54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579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Җаек;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Казан;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Арча. 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tt-RU" sz="5400" b="1" dirty="0" smtClean="0">
                <a:solidFill>
                  <a:srgbClr val="FFC000"/>
                </a:solidFill>
              </a:rPr>
              <a:t>9. Печән базары кайда урнашкан?   </a:t>
            </a:r>
            <a:endParaRPr lang="ru-RU" sz="54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579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 а) Казан;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Җаек;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Арча. 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900" b="1" dirty="0" smtClean="0">
                <a:solidFill>
                  <a:srgbClr val="FFC000"/>
                </a:solidFill>
              </a:rPr>
              <a:t>1. Габдулла Тукай кайчан туган?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FF00"/>
                </a:solidFill>
              </a:rPr>
              <a:t>а) 1</a:t>
            </a:r>
            <a:r>
              <a:rPr lang="ru-RU" sz="4000" dirty="0" smtClean="0">
                <a:solidFill>
                  <a:srgbClr val="FFFF00"/>
                </a:solidFill>
              </a:rPr>
              <a:t>885</a:t>
            </a:r>
            <a:r>
              <a:rPr lang="tt-RU" sz="4000" dirty="0" smtClean="0">
                <a:solidFill>
                  <a:srgbClr val="FFFF00"/>
                </a:solidFill>
              </a:rPr>
              <a:t> елның 15 нче а</a:t>
            </a:r>
            <a:r>
              <a:rPr lang="ru-RU" sz="4000" dirty="0" err="1" smtClean="0">
                <a:solidFill>
                  <a:srgbClr val="FFFF00"/>
                </a:solidFill>
              </a:rPr>
              <a:t>пре</a:t>
            </a:r>
            <a:r>
              <a:rPr lang="tt-RU" sz="4000" dirty="0" smtClean="0">
                <a:solidFill>
                  <a:srgbClr val="FFFF00"/>
                </a:solidFill>
              </a:rPr>
              <a:t>лендә;</a:t>
            </a: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FF00"/>
                </a:solidFill>
              </a:rPr>
              <a:t>б) 1</a:t>
            </a:r>
            <a:r>
              <a:rPr lang="ru-RU" sz="4000" dirty="0" smtClean="0">
                <a:solidFill>
                  <a:srgbClr val="FFFF00"/>
                </a:solidFill>
              </a:rPr>
              <a:t>886</a:t>
            </a:r>
            <a:r>
              <a:rPr lang="tt-RU" sz="4000" dirty="0" smtClean="0">
                <a:solidFill>
                  <a:srgbClr val="FFFF00"/>
                </a:solidFill>
              </a:rPr>
              <a:t> елның 2</a:t>
            </a:r>
            <a:r>
              <a:rPr lang="ru-RU" sz="4000" dirty="0" smtClean="0">
                <a:solidFill>
                  <a:srgbClr val="FFFF00"/>
                </a:solidFill>
              </a:rPr>
              <a:t>6</a:t>
            </a:r>
            <a:r>
              <a:rPr lang="tt-RU" sz="4000" dirty="0" smtClean="0">
                <a:solidFill>
                  <a:srgbClr val="FFFF00"/>
                </a:solidFill>
              </a:rPr>
              <a:t> нч</a:t>
            </a:r>
            <a:r>
              <a:rPr lang="ru-RU" sz="4000" dirty="0" err="1" smtClean="0">
                <a:solidFill>
                  <a:srgbClr val="FFFF00"/>
                </a:solidFill>
              </a:rPr>
              <a:t>ы</a:t>
            </a:r>
            <a:r>
              <a:rPr lang="tt-RU" sz="4000" dirty="0" smtClean="0">
                <a:solidFill>
                  <a:srgbClr val="FFFF00"/>
                </a:solidFill>
              </a:rPr>
              <a:t> а</a:t>
            </a:r>
            <a:r>
              <a:rPr lang="ru-RU" sz="4000" dirty="0" err="1" smtClean="0">
                <a:solidFill>
                  <a:srgbClr val="FFFF00"/>
                </a:solidFill>
              </a:rPr>
              <a:t>пре</a:t>
            </a:r>
            <a:r>
              <a:rPr lang="tt-RU" sz="4000" dirty="0" smtClean="0">
                <a:solidFill>
                  <a:srgbClr val="FFFF00"/>
                </a:solidFill>
              </a:rPr>
              <a:t>лендә;</a:t>
            </a: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FF00"/>
                </a:solidFill>
              </a:rPr>
              <a:t>в) 1</a:t>
            </a:r>
            <a:r>
              <a:rPr lang="ru-RU" sz="4000" dirty="0" smtClean="0">
                <a:solidFill>
                  <a:srgbClr val="FFFF00"/>
                </a:solidFill>
              </a:rPr>
              <a:t>8</a:t>
            </a:r>
            <a:r>
              <a:rPr lang="tt-RU" sz="4000" dirty="0" smtClean="0">
                <a:solidFill>
                  <a:srgbClr val="FFFF00"/>
                </a:solidFill>
              </a:rPr>
              <a:t>8</a:t>
            </a:r>
            <a:r>
              <a:rPr lang="ru-RU" sz="4000" dirty="0" smtClean="0">
                <a:solidFill>
                  <a:srgbClr val="FFFF00"/>
                </a:solidFill>
              </a:rPr>
              <a:t>7</a:t>
            </a:r>
            <a:r>
              <a:rPr lang="tt-RU" sz="4000" dirty="0" smtClean="0">
                <a:solidFill>
                  <a:srgbClr val="FFFF00"/>
                </a:solidFill>
              </a:rPr>
              <a:t> елның </a:t>
            </a:r>
            <a:r>
              <a:rPr lang="ru-RU" sz="4000" dirty="0" smtClean="0">
                <a:solidFill>
                  <a:srgbClr val="FFFF00"/>
                </a:solidFill>
              </a:rPr>
              <a:t>2</a:t>
            </a:r>
            <a:r>
              <a:rPr lang="tt-RU" sz="4000" dirty="0" smtClean="0">
                <a:solidFill>
                  <a:srgbClr val="FFFF00"/>
                </a:solidFill>
              </a:rPr>
              <a:t>4 нче а</a:t>
            </a:r>
            <a:r>
              <a:rPr lang="ru-RU" sz="4000" dirty="0" err="1" smtClean="0">
                <a:solidFill>
                  <a:srgbClr val="FFFF00"/>
                </a:solidFill>
              </a:rPr>
              <a:t>пре</a:t>
            </a:r>
            <a:r>
              <a:rPr lang="tt-RU" sz="4000" dirty="0" smtClean="0">
                <a:solidFill>
                  <a:srgbClr val="FFFF00"/>
                </a:solidFill>
              </a:rPr>
              <a:t>лендә.</a:t>
            </a: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tt-RU" sz="5300" b="1" dirty="0" smtClean="0">
                <a:solidFill>
                  <a:srgbClr val="FFC000"/>
                </a:solidFill>
              </a:rPr>
              <a:t>10. Тукай Җаекта нинди мәдрәсәдә укый?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9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86524"/>
          </a:xfrm>
        </p:spPr>
        <p:txBody>
          <a:bodyPr/>
          <a:lstStyle/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Госмания;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Хөсәения;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Моты</a:t>
            </a:r>
            <a:r>
              <a:rPr lang="ru-RU" sz="4800" b="1" dirty="0" err="1" smtClean="0">
                <a:solidFill>
                  <a:srgbClr val="FFFF00"/>
                </a:solidFill>
              </a:rPr>
              <a:t>й</a:t>
            </a:r>
            <a:r>
              <a:rPr lang="tt-RU" sz="4800" b="1" dirty="0" smtClean="0">
                <a:solidFill>
                  <a:srgbClr val="FFFF00"/>
                </a:solidFill>
              </a:rPr>
              <a:t>гия.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tt-RU" sz="5300" b="1" dirty="0" smtClean="0">
                <a:solidFill>
                  <a:srgbClr val="FFC000"/>
                </a:solidFill>
              </a:rPr>
              <a:t>10. Тукай Җаекта нинди мәдрәсәдә укый?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9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86524"/>
          </a:xfrm>
        </p:spPr>
        <p:txBody>
          <a:bodyPr/>
          <a:lstStyle/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Госмания;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Хөсәения;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0000"/>
                </a:solidFill>
              </a:rPr>
              <a:t>в) Моты</a:t>
            </a:r>
            <a:r>
              <a:rPr lang="ru-RU" sz="4800" b="1" dirty="0" err="1" smtClean="0">
                <a:solidFill>
                  <a:srgbClr val="FF0000"/>
                </a:solidFill>
              </a:rPr>
              <a:t>й</a:t>
            </a:r>
            <a:r>
              <a:rPr lang="tt-RU" sz="4800" b="1" dirty="0" smtClean="0">
                <a:solidFill>
                  <a:srgbClr val="FF0000"/>
                </a:solidFill>
              </a:rPr>
              <a:t>гия.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23574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tt-RU" sz="5300" b="1" dirty="0" smtClean="0">
                <a:solidFill>
                  <a:srgbClr val="FFC000"/>
                </a:solidFill>
              </a:rPr>
              <a:t>11. Тукайның иң беренче эшләгән эше ?</a:t>
            </a:r>
            <a:r>
              <a:rPr lang="tt-RU" sz="4900" b="1" dirty="0" smtClean="0">
                <a:solidFill>
                  <a:srgbClr val="FFC000"/>
                </a:solidFill>
              </a:rPr>
              <a:t/>
            </a:r>
            <a:br>
              <a:rPr lang="tt-RU" sz="4900" b="1" dirty="0" smtClean="0">
                <a:solidFill>
                  <a:srgbClr val="FFC000"/>
                </a:solidFill>
              </a:rPr>
            </a:br>
            <a:r>
              <a:rPr lang="ru-RU" sz="4900" b="1" dirty="0" smtClean="0">
                <a:solidFill>
                  <a:srgbClr val="FFC000"/>
                </a:solidFill>
              </a:rPr>
              <a:t/>
            </a:r>
            <a:br>
              <a:rPr lang="ru-RU" sz="4900" b="1" dirty="0" smtClean="0">
                <a:solidFill>
                  <a:srgbClr val="FFC000"/>
                </a:solidFill>
              </a:rPr>
            </a:br>
            <a:endParaRPr lang="ru-RU" sz="49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8652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Мөхәррир;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Хәреф җыючы;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Сатучы.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23574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tt-RU" sz="5300" b="1" dirty="0" smtClean="0">
                <a:solidFill>
                  <a:srgbClr val="FFC000"/>
                </a:solidFill>
              </a:rPr>
              <a:t>11. Тукайның иң беренче эшләгән эше ?</a:t>
            </a:r>
            <a:r>
              <a:rPr lang="tt-RU" sz="4900" b="1" dirty="0" smtClean="0">
                <a:solidFill>
                  <a:srgbClr val="FFC000"/>
                </a:solidFill>
              </a:rPr>
              <a:t/>
            </a:r>
            <a:br>
              <a:rPr lang="tt-RU" sz="4900" b="1" dirty="0" smtClean="0">
                <a:solidFill>
                  <a:srgbClr val="FFC000"/>
                </a:solidFill>
              </a:rPr>
            </a:br>
            <a:r>
              <a:rPr lang="ru-RU" sz="4900" b="1" dirty="0" smtClean="0">
                <a:solidFill>
                  <a:srgbClr val="FFC000"/>
                </a:solidFill>
              </a:rPr>
              <a:t/>
            </a:r>
            <a:br>
              <a:rPr lang="ru-RU" sz="4900" b="1" dirty="0" smtClean="0">
                <a:solidFill>
                  <a:srgbClr val="FFC000"/>
                </a:solidFill>
              </a:rPr>
            </a:br>
            <a:endParaRPr lang="ru-RU" sz="49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8652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Мөхәррир;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0000"/>
                </a:solidFill>
              </a:rPr>
              <a:t>б) Хәреф җыючы;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Сатучы.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12. Тукайның шагыйр</a:t>
            </a:r>
            <a:r>
              <a:rPr lang="ru-RU" sz="4400" b="1" dirty="0" err="1" smtClean="0">
                <a:solidFill>
                  <a:srgbClr val="FFC000"/>
                </a:solidFill>
              </a:rPr>
              <a:t>ь</a:t>
            </a:r>
            <a:r>
              <a:rPr lang="tt-RU" sz="4400" b="1" dirty="0" smtClean="0">
                <a:solidFill>
                  <a:srgbClr val="FFC000"/>
                </a:solidFill>
              </a:rPr>
              <a:t> һәм </a:t>
            </a:r>
            <a:r>
              <a:rPr lang="ru-RU" sz="4400" b="1" dirty="0" smtClean="0">
                <a:solidFill>
                  <a:srgbClr val="FFC000"/>
                </a:solidFill>
              </a:rPr>
              <a:t>ж</a:t>
            </a:r>
            <a:r>
              <a:rPr lang="tt-RU" sz="4400" b="1" dirty="0" smtClean="0">
                <a:solidFill>
                  <a:srgbClr val="FFC000"/>
                </a:solidFill>
              </a:rPr>
              <a:t>урналист буларак ныгыган урыны?   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81508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Уфа;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Казан;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Җаек.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12. Тукайның шагыйр</a:t>
            </a:r>
            <a:r>
              <a:rPr lang="ru-RU" sz="4400" b="1" dirty="0" err="1" smtClean="0">
                <a:solidFill>
                  <a:srgbClr val="FFC000"/>
                </a:solidFill>
              </a:rPr>
              <a:t>ь</a:t>
            </a:r>
            <a:r>
              <a:rPr lang="tt-RU" sz="4400" b="1" dirty="0" smtClean="0">
                <a:solidFill>
                  <a:srgbClr val="FFC000"/>
                </a:solidFill>
              </a:rPr>
              <a:t> һәм </a:t>
            </a:r>
            <a:r>
              <a:rPr lang="ru-RU" sz="4400" b="1" dirty="0" smtClean="0">
                <a:solidFill>
                  <a:srgbClr val="FFC000"/>
                </a:solidFill>
              </a:rPr>
              <a:t>ж</a:t>
            </a:r>
            <a:r>
              <a:rPr lang="tt-RU" sz="4400" b="1" dirty="0" smtClean="0">
                <a:solidFill>
                  <a:srgbClr val="FFC000"/>
                </a:solidFill>
              </a:rPr>
              <a:t>урналист буларак ныгыган урыны?   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81508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Уфа;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Казан;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0000"/>
                </a:solidFill>
              </a:rPr>
              <a:t>в) Җаек.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Autofit/>
          </a:bodyPr>
          <a:lstStyle/>
          <a:p>
            <a:pPr algn="l"/>
            <a:r>
              <a:rPr lang="tt-RU" sz="2200" b="1" i="1" dirty="0" smtClean="0">
                <a:solidFill>
                  <a:srgbClr val="FFC000"/>
                </a:solidFill>
              </a:rPr>
              <a:t>13.  “Анда бик салкын вә бик эссе түгел, урта һава, </a:t>
            </a:r>
            <a:r>
              <a:rPr lang="ru-RU" sz="2200" b="1" i="1" dirty="0" smtClean="0">
                <a:solidFill>
                  <a:srgbClr val="FFC000"/>
                </a:solidFill>
              </a:rPr>
              <a:t/>
            </a:r>
            <a:br>
              <a:rPr lang="ru-RU" sz="2200" b="1" i="1" dirty="0" smtClean="0">
                <a:solidFill>
                  <a:srgbClr val="FFC000"/>
                </a:solidFill>
              </a:rPr>
            </a:br>
            <a:r>
              <a:rPr lang="tt-RU" sz="2200" b="1" i="1" dirty="0" smtClean="0">
                <a:solidFill>
                  <a:srgbClr val="FFC000"/>
                </a:solidFill>
              </a:rPr>
              <a:t>       Җил дә вакытында исеп, яңгыр да вакытында ява.” –</a:t>
            </a:r>
            <a:r>
              <a:rPr lang="tt-RU" sz="2400" b="1" i="1" dirty="0" smtClean="0">
                <a:solidFill>
                  <a:srgbClr val="FFC000"/>
                </a:solidFill>
              </a:rPr>
              <a:t> </a:t>
            </a:r>
            <a:r>
              <a:rPr lang="tt-RU" sz="2800" b="1" dirty="0" smtClean="0">
                <a:solidFill>
                  <a:srgbClr val="FFC000"/>
                </a:solidFill>
              </a:rPr>
              <a:t>дигән юллар Г. Тукайның кайсы әкиятеннән?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81508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“Кәҗә белән Сарык”;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“Су анасы”: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 “Шүрәле”.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Autofit/>
          </a:bodyPr>
          <a:lstStyle/>
          <a:p>
            <a:pPr algn="l"/>
            <a:r>
              <a:rPr lang="tt-RU" sz="2200" b="1" i="1" dirty="0" smtClean="0">
                <a:solidFill>
                  <a:srgbClr val="FFC000"/>
                </a:solidFill>
              </a:rPr>
              <a:t>13.  “Анда бик салкын вә бик эссе түгел, урта һава, </a:t>
            </a:r>
            <a:r>
              <a:rPr lang="ru-RU" sz="2200" b="1" i="1" dirty="0" smtClean="0">
                <a:solidFill>
                  <a:srgbClr val="FFC000"/>
                </a:solidFill>
              </a:rPr>
              <a:t/>
            </a:r>
            <a:br>
              <a:rPr lang="ru-RU" sz="2200" b="1" i="1" dirty="0" smtClean="0">
                <a:solidFill>
                  <a:srgbClr val="FFC000"/>
                </a:solidFill>
              </a:rPr>
            </a:br>
            <a:r>
              <a:rPr lang="tt-RU" sz="2200" b="1" i="1" dirty="0" smtClean="0">
                <a:solidFill>
                  <a:srgbClr val="FFC000"/>
                </a:solidFill>
              </a:rPr>
              <a:t>       Җил дә вакытында исеп, яңгыр да вакытында ява.” –</a:t>
            </a:r>
            <a:r>
              <a:rPr lang="tt-RU" sz="2400" b="1" i="1" dirty="0" smtClean="0">
                <a:solidFill>
                  <a:srgbClr val="FFC000"/>
                </a:solidFill>
              </a:rPr>
              <a:t> </a:t>
            </a:r>
            <a:r>
              <a:rPr lang="tt-RU" sz="2800" b="1" dirty="0" smtClean="0">
                <a:solidFill>
                  <a:srgbClr val="FFC000"/>
                </a:solidFill>
              </a:rPr>
              <a:t>дигән юллар Г. Тукайның кайсы әкиятеннән?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81508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“Кәҗә белән Сарык”;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“Су анасы”: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0000"/>
                </a:solidFill>
              </a:rPr>
              <a:t>в)  “Шүрәле”.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solidFill>
                  <a:srgbClr val="FFC000"/>
                </a:solidFill>
              </a:rPr>
              <a:t>14. “Шүрәле” поэмасында кайсы авыл турында сүз бара?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t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Өчиле;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Кушлавыч; 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Кырлай.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b="1" dirty="0" smtClean="0">
                <a:solidFill>
                  <a:srgbClr val="FFC000"/>
                </a:solidFill>
              </a:rPr>
              <a:t>14. “Шүрәле” поэмасында кайсы авыл турында сүз бара?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t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Өчиле;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Кушлавыч; 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0000"/>
                </a:solidFill>
              </a:rPr>
              <a:t>в) Кырлай.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900" b="1" dirty="0" smtClean="0">
                <a:solidFill>
                  <a:srgbClr val="FFC000"/>
                </a:solidFill>
              </a:rPr>
              <a:t>1. Габдулла Тукай кайчан туган?</a:t>
            </a: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FF00"/>
                </a:solidFill>
              </a:rPr>
              <a:t>а) 1</a:t>
            </a:r>
            <a:r>
              <a:rPr lang="ru-RU" sz="4000" dirty="0" smtClean="0">
                <a:solidFill>
                  <a:srgbClr val="FFFF00"/>
                </a:solidFill>
              </a:rPr>
              <a:t>885</a:t>
            </a:r>
            <a:r>
              <a:rPr lang="tt-RU" sz="4000" dirty="0" smtClean="0">
                <a:solidFill>
                  <a:srgbClr val="FFFF00"/>
                </a:solidFill>
              </a:rPr>
              <a:t> елның 15 нче а</a:t>
            </a:r>
            <a:r>
              <a:rPr lang="ru-RU" sz="4000" dirty="0" err="1" smtClean="0">
                <a:solidFill>
                  <a:srgbClr val="FFFF00"/>
                </a:solidFill>
              </a:rPr>
              <a:t>пре</a:t>
            </a:r>
            <a:r>
              <a:rPr lang="tt-RU" sz="4000" dirty="0" smtClean="0">
                <a:solidFill>
                  <a:srgbClr val="FFFF00"/>
                </a:solidFill>
              </a:rPr>
              <a:t>лендә;</a:t>
            </a: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0000"/>
                </a:solidFill>
              </a:rPr>
              <a:t>б) 1</a:t>
            </a:r>
            <a:r>
              <a:rPr lang="ru-RU" sz="4000" dirty="0" smtClean="0">
                <a:solidFill>
                  <a:srgbClr val="FF0000"/>
                </a:solidFill>
              </a:rPr>
              <a:t>886</a:t>
            </a:r>
            <a:r>
              <a:rPr lang="tt-RU" sz="4000" dirty="0" smtClean="0">
                <a:solidFill>
                  <a:srgbClr val="FF0000"/>
                </a:solidFill>
              </a:rPr>
              <a:t> елның 2</a:t>
            </a:r>
            <a:r>
              <a:rPr lang="ru-RU" sz="4000" dirty="0" smtClean="0">
                <a:solidFill>
                  <a:srgbClr val="FF0000"/>
                </a:solidFill>
              </a:rPr>
              <a:t>6</a:t>
            </a:r>
            <a:r>
              <a:rPr lang="tt-RU" sz="4000" dirty="0" smtClean="0">
                <a:solidFill>
                  <a:srgbClr val="FF0000"/>
                </a:solidFill>
              </a:rPr>
              <a:t> нч</a:t>
            </a:r>
            <a:r>
              <a:rPr lang="ru-RU" sz="4000" dirty="0" err="1" smtClean="0">
                <a:solidFill>
                  <a:srgbClr val="FF0000"/>
                </a:solidFill>
              </a:rPr>
              <a:t>ы</a:t>
            </a:r>
            <a:r>
              <a:rPr lang="tt-RU" sz="4000" dirty="0" smtClean="0">
                <a:solidFill>
                  <a:srgbClr val="FF0000"/>
                </a:solidFill>
              </a:rPr>
              <a:t> а</a:t>
            </a:r>
            <a:r>
              <a:rPr lang="ru-RU" sz="4000" dirty="0" err="1" smtClean="0">
                <a:solidFill>
                  <a:srgbClr val="FF0000"/>
                </a:solidFill>
              </a:rPr>
              <a:t>пре</a:t>
            </a:r>
            <a:r>
              <a:rPr lang="tt-RU" sz="4000" dirty="0" smtClean="0">
                <a:solidFill>
                  <a:srgbClr val="FF0000"/>
                </a:solidFill>
              </a:rPr>
              <a:t>лендә;</a:t>
            </a:r>
            <a:endParaRPr lang="ru-RU" sz="4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000" dirty="0" smtClean="0">
                <a:solidFill>
                  <a:srgbClr val="FFFF00"/>
                </a:solidFill>
              </a:rPr>
              <a:t>в) 1</a:t>
            </a:r>
            <a:r>
              <a:rPr lang="ru-RU" sz="4000" dirty="0" smtClean="0">
                <a:solidFill>
                  <a:srgbClr val="FFFF00"/>
                </a:solidFill>
              </a:rPr>
              <a:t>8</a:t>
            </a:r>
            <a:r>
              <a:rPr lang="tt-RU" sz="4000" dirty="0" smtClean="0">
                <a:solidFill>
                  <a:srgbClr val="FFFF00"/>
                </a:solidFill>
              </a:rPr>
              <a:t>8</a:t>
            </a:r>
            <a:r>
              <a:rPr lang="ru-RU" sz="4000" dirty="0" smtClean="0">
                <a:solidFill>
                  <a:srgbClr val="FFFF00"/>
                </a:solidFill>
              </a:rPr>
              <a:t>7</a:t>
            </a:r>
            <a:r>
              <a:rPr lang="tt-RU" sz="4000" dirty="0" smtClean="0">
                <a:solidFill>
                  <a:srgbClr val="FFFF00"/>
                </a:solidFill>
              </a:rPr>
              <a:t> елның </a:t>
            </a:r>
            <a:r>
              <a:rPr lang="ru-RU" sz="4000" dirty="0" smtClean="0">
                <a:solidFill>
                  <a:srgbClr val="FFFF00"/>
                </a:solidFill>
              </a:rPr>
              <a:t>2</a:t>
            </a:r>
            <a:r>
              <a:rPr lang="tt-RU" sz="4000" dirty="0" smtClean="0">
                <a:solidFill>
                  <a:srgbClr val="FFFF00"/>
                </a:solidFill>
              </a:rPr>
              <a:t>4 нче а</a:t>
            </a:r>
            <a:r>
              <a:rPr lang="ru-RU" sz="4000" dirty="0" err="1" smtClean="0">
                <a:solidFill>
                  <a:srgbClr val="FFFF00"/>
                </a:solidFill>
              </a:rPr>
              <a:t>пре</a:t>
            </a:r>
            <a:r>
              <a:rPr lang="tt-RU" sz="4000" dirty="0" smtClean="0">
                <a:solidFill>
                  <a:srgbClr val="FFFF00"/>
                </a:solidFill>
              </a:rPr>
              <a:t>лендә.</a:t>
            </a: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15.   Тукай Казанга кайчан килә?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   1907 елның көзендә;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   1907 елның язында;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   1907 елның кышында.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15.   Тукай Казанга кайчан килә?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0000"/>
                </a:solidFill>
              </a:rPr>
              <a:t>а)    1907 елның көзендә;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   1907 елның язында;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   1907 елның кышында.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928958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16. Тукайның Казанга килүе кайсы шигырендә тасвирлана?</a:t>
            </a:r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35758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   “Китмибез”;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    “Милли моңнар”;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    “Пар ат”.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928958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16. Тукайның Казанга килүе кайсы шигырендә тасвирлана?</a:t>
            </a:r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35758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   “Китмибез”;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    “Милли моңнар”;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0000"/>
                </a:solidFill>
              </a:rPr>
              <a:t>в)     “Пар ат”.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85752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17.   Казанда Тукай </a:t>
            </a:r>
            <a:br>
              <a:rPr lang="tt-RU" sz="4400" b="1" dirty="0" smtClean="0">
                <a:solidFill>
                  <a:srgbClr val="FFC000"/>
                </a:solidFill>
              </a:rPr>
            </a:br>
            <a:r>
              <a:rPr lang="tt-RU" sz="4400" b="1" dirty="0" smtClean="0">
                <a:solidFill>
                  <a:srgbClr val="FFC000"/>
                </a:solidFill>
              </a:rPr>
              <a:t>“Әл – ислах” газетасында эшли. Ул газетаны кем җитәкли? .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643314"/>
            <a:ext cx="8229600" cy="2886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 Г. Камал;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  Ф. Әмирхан;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   Ш. Камал.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85752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17.   Казанда Тукай </a:t>
            </a:r>
            <a:br>
              <a:rPr lang="tt-RU" sz="4400" b="1" dirty="0" smtClean="0">
                <a:solidFill>
                  <a:srgbClr val="FFC000"/>
                </a:solidFill>
              </a:rPr>
            </a:br>
            <a:r>
              <a:rPr lang="tt-RU" sz="4400" b="1" dirty="0" smtClean="0">
                <a:solidFill>
                  <a:srgbClr val="FFC000"/>
                </a:solidFill>
              </a:rPr>
              <a:t>“Әл – ислах” газетасында эшли. Ул газетаны кем җитәкли? .</a:t>
            </a:r>
            <a:endParaRPr lang="ru-RU" sz="4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643314"/>
            <a:ext cx="8229600" cy="2886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  Г. Камал;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0000"/>
                </a:solidFill>
              </a:rPr>
              <a:t>б)   Ф. Әмирхан;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   Ш. Камал.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tt-RU" sz="4800" b="1" dirty="0" smtClean="0">
                <a:solidFill>
                  <a:srgbClr val="FFC000"/>
                </a:solidFill>
              </a:rPr>
              <a:t>18. 1908 елны Г. Камал белән Тукай нинди </a:t>
            </a:r>
            <a:r>
              <a:rPr lang="ru-RU" sz="4800" b="1" dirty="0" smtClean="0">
                <a:solidFill>
                  <a:srgbClr val="FFC000"/>
                </a:solidFill>
              </a:rPr>
              <a:t>ж</a:t>
            </a:r>
            <a:r>
              <a:rPr lang="tt-RU" sz="4800" b="1" dirty="0" smtClean="0">
                <a:solidFill>
                  <a:srgbClr val="FFC000"/>
                </a:solidFill>
              </a:rPr>
              <a:t>урнал  чыгара?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6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FF00"/>
                </a:solidFill>
              </a:rPr>
              <a:t>а) “Яшен”;</a:t>
            </a:r>
            <a:endParaRPr lang="ru-RU" sz="6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FF00"/>
                </a:solidFill>
              </a:rPr>
              <a:t>б)  “Ялт-йолт”;</a:t>
            </a:r>
            <a:endParaRPr lang="ru-RU" sz="6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FF00"/>
                </a:solidFill>
              </a:rPr>
              <a:t>в)  “Вакыт”.</a:t>
            </a:r>
            <a:endParaRPr lang="ru-RU" sz="62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tt-RU" sz="4800" b="1" dirty="0" smtClean="0">
                <a:solidFill>
                  <a:srgbClr val="FFC000"/>
                </a:solidFill>
              </a:rPr>
              <a:t>18. 1908 елны Г. Камал белән Тукай нинди </a:t>
            </a:r>
            <a:r>
              <a:rPr lang="ru-RU" sz="4800" b="1" dirty="0" smtClean="0">
                <a:solidFill>
                  <a:srgbClr val="FFC000"/>
                </a:solidFill>
              </a:rPr>
              <a:t>ж</a:t>
            </a:r>
            <a:r>
              <a:rPr lang="tt-RU" sz="4800" b="1" dirty="0" smtClean="0">
                <a:solidFill>
                  <a:srgbClr val="FFC000"/>
                </a:solidFill>
              </a:rPr>
              <a:t>урнал  чыгара?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6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0000"/>
                </a:solidFill>
              </a:rPr>
              <a:t>а) “Яшен”;</a:t>
            </a:r>
            <a:endParaRPr lang="ru-RU" sz="6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FF00"/>
                </a:solidFill>
              </a:rPr>
              <a:t>б)  “Ялт-йолт”;</a:t>
            </a:r>
            <a:endParaRPr lang="ru-RU" sz="6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6200" b="1" dirty="0" smtClean="0">
                <a:solidFill>
                  <a:srgbClr val="FFFF00"/>
                </a:solidFill>
              </a:rPr>
              <a:t>в)  “Вакыт”.</a:t>
            </a:r>
            <a:endParaRPr lang="ru-RU" sz="62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tt-RU" sz="4800" b="1" dirty="0" smtClean="0">
                <a:solidFill>
                  <a:srgbClr val="FFC000"/>
                </a:solidFill>
              </a:rPr>
              <a:t>19.  Тукай кайчан вафат була?   </a:t>
            </a:r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 1912 елда;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б) 1913 елда;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1914 елда.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tt-RU" sz="4800" b="1" dirty="0" smtClean="0">
                <a:solidFill>
                  <a:srgbClr val="FFC000"/>
                </a:solidFill>
              </a:rPr>
              <a:t>19.  Тукай кайчан вафат була?   </a:t>
            </a:r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а)  1912 елда;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0000"/>
                </a:solidFill>
              </a:rPr>
              <a:t>б) 1913 елда;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400" b="1" dirty="0" smtClean="0">
                <a:solidFill>
                  <a:srgbClr val="FFFF00"/>
                </a:solidFill>
              </a:rPr>
              <a:t>в) 1914 елда.</a:t>
            </a:r>
            <a:endParaRPr lang="ru-RU" sz="44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tt-RU" sz="5000" b="1" dirty="0" smtClean="0">
                <a:solidFill>
                  <a:srgbClr val="FFC000"/>
                </a:solidFill>
              </a:rPr>
              <a:t>2. </a:t>
            </a:r>
            <a:r>
              <a:rPr lang="ru-RU" sz="5000" b="1" dirty="0" smtClean="0">
                <a:solidFill>
                  <a:srgbClr val="FFC000"/>
                </a:solidFill>
              </a:rPr>
              <a:t>Г. Тукай</a:t>
            </a:r>
            <a:r>
              <a:rPr lang="tt-RU" sz="5000" b="1" dirty="0" smtClean="0">
                <a:solidFill>
                  <a:srgbClr val="FFC000"/>
                </a:solidFill>
              </a:rPr>
              <a:t> кайсы </a:t>
            </a:r>
            <a:r>
              <a:rPr lang="ru-RU" sz="5000" b="1" dirty="0" err="1" smtClean="0">
                <a:solidFill>
                  <a:srgbClr val="FFC000"/>
                </a:solidFill>
              </a:rPr>
              <a:t>авылда</a:t>
            </a:r>
            <a:r>
              <a:rPr lang="ru-RU" sz="5000" b="1" dirty="0" smtClean="0">
                <a:solidFill>
                  <a:srgbClr val="FFC000"/>
                </a:solidFill>
              </a:rPr>
              <a:t> туга</a:t>
            </a:r>
            <a:r>
              <a:rPr lang="tt-RU" sz="5000" b="1" dirty="0" smtClean="0">
                <a:solidFill>
                  <a:srgbClr val="FFC000"/>
                </a:solidFill>
              </a:rPr>
              <a:t>н?</a:t>
            </a:r>
            <a:endParaRPr lang="ru-RU" sz="50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43151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Өчиле;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Кырлай;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Кушлавыч.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tt-RU" sz="5400" b="1" dirty="0" smtClean="0">
                <a:solidFill>
                  <a:srgbClr val="FFC000"/>
                </a:solidFill>
              </a:rPr>
              <a:t>20. Тукай премиясе ничә елга бер бирелә?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FF00"/>
                </a:solidFill>
              </a:rPr>
              <a:t>а) 1;</a:t>
            </a: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FF00"/>
                </a:solidFill>
              </a:rPr>
              <a:t>б) 2;</a:t>
            </a: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FF00"/>
                </a:solidFill>
              </a:rPr>
              <a:t>в) 3.</a:t>
            </a: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/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tt-RU" sz="5400" b="1" dirty="0" smtClean="0">
                <a:solidFill>
                  <a:srgbClr val="FFC000"/>
                </a:solidFill>
              </a:rPr>
              <a:t>20. Тукай премиясе ничә елга бер бирелә?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7435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0000"/>
                </a:solidFill>
              </a:rPr>
              <a:t>а) 1;</a:t>
            </a:r>
            <a:endParaRPr lang="ru-RU" sz="5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FF00"/>
                </a:solidFill>
              </a:rPr>
              <a:t>б) 2;</a:t>
            </a: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200" b="1" dirty="0" smtClean="0">
                <a:solidFill>
                  <a:srgbClr val="FFFF00"/>
                </a:solidFill>
              </a:rPr>
              <a:t>в) 3.</a:t>
            </a:r>
            <a:endParaRPr lang="ru-RU" sz="52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tt-RU" sz="5000" b="1" dirty="0" smtClean="0">
                <a:solidFill>
                  <a:srgbClr val="FFC000"/>
                </a:solidFill>
              </a:rPr>
              <a:t>2. </a:t>
            </a:r>
            <a:r>
              <a:rPr lang="ru-RU" sz="5000" b="1" dirty="0" smtClean="0">
                <a:solidFill>
                  <a:srgbClr val="FFC000"/>
                </a:solidFill>
              </a:rPr>
              <a:t>Г. Тукай</a:t>
            </a:r>
            <a:r>
              <a:rPr lang="tt-RU" sz="5000" b="1" dirty="0" smtClean="0">
                <a:solidFill>
                  <a:srgbClr val="FFC000"/>
                </a:solidFill>
              </a:rPr>
              <a:t> кайсы </a:t>
            </a:r>
            <a:r>
              <a:rPr lang="ru-RU" sz="5000" b="1" dirty="0" err="1" smtClean="0">
                <a:solidFill>
                  <a:srgbClr val="FFC000"/>
                </a:solidFill>
              </a:rPr>
              <a:t>авылда</a:t>
            </a:r>
            <a:r>
              <a:rPr lang="ru-RU" sz="5000" b="1" dirty="0" smtClean="0">
                <a:solidFill>
                  <a:srgbClr val="FFC000"/>
                </a:solidFill>
              </a:rPr>
              <a:t> туга</a:t>
            </a:r>
            <a:r>
              <a:rPr lang="tt-RU" sz="5000" b="1" dirty="0" smtClean="0">
                <a:solidFill>
                  <a:srgbClr val="FFC000"/>
                </a:solidFill>
              </a:rPr>
              <a:t>н?</a:t>
            </a:r>
            <a:endParaRPr lang="ru-RU" sz="50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43151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5400" dirty="0" smtClean="0">
                <a:solidFill>
                  <a:srgbClr val="FFFF00"/>
                </a:solidFill>
              </a:rPr>
              <a:t>а</a:t>
            </a:r>
            <a:r>
              <a:rPr lang="tt-RU" sz="5400" b="1" dirty="0" smtClean="0">
                <a:solidFill>
                  <a:srgbClr val="FFFF00"/>
                </a:solidFill>
              </a:rPr>
              <a:t>) Өчиле;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Кырлай;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в) Кушлавыч.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2499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3. Г. Тукайның әнисенең исеме ничек ?</a:t>
            </a:r>
            <a:endParaRPr lang="ru-RU" sz="44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834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Газизә;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Зөһрә: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в) </a:t>
            </a:r>
            <a:r>
              <a:rPr lang="ru-RU" sz="5400" b="1" dirty="0" smtClean="0">
                <a:solidFill>
                  <a:srgbClr val="FFFF00"/>
                </a:solidFill>
              </a:rPr>
              <a:t>М</a:t>
            </a:r>
            <a:r>
              <a:rPr lang="tt-RU" sz="5400" b="1" dirty="0" smtClean="0">
                <a:solidFill>
                  <a:srgbClr val="FFFF00"/>
                </a:solidFill>
              </a:rPr>
              <a:t>әмдүдә.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24990"/>
          </a:xfrm>
        </p:spPr>
        <p:txBody>
          <a:bodyPr>
            <a:noAutofit/>
          </a:bodyPr>
          <a:lstStyle/>
          <a:p>
            <a:pPr algn="ctr"/>
            <a:r>
              <a:rPr lang="tt-RU" sz="4400" b="1" dirty="0" smtClean="0">
                <a:solidFill>
                  <a:srgbClr val="FFC000"/>
                </a:solidFill>
              </a:rPr>
              <a:t>3. Г. Тукайның әнисенең исеме ничек ?</a:t>
            </a:r>
            <a:endParaRPr lang="ru-RU" sz="4400" b="1" dirty="0" smtClean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3834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b="1" dirty="0" smtClean="0"/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а) Газизә;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FF00"/>
                </a:solidFill>
              </a:rPr>
              <a:t>б) Зөһрә: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5400" b="1" dirty="0" smtClean="0">
                <a:solidFill>
                  <a:srgbClr val="FF0000"/>
                </a:solidFill>
              </a:rPr>
              <a:t>в) </a:t>
            </a:r>
            <a:r>
              <a:rPr lang="ru-RU" sz="5400" b="1" dirty="0" smtClean="0">
                <a:solidFill>
                  <a:srgbClr val="FF0000"/>
                </a:solidFill>
              </a:rPr>
              <a:t>М</a:t>
            </a:r>
            <a:r>
              <a:rPr lang="tt-RU" sz="5400" b="1" dirty="0" smtClean="0">
                <a:solidFill>
                  <a:srgbClr val="FF0000"/>
                </a:solidFill>
              </a:rPr>
              <a:t>әмдүдә.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tt-RU" sz="4800" b="1" dirty="0" smtClean="0">
                <a:solidFill>
                  <a:srgbClr val="FFC000"/>
                </a:solidFill>
              </a:rPr>
              <a:t>4. Кырлай авылы белән кайсы кеше бәйле?</a:t>
            </a:r>
            <a:r>
              <a:rPr lang="ru-RU" sz="4800" dirty="0" smtClean="0">
                <a:solidFill>
                  <a:srgbClr val="FFC000"/>
                </a:solidFill>
              </a:rPr>
              <a:t/>
            </a:r>
            <a:br>
              <a:rPr lang="ru-RU" sz="4800" dirty="0" smtClean="0">
                <a:solidFill>
                  <a:srgbClr val="FFC000"/>
                </a:solidFill>
              </a:rPr>
            </a:b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029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а) Сәг</a:t>
            </a:r>
            <a:r>
              <a:rPr lang="ru-RU" sz="4800" b="1" dirty="0" err="1" smtClean="0">
                <a:solidFill>
                  <a:srgbClr val="FFFF00"/>
                </a:solidFill>
              </a:rPr>
              <a:t>ъ</a:t>
            </a:r>
            <a:r>
              <a:rPr lang="tt-RU" sz="4800" b="1" dirty="0" smtClean="0">
                <a:solidFill>
                  <a:srgbClr val="FFFF00"/>
                </a:solidFill>
              </a:rPr>
              <a:t>ди;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Мөхәммәтвәли; 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Мотыгый.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tt-RU" sz="4800" b="1" dirty="0" smtClean="0">
                <a:solidFill>
                  <a:srgbClr val="FFC000"/>
                </a:solidFill>
              </a:rPr>
              <a:t>4. Кырлай авылы белән кайсы кеше бәйле?</a:t>
            </a:r>
            <a:r>
              <a:rPr lang="ru-RU" sz="4800" dirty="0" smtClean="0">
                <a:solidFill>
                  <a:srgbClr val="FFC000"/>
                </a:solidFill>
              </a:rPr>
              <a:t/>
            </a:r>
            <a:br>
              <a:rPr lang="ru-RU" sz="4800" dirty="0" smtClean="0">
                <a:solidFill>
                  <a:srgbClr val="FFC000"/>
                </a:solidFill>
              </a:rPr>
            </a:b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029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dirty="0" smtClean="0">
                <a:solidFill>
                  <a:srgbClr val="FF0000"/>
                </a:solidFill>
              </a:rPr>
              <a:t>а</a:t>
            </a:r>
            <a:r>
              <a:rPr lang="tt-RU" sz="4800" b="1" dirty="0" smtClean="0">
                <a:solidFill>
                  <a:srgbClr val="FF0000"/>
                </a:solidFill>
              </a:rPr>
              <a:t>) Сәг</a:t>
            </a:r>
            <a:r>
              <a:rPr lang="ru-RU" sz="4800" b="1" dirty="0" err="1" smtClean="0">
                <a:solidFill>
                  <a:srgbClr val="FF0000"/>
                </a:solidFill>
              </a:rPr>
              <a:t>ъ</a:t>
            </a:r>
            <a:r>
              <a:rPr lang="tt-RU" sz="4800" b="1" dirty="0" smtClean="0">
                <a:solidFill>
                  <a:srgbClr val="FF0000"/>
                </a:solidFill>
              </a:rPr>
              <a:t>ди;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б) Мөхәммәтвәли; 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tt-RU" sz="4800" b="1" dirty="0" smtClean="0">
                <a:solidFill>
                  <a:srgbClr val="FFFF00"/>
                </a:solidFill>
              </a:rPr>
              <a:t>в) Мотыгый.</a:t>
            </a:r>
            <a:endParaRPr lang="ru-RU" sz="4800" b="1" dirty="0" smtClean="0">
              <a:solidFill>
                <a:srgbClr val="FFFF00"/>
              </a:solidFill>
            </a:endParaRPr>
          </a:p>
          <a:p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561</TotalTime>
  <Words>967</Words>
  <Application>Microsoft Office PowerPoint</Application>
  <PresentationFormat>Экран (4:3)</PresentationFormat>
  <Paragraphs>242</Paragraphs>
  <Slides>41</Slides>
  <Notes>41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6" baseType="lpstr">
      <vt:lpstr>Calibri</vt:lpstr>
      <vt:lpstr>Cambria</vt:lpstr>
      <vt:lpstr>Rockwell</vt:lpstr>
      <vt:lpstr>Wingdings 2</vt:lpstr>
      <vt:lpstr>Литейная</vt:lpstr>
      <vt:lpstr>Презентация PowerPoint</vt:lpstr>
      <vt:lpstr>1. Габдулла Тукай кайчан туган? </vt:lpstr>
      <vt:lpstr>1. Габдулла Тукай кайчан туган? </vt:lpstr>
      <vt:lpstr>2. Г. Тукай кайсы авылда туган?</vt:lpstr>
      <vt:lpstr>2. Г. Тукай кайсы авылда туган?</vt:lpstr>
      <vt:lpstr>3. Г. Тукайның әнисенең исеме ничек ?</vt:lpstr>
      <vt:lpstr>3. Г. Тукайның әнисенең исеме ничек ?</vt:lpstr>
      <vt:lpstr>4. Кырлай авылы белән кайсы кеше бәйле? </vt:lpstr>
      <vt:lpstr>4. Кырлай авылы белән кайсы кеше бәйле? </vt:lpstr>
      <vt:lpstr>5. Өчиле, Сасна авыллары Татарстанның кайсы районына керәләр?</vt:lpstr>
      <vt:lpstr>5. Өчиле, Сасна авыллары Татарстанның кайсы районына керәләр?</vt:lpstr>
      <vt:lpstr>  6. Тукай ничә яшендә ятим кала?</vt:lpstr>
      <vt:lpstr>  6. Тукай ничә яшендә ятим кала?</vt:lpstr>
      <vt:lpstr>7.   Г. Тукайның автобиографик повестенең исеме ничек?</vt:lpstr>
      <vt:lpstr>7.   Г. Тукайның автобиографик повестенең исеме ничек?</vt:lpstr>
      <vt:lpstr>8. Уральск шәһәренең элеккеге исеме ничек була?</vt:lpstr>
      <vt:lpstr>8. Уральск шәһәренең элеккеге исеме ничек була?</vt:lpstr>
      <vt:lpstr>9. Печән базары кайда урнашкан?   </vt:lpstr>
      <vt:lpstr>9. Печән базары кайда урнашкан?   </vt:lpstr>
      <vt:lpstr>10. Тукай Җаекта нинди мәдрәсәдә укый? </vt:lpstr>
      <vt:lpstr>10. Тукай Җаекта нинди мәдрәсәдә укый? </vt:lpstr>
      <vt:lpstr> 11. Тукайның иң беренче эшләгән эше ?  </vt:lpstr>
      <vt:lpstr> 11. Тукайның иң беренче эшләгән эше ?  </vt:lpstr>
      <vt:lpstr>12. Тукайның шагыйрь һәм журналист буларак ныгыган урыны?   </vt:lpstr>
      <vt:lpstr>12. Тукайның шагыйрь һәм журналист буларак ныгыган урыны?   </vt:lpstr>
      <vt:lpstr>13.  “Анда бик салкын вә бик эссе түгел, урта һава,         Җил дә вакытында исеп, яңгыр да вакытында ява.” – дигән юллар Г. Тукайның кайсы әкиятеннән?</vt:lpstr>
      <vt:lpstr>13.  “Анда бик салкын вә бик эссе түгел, урта һава,         Җил дә вакытында исеп, яңгыр да вакытында ява.” – дигән юллар Г. Тукайның кайсы әкиятеннән?</vt:lpstr>
      <vt:lpstr>14. “Шүрәле” поэмасында кайсы авыл турында сүз бара?</vt:lpstr>
      <vt:lpstr>14. “Шүрәле” поэмасында кайсы авыл турында сүз бара?</vt:lpstr>
      <vt:lpstr>15.   Тукай Казанга кайчан килә?</vt:lpstr>
      <vt:lpstr>15.   Тукай Казанга кайчан килә?</vt:lpstr>
      <vt:lpstr>16. Тукайның Казанга килүе кайсы шигырендә тасвирлана? </vt:lpstr>
      <vt:lpstr>16. Тукайның Казанга килүе кайсы шигырендә тасвирлана? </vt:lpstr>
      <vt:lpstr>17.   Казанда Тукай  “Әл – ислах” газетасында эшли. Ул газетаны кем җитәкли? .</vt:lpstr>
      <vt:lpstr>17.   Казанда Тукай  “Әл – ислах” газетасында эшли. Ул газетаны кем җитәкли? .</vt:lpstr>
      <vt:lpstr>18. 1908 елны Г. Камал белән Тукай нинди журнал  чыгара?</vt:lpstr>
      <vt:lpstr>18. 1908 елны Г. Камал белән Тукай нинди журнал  чыгара?</vt:lpstr>
      <vt:lpstr> 19.  Тукай кайчан вафат була?    </vt:lpstr>
      <vt:lpstr> 19.  Тукай кайчан вафат була?    </vt:lpstr>
      <vt:lpstr>  20. Тукай премиясе ничә елга бер бирелә?</vt:lpstr>
      <vt:lpstr>  20. Тукай премиясе ничә елга бер бирелә?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2010-03-01T17:38:02Z</dcterms:created>
  <dcterms:modified xsi:type="dcterms:W3CDTF">2019-11-28T09:19:00Z</dcterms:modified>
</cp:coreProperties>
</file>