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6"/>
  </p:notesMasterIdLst>
  <p:sldIdLst>
    <p:sldId id="31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88" r:id="rId12"/>
    <p:sldId id="290" r:id="rId13"/>
    <p:sldId id="289" r:id="rId14"/>
    <p:sldId id="291" r:id="rId15"/>
    <p:sldId id="292" r:id="rId16"/>
    <p:sldId id="300" r:id="rId17"/>
    <p:sldId id="301" r:id="rId18"/>
    <p:sldId id="267" r:id="rId19"/>
    <p:sldId id="302" r:id="rId20"/>
    <p:sldId id="303" r:id="rId21"/>
    <p:sldId id="304" r:id="rId22"/>
    <p:sldId id="305" r:id="rId23"/>
    <p:sldId id="306" r:id="rId24"/>
    <p:sldId id="30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39" autoAdjust="0"/>
    <p:restoredTop sz="94709" autoAdjust="0"/>
  </p:normalViewPr>
  <p:slideViewPr>
    <p:cSldViewPr>
      <p:cViewPr varScale="1">
        <p:scale>
          <a:sx n="87" d="100"/>
          <a:sy n="87" d="100"/>
        </p:scale>
        <p:origin x="128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2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5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C20F6-1EB4-4B15-80B3-F23892A15EDF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5896E3-9DAE-43F0-988D-D0CEB43BF7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393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896E3-9DAE-43F0-988D-D0CEB43BF7B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27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EA22ADFF-0EA2-43ED-91D5-DA536C0573FF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0DDB-4BAA-4A74-81A7-A8ADEDE9C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2ADFF-0EA2-43ED-91D5-DA536C0573FF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0DDB-4BAA-4A74-81A7-A8ADEDE9C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2ADFF-0EA2-43ED-91D5-DA536C0573FF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0DDB-4BAA-4A74-81A7-A8ADEDE9C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2ADFF-0EA2-43ED-91D5-DA536C0573FF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0DDB-4BAA-4A74-81A7-A8ADEDE9C91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2ADFF-0EA2-43ED-91D5-DA536C0573FF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0DDB-4BAA-4A74-81A7-A8ADEDE9C91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2ADFF-0EA2-43ED-91D5-DA536C0573FF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0DDB-4BAA-4A74-81A7-A8ADEDE9C9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2ADFF-0EA2-43ED-91D5-DA536C0573FF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0DDB-4BAA-4A74-81A7-A8ADEDE9C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2ADFF-0EA2-43ED-91D5-DA536C0573FF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0DDB-4BAA-4A74-81A7-A8ADEDE9C91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2ADFF-0EA2-43ED-91D5-DA536C0573FF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0DDB-4BAA-4A74-81A7-A8ADEDE9C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2ADFF-0EA2-43ED-91D5-DA536C0573FF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0DDB-4BAA-4A74-81A7-A8ADEDE9C9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2ADFF-0EA2-43ED-91D5-DA536C0573FF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0DDB-4BAA-4A74-81A7-A8ADEDE9C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A22ADFF-0EA2-43ED-91D5-DA536C0573FF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7EFE0DDB-4BAA-4A74-81A7-A8ADEDE9C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3" Type="http://schemas.openxmlformats.org/officeDocument/2006/relationships/slide" Target="slide4.xml"/><Relationship Id="rId21" Type="http://schemas.openxmlformats.org/officeDocument/2006/relationships/slide" Target="slide22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1800" b="1" dirty="0">
                <a:solidFill>
                  <a:srgbClr val="FF0000"/>
                </a:solidFill>
              </a:rPr>
              <a:t/>
            </a:r>
            <a:br>
              <a:rPr lang="tt-RU" sz="1800" b="1" dirty="0">
                <a:solidFill>
                  <a:srgbClr val="FF0000"/>
                </a:solidFill>
              </a:rPr>
            </a:br>
            <a:r>
              <a:rPr lang="ru-RU" sz="1800" dirty="0"/>
              <a:t/>
            </a:r>
            <a:br>
              <a:rPr lang="ru-RU" sz="1800" dirty="0"/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body" idx="1"/>
          </p:nvPr>
        </p:nvSpPr>
        <p:spPr>
          <a:xfrm>
            <a:off x="1475656" y="1052736"/>
            <a:ext cx="6248400" cy="329347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tt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00000"/>
              </a:lnSpc>
            </a:pPr>
            <a:endParaRPr lang="tt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tt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Интеллектуаль  </a:t>
            </a:r>
            <a:r>
              <a:rPr lang="tt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уен</a:t>
            </a:r>
            <a:endParaRPr lang="tt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0" algn="ctr">
              <a:lnSpc>
                <a:spcPct val="100000"/>
              </a:lnSpc>
              <a:buNone/>
            </a:pP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58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t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  <a:t>1 сорау  50 балл </a:t>
            </a:r>
            <a:br>
              <a:rPr lang="tt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tt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  <a:t>Төзелеше буенча иярчен җөмләләрнең төрләре</a:t>
            </a:r>
            <a:r>
              <a:rPr lang="ru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  <a:t>: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438400"/>
            <a:ext cx="7776864" cy="3048001"/>
          </a:xfrm>
        </p:spPr>
        <p:txBody>
          <a:bodyPr>
            <a:noAutofit/>
          </a:bodyPr>
          <a:lstStyle/>
          <a:p>
            <a:pPr algn="just">
              <a:spcAft>
                <a:spcPts val="0"/>
              </a:spcAft>
              <a:buNone/>
            </a:pPr>
            <a:r>
              <a:rPr lang="tt-RU" sz="2400" b="1" dirty="0" smtClean="0">
                <a:latin typeface="Times New Roman"/>
                <a:ea typeface="Times New Roman"/>
              </a:rPr>
              <a:t>1) теркәгечле тезмә кушма;</a:t>
            </a:r>
            <a:endParaRPr lang="ru-RU" sz="2400" b="1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buNone/>
            </a:pPr>
            <a:r>
              <a:rPr lang="tt-RU" sz="2400" b="1" dirty="0" smtClean="0">
                <a:latin typeface="Times New Roman"/>
                <a:ea typeface="Times New Roman"/>
              </a:rPr>
              <a:t>2) синтетик;</a:t>
            </a:r>
            <a:endParaRPr lang="ru-RU" sz="2400" b="1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buNone/>
            </a:pPr>
            <a:r>
              <a:rPr lang="tt-RU" sz="2400" b="1" dirty="0" smtClean="0">
                <a:latin typeface="Times New Roman"/>
                <a:ea typeface="Times New Roman"/>
              </a:rPr>
              <a:t>3) аналитик һәм синтетик;</a:t>
            </a:r>
            <a:endParaRPr lang="ru-RU" sz="2400" b="1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buNone/>
            </a:pPr>
            <a:r>
              <a:rPr lang="tt-RU" sz="2400" b="1" dirty="0" smtClean="0">
                <a:latin typeface="Times New Roman"/>
                <a:ea typeface="Times New Roman"/>
              </a:rPr>
              <a:t>4) бүлүче теркәгечләр ярдәмендә бәйләнгән.</a:t>
            </a:r>
            <a:endParaRPr lang="ru-RU" sz="2400" b="1" dirty="0" smtClean="0">
              <a:latin typeface="Times New Roman"/>
              <a:ea typeface="Times New Roman"/>
            </a:endParaRPr>
          </a:p>
          <a:p>
            <a:pPr indent="0">
              <a:lnSpc>
                <a:spcPts val="5760"/>
              </a:lnSpc>
              <a:buNone/>
            </a:pPr>
            <a:endParaRPr lang="ru-RU" sz="1400" b="1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236296" y="5229200"/>
            <a:ext cx="978408" cy="484632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61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t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  <a:t>2 </a:t>
            </a:r>
            <a:r>
              <a:rPr lang="tt-RU" sz="2000" b="1" cap="none" spc="0" dirty="0">
                <a:solidFill>
                  <a:srgbClr val="000000"/>
                </a:solidFill>
                <a:latin typeface="Times New Roman" pitchFamily="18" charset="0"/>
              </a:rPr>
              <a:t>сорау  </a:t>
            </a:r>
            <a:r>
              <a:rPr lang="tt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  <a:t>100 </a:t>
            </a:r>
            <a:r>
              <a:rPr lang="tt-RU" sz="2000" b="1" cap="none" spc="0" dirty="0">
                <a:solidFill>
                  <a:srgbClr val="000000"/>
                </a:solidFill>
                <a:latin typeface="Times New Roman" pitchFamily="18" charset="0"/>
              </a:rPr>
              <a:t>балл</a:t>
            </a:r>
            <a:br>
              <a:rPr lang="tt-RU" sz="2000" b="1" cap="none" spc="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tt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  <a:t>Җөмләнең төрен билгеләгез: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420889"/>
            <a:ext cx="7272808" cy="2448272"/>
          </a:xfrm>
        </p:spPr>
        <p:txBody>
          <a:bodyPr>
            <a:noAutofit/>
          </a:bodyPr>
          <a:lstStyle/>
          <a:p>
            <a:pPr indent="0" algn="just">
              <a:buNone/>
            </a:pPr>
            <a:r>
              <a:rPr lang="tt-RU" sz="2800" b="1" dirty="0" smtClean="0"/>
              <a:t>Зифа әби, тәңкә-тәңкә кар явып, әз генә җил өреп, буран кузгалырга чамалап торган чакта, туры шуның өенә барып төште.</a:t>
            </a:r>
            <a:endParaRPr lang="ru-RU" sz="2800" b="1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236296" y="5229200"/>
            <a:ext cx="978408" cy="484632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10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t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  <a:t>3 </a:t>
            </a:r>
            <a:r>
              <a:rPr lang="tt-RU" sz="2000" b="1" cap="none" spc="0" dirty="0">
                <a:solidFill>
                  <a:srgbClr val="000000"/>
                </a:solidFill>
                <a:latin typeface="Times New Roman" pitchFamily="18" charset="0"/>
              </a:rPr>
              <a:t>сорау  </a:t>
            </a:r>
            <a:r>
              <a:rPr lang="tt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  <a:t>150 </a:t>
            </a:r>
            <a:r>
              <a:rPr lang="tt-RU" sz="2000" b="1" cap="none" spc="0" dirty="0">
                <a:solidFill>
                  <a:srgbClr val="000000"/>
                </a:solidFill>
                <a:latin typeface="Times New Roman" pitchFamily="18" charset="0"/>
              </a:rPr>
              <a:t>балл</a:t>
            </a:r>
            <a:br>
              <a:rPr lang="tt-RU" sz="2000" b="1" cap="none" spc="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tt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  <a:t>Нинди ирчен җөмлә синтетик дип атала</a:t>
            </a:r>
            <a:r>
              <a:rPr lang="ru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  <a:t>?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204864"/>
            <a:ext cx="6840760" cy="2358751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tt-RU" sz="2400" b="1" dirty="0" smtClean="0">
                <a:latin typeface="Times New Roman"/>
                <a:ea typeface="Times New Roman"/>
              </a:rPr>
              <a:t>1. баш җөмләгә үзенең хәбәре составында тормый торган чаралар ярдәмендә ияргән җөмлә;</a:t>
            </a:r>
            <a:endParaRPr lang="ru-RU" sz="2400" b="1" dirty="0" smtClean="0">
              <a:latin typeface="Times New Roman"/>
              <a:ea typeface="Times New Roman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tt-RU" sz="2400" b="1" dirty="0" smtClean="0">
                <a:latin typeface="Times New Roman"/>
                <a:ea typeface="Times New Roman"/>
              </a:rPr>
              <a:t>2. баш җөмләгә мөнәсәбәтле сүзләр ярдәмендә бәйләнгән җөмлә;</a:t>
            </a:r>
            <a:endParaRPr lang="ru-RU" sz="2400" b="1" dirty="0" smtClean="0">
              <a:latin typeface="Times New Roman"/>
              <a:ea typeface="Times New Roman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tt-RU" sz="2400" b="1" dirty="0" smtClean="0">
                <a:latin typeface="Times New Roman"/>
                <a:ea typeface="Times New Roman"/>
              </a:rPr>
              <a:t>3. баш җөмләгә үзенең хәбәре составындагы чаралар ярдәмендә ияргән җөмлә;</a:t>
            </a:r>
            <a:endParaRPr lang="ru-RU" sz="2400" b="1" dirty="0" smtClean="0">
              <a:latin typeface="Times New Roman"/>
              <a:ea typeface="Times New Roman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tt-RU" sz="2400" b="1" dirty="0" smtClean="0">
                <a:latin typeface="Times New Roman"/>
                <a:ea typeface="Times New Roman"/>
              </a:rPr>
              <a:t>4. баш җөмләгә көттерү интонациясе ярдәмендә ияргән җөмлә.</a:t>
            </a:r>
          </a:p>
          <a:p>
            <a:pPr indent="0">
              <a:lnSpc>
                <a:spcPts val="5760"/>
              </a:lnSpc>
              <a:buNone/>
            </a:pPr>
            <a:endParaRPr lang="ru-RU" sz="1400" b="1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236296" y="5229200"/>
            <a:ext cx="978408" cy="484632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28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t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  <a:t>4 </a:t>
            </a:r>
            <a:r>
              <a:rPr lang="tt-RU" sz="2000" b="1" cap="none" spc="0" dirty="0">
                <a:solidFill>
                  <a:srgbClr val="000000"/>
                </a:solidFill>
                <a:latin typeface="Times New Roman" pitchFamily="18" charset="0"/>
              </a:rPr>
              <a:t>сорау  </a:t>
            </a:r>
            <a:r>
              <a:rPr lang="tt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  <a:t>200 </a:t>
            </a:r>
            <a:r>
              <a:rPr lang="tt-RU" sz="2000" b="1" cap="none" spc="0" dirty="0">
                <a:solidFill>
                  <a:srgbClr val="000000"/>
                </a:solidFill>
                <a:latin typeface="Times New Roman" pitchFamily="18" charset="0"/>
              </a:rPr>
              <a:t>балл</a:t>
            </a:r>
            <a:br>
              <a:rPr lang="tt-RU" sz="2000" b="1" cap="none" spc="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tt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  <a:t>Җөмләнең төрен билгеләгез</a:t>
            </a:r>
            <a:r>
              <a:rPr lang="ru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  <a:t>: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276872"/>
            <a:ext cx="7776864" cy="2952329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None/>
            </a:pPr>
            <a:r>
              <a:rPr lang="tt-RU" sz="3200" b="1" dirty="0" smtClean="0"/>
              <a:t>     Эшкә дәрт артты кешеләрдә, күңелләр күтәрелде.</a:t>
            </a:r>
            <a:endParaRPr lang="ru-RU" sz="3200" b="1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236296" y="5229200"/>
            <a:ext cx="978408" cy="484632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21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t-RU" sz="2000" b="1" cap="none" spc="0" dirty="0">
                <a:solidFill>
                  <a:srgbClr val="000000"/>
                </a:solidFill>
                <a:latin typeface="Times New Roman" pitchFamily="18" charset="0"/>
              </a:rPr>
              <a:t>5</a:t>
            </a:r>
            <a:r>
              <a:rPr lang="tt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tt-RU" sz="2000" b="1" cap="none" spc="0" dirty="0">
                <a:solidFill>
                  <a:srgbClr val="000000"/>
                </a:solidFill>
                <a:latin typeface="Times New Roman" pitchFamily="18" charset="0"/>
              </a:rPr>
              <a:t>сорау  </a:t>
            </a:r>
            <a:r>
              <a:rPr lang="tt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  <a:t>250 </a:t>
            </a:r>
            <a:r>
              <a:rPr lang="tt-RU" sz="2000" b="1" cap="none" spc="0" dirty="0">
                <a:solidFill>
                  <a:srgbClr val="000000"/>
                </a:solidFill>
                <a:latin typeface="Times New Roman" pitchFamily="18" charset="0"/>
              </a:rPr>
              <a:t>балл</a:t>
            </a:r>
            <a:br>
              <a:rPr lang="tt-RU" sz="2000" b="1" cap="none" spc="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tt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  <a:t>Җөмләнең төрен билгеләгез</a:t>
            </a:r>
            <a:r>
              <a:rPr lang="ru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  <a:t>: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492895"/>
            <a:ext cx="7776864" cy="1944217"/>
          </a:xfrm>
        </p:spPr>
        <p:txBody>
          <a:bodyPr>
            <a:noAutofit/>
          </a:bodyPr>
          <a:lstStyle/>
          <a:p>
            <a:pPr indent="0" algn="ctr">
              <a:lnSpc>
                <a:spcPts val="5760"/>
              </a:lnSpc>
              <a:buNone/>
            </a:pPr>
            <a:r>
              <a:rPr lang="tt-RU" sz="4000" b="1" dirty="0" smtClean="0"/>
              <a:t>Сез яшәгән авыл миңа үзем яшәгән авылдан да якынрак иде.</a:t>
            </a:r>
            <a:endParaRPr lang="ru-RU" sz="4000" b="1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236296" y="5229200"/>
            <a:ext cx="978408" cy="484632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8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132856"/>
            <a:ext cx="7920880" cy="3096345"/>
          </a:xfrm>
        </p:spPr>
        <p:txBody>
          <a:bodyPr>
            <a:noAutofit/>
          </a:bodyPr>
          <a:lstStyle/>
          <a:p>
            <a:pPr indent="0" algn="ctr">
              <a:lnSpc>
                <a:spcPts val="5760"/>
              </a:lnSpc>
              <a:buNone/>
            </a:pPr>
            <a:endParaRPr lang="tt-RU" sz="3600" b="1" dirty="0" smtClean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236296" y="5229200"/>
            <a:ext cx="978408" cy="484632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http://s1.iconbird.com/ico/2013/6/355/w128h1281372334742arro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988840"/>
            <a:ext cx="5472608" cy="33123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3241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259632" y="1268760"/>
            <a:ext cx="6248400" cy="1456373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ФИЗКУЛЬТМИНУТКА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endParaRPr lang="tt-RU" dirty="0" smtClean="0"/>
          </a:p>
          <a:p>
            <a:pPr indent="0">
              <a:buNone/>
            </a:pPr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143768" y="5214950"/>
            <a:ext cx="978408" cy="484632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22" name="Picture 6" descr="http://www.proshkolu.ru/content/media/pic/std/3000000/2904000/2903865-89402985e594749e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348880"/>
            <a:ext cx="4286250" cy="26574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7986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28794" y="2714619"/>
            <a:ext cx="5843606" cy="2357455"/>
          </a:xfrm>
        </p:spPr>
        <p:txBody>
          <a:bodyPr>
            <a:normAutofit/>
          </a:bodyPr>
          <a:lstStyle/>
          <a:p>
            <a:pPr indent="0">
              <a:buNone/>
            </a:pPr>
            <a:endParaRPr lang="tt-RU" dirty="0" smtClean="0"/>
          </a:p>
          <a:p>
            <a:pPr indent="0">
              <a:buNone/>
            </a:pPr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143768" y="5214950"/>
            <a:ext cx="978408" cy="484632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http://s1.iconbird.com/ico/2013/6/355/w128h1281372334742arro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988840"/>
            <a:ext cx="5472608" cy="33123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7986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t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  <a:t>2 сорау  100 балл</a:t>
            </a:r>
            <a:br>
              <a:rPr lang="tt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662" y="2438401"/>
            <a:ext cx="7143800" cy="2562236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tt-RU" sz="4000" b="1" dirty="0" smtClean="0"/>
              <a:t>Бөек татар шагыйре Габдулла Тукай кайчан һәм кайда туган?</a:t>
            </a:r>
            <a:endParaRPr lang="ru-RU" sz="4000" b="1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215206" y="5214950"/>
            <a:ext cx="978408" cy="484632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48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t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  <a:t>3 сорау  150 балл</a:t>
            </a:r>
            <a:br>
              <a:rPr lang="tt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662" y="2438401"/>
            <a:ext cx="7143800" cy="256223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tt-RU" sz="4000" b="1" dirty="0" smtClean="0"/>
              <a:t>“Шәмдәлләрдә генә утлар яна” повестенең авторы кем?</a:t>
            </a:r>
            <a:endParaRPr lang="ru-RU" sz="4000" b="1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215206" y="5286388"/>
            <a:ext cx="978408" cy="484632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48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6175049"/>
              </p:ext>
            </p:extLst>
          </p:nvPr>
        </p:nvGraphicFramePr>
        <p:xfrm>
          <a:off x="1043608" y="1412776"/>
          <a:ext cx="7128797" cy="350253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227747"/>
                <a:gridCol w="700150"/>
                <a:gridCol w="700150"/>
                <a:gridCol w="700150"/>
                <a:gridCol w="700150"/>
                <a:gridCol w="700150"/>
                <a:gridCol w="700150"/>
                <a:gridCol w="700150"/>
              </a:tblGrid>
              <a:tr h="947407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ТЕОРИЯ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  <a:hlinkClick r:id="rId2" action="ppaction://hlinksldjump"/>
                        </a:rPr>
                        <a:t>50</a:t>
                      </a:r>
                      <a:r>
                        <a:rPr lang="tt-RU" sz="18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tt-RU" sz="18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  <a:hlinkClick r:id="rId3" action="ppaction://hlinksldjump"/>
                        </a:rPr>
                        <a:t>100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  <a:hlinkClick r:id="rId4" action="ppaction://hlinksldjump"/>
                        </a:rPr>
                        <a:t>150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  <a:hlinkClick r:id="rId5" action="ppaction://hlinksldjump"/>
                        </a:rPr>
                        <a:t>200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  <a:hlinkClick r:id="rId6" action="ppaction://hlinksldjump"/>
                        </a:rPr>
                        <a:t>250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  <a:hlinkClick r:id="rId7" action="ppaction://hlinksldjump"/>
                        </a:rPr>
                        <a:t>300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  <a:hlinkClick r:id="rId8" action="ppaction://hlinksldjump"/>
                        </a:rPr>
                        <a:t>350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47407">
                <a:tc>
                  <a:txBody>
                    <a:bodyPr/>
                    <a:lstStyle/>
                    <a:p>
                      <a:r>
                        <a:rPr lang="tt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ҖӨМЛӘ ТӨРЛӘРЕ</a:t>
                      </a:r>
                      <a:endParaRPr lang="tt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Times New Roman" pitchFamily="18" charset="0"/>
                          <a:cs typeface="Times New Roman" pitchFamily="18" charset="0"/>
                          <a:hlinkClick r:id="rId9" action="ppaction://hlinksldjump"/>
                        </a:rPr>
                        <a:t>50  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Times New Roman" pitchFamily="18" charset="0"/>
                          <a:cs typeface="Times New Roman" pitchFamily="18" charset="0"/>
                          <a:hlinkClick r:id="rId10" action="ppaction://hlinksldjump"/>
                        </a:rPr>
                        <a:t>100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Times New Roman" pitchFamily="18" charset="0"/>
                          <a:cs typeface="Times New Roman" pitchFamily="18" charset="0"/>
                          <a:hlinkClick r:id="rId11" action="ppaction://hlinksldjump"/>
                        </a:rPr>
                        <a:t>150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Times New Roman" pitchFamily="18" charset="0"/>
                          <a:cs typeface="Times New Roman" pitchFamily="18" charset="0"/>
                          <a:hlinkClick r:id="rId12" action="ppaction://hlinksldjump"/>
                        </a:rPr>
                        <a:t>200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Times New Roman" pitchFamily="18" charset="0"/>
                          <a:cs typeface="Times New Roman" pitchFamily="18" charset="0"/>
                          <a:hlinkClick r:id="rId13" action="ppaction://hlinksldjump"/>
                        </a:rPr>
                        <a:t>250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Times New Roman" pitchFamily="18" charset="0"/>
                          <a:cs typeface="Times New Roman" pitchFamily="18" charset="0"/>
                          <a:hlinkClick r:id="rId14" action="ppaction://hlinksldjump"/>
                        </a:rPr>
                        <a:t>300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Times New Roman" pitchFamily="18" charset="0"/>
                          <a:cs typeface="Times New Roman" pitchFamily="18" charset="0"/>
                          <a:hlinkClick r:id="rId15" action="ppaction://hlinksldjump"/>
                        </a:rPr>
                        <a:t>350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47407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Уйлап төзе</a:t>
                      </a:r>
                    </a:p>
                    <a:p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Times New Roman" pitchFamily="18" charset="0"/>
                          <a:cs typeface="Times New Roman" pitchFamily="18" charset="0"/>
                          <a:hlinkClick r:id="rId16" action="ppaction://hlinksldjump"/>
                        </a:rPr>
                        <a:t>50  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Times New Roman" pitchFamily="18" charset="0"/>
                          <a:cs typeface="Times New Roman" pitchFamily="18" charset="0"/>
                          <a:hlinkClick r:id="rId17" action="ppaction://hlinksldjump"/>
                        </a:rPr>
                        <a:t>100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Times New Roman" pitchFamily="18" charset="0"/>
                          <a:cs typeface="Times New Roman" pitchFamily="18" charset="0"/>
                          <a:hlinkClick r:id="rId18" action="ppaction://hlinksldjump"/>
                        </a:rPr>
                        <a:t>150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Times New Roman" pitchFamily="18" charset="0"/>
                          <a:cs typeface="Times New Roman" pitchFamily="18" charset="0"/>
                          <a:hlinkClick r:id="rId19" action="ppaction://hlinksldjump"/>
                        </a:rPr>
                        <a:t>200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Times New Roman" pitchFamily="18" charset="0"/>
                          <a:cs typeface="Times New Roman" pitchFamily="18" charset="0"/>
                          <a:hlinkClick r:id="rId20" action="ppaction://hlinksldjump"/>
                        </a:rPr>
                        <a:t>250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Times New Roman" pitchFamily="18" charset="0"/>
                          <a:cs typeface="Times New Roman" pitchFamily="18" charset="0"/>
                          <a:hlinkClick r:id="rId21" action="ppaction://hlinksldjump"/>
                        </a:rPr>
                        <a:t>300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Times New Roman" pitchFamily="18" charset="0"/>
                          <a:cs typeface="Times New Roman" pitchFamily="18" charset="0"/>
                          <a:hlinkClick r:id="rId15" action="ppaction://hlinksldjump"/>
                        </a:rPr>
                        <a:t>350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0314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Төрлесеннән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Times New Roman" pitchFamily="18" charset="0"/>
                          <a:cs typeface="Times New Roman" pitchFamily="18" charset="0"/>
                          <a:hlinkClick r:id="rId16" action="ppaction://hlinksldjump"/>
                        </a:rPr>
                        <a:t>50  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Times New Roman" pitchFamily="18" charset="0"/>
                          <a:cs typeface="Times New Roman" pitchFamily="18" charset="0"/>
                          <a:hlinkClick r:id="rId17" action="ppaction://hlinksldjump"/>
                        </a:rPr>
                        <a:t>100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Times New Roman" pitchFamily="18" charset="0"/>
                          <a:cs typeface="Times New Roman" pitchFamily="18" charset="0"/>
                          <a:hlinkClick r:id="rId18" action="ppaction://hlinksldjump"/>
                        </a:rPr>
                        <a:t>150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Times New Roman" pitchFamily="18" charset="0"/>
                          <a:cs typeface="Times New Roman" pitchFamily="18" charset="0"/>
                          <a:hlinkClick r:id="rId19" action="ppaction://hlinksldjump"/>
                        </a:rPr>
                        <a:t>200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Times New Roman" pitchFamily="18" charset="0"/>
                          <a:cs typeface="Times New Roman" pitchFamily="18" charset="0"/>
                          <a:hlinkClick r:id="rId20" action="ppaction://hlinksldjump"/>
                        </a:rPr>
                        <a:t>250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Times New Roman" pitchFamily="18" charset="0"/>
                          <a:cs typeface="Times New Roman" pitchFamily="18" charset="0"/>
                          <a:hlinkClick r:id="rId21" action="ppaction://hlinksldjump"/>
                        </a:rPr>
                        <a:t>300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Times New Roman" pitchFamily="18" charset="0"/>
                          <a:cs typeface="Times New Roman" pitchFamily="18" charset="0"/>
                          <a:hlinkClick r:id="rId22" action="ppaction://hlinksldjump"/>
                        </a:rPr>
                        <a:t>350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8055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t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  <a:t>4 сорау  200 балл</a:t>
            </a:r>
            <a:br>
              <a:rPr lang="tt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276872"/>
            <a:ext cx="7100862" cy="2723765"/>
          </a:xfrm>
        </p:spPr>
        <p:txBody>
          <a:bodyPr>
            <a:noAutofit/>
          </a:bodyPr>
          <a:lstStyle/>
          <a:p>
            <a:pPr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tt-RU" sz="4000" b="1" dirty="0" smtClean="0"/>
              <a:t>Испаниянең башкаласын атагыз.</a:t>
            </a:r>
            <a:endParaRPr lang="ru-RU" sz="4000" b="1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215206" y="5286388"/>
            <a:ext cx="978408" cy="484632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48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t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  <a:t>5 сорау  250 балл</a:t>
            </a:r>
            <a:br>
              <a:rPr lang="tt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662" y="2438400"/>
            <a:ext cx="7143800" cy="271879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tt-RU" sz="4000" b="1" dirty="0" smtClean="0"/>
              <a:t>А.С.Пушкин кайчан һәм кайда туган?</a:t>
            </a:r>
            <a:endParaRPr lang="ru-RU" sz="4000" b="1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215206" y="5286388"/>
            <a:ext cx="978408" cy="484632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48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t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  <a:t>6 сорау  300 балл</a:t>
            </a:r>
            <a:br>
              <a:rPr lang="tt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662" y="2438401"/>
            <a:ext cx="7143800" cy="2562236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tt-RU" sz="4000" b="1" dirty="0" smtClean="0"/>
              <a:t>Кояшның иң биек һәм иң түбән нокталарын атагыз.</a:t>
            </a:r>
            <a:endParaRPr lang="ru-RU" sz="4000" b="1" dirty="0" smtClean="0"/>
          </a:p>
          <a:p>
            <a:pPr algn="ctr">
              <a:lnSpc>
                <a:spcPct val="100000"/>
              </a:lnSpc>
              <a:buNone/>
            </a:pPr>
            <a:endParaRPr lang="ru-RU" sz="4000" b="1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215206" y="5286388"/>
            <a:ext cx="978408" cy="484632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48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t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  <a:t>7 сорау  350 балл</a:t>
            </a:r>
            <a:br>
              <a:rPr lang="tt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662" y="2438401"/>
            <a:ext cx="7143800" cy="2562236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tt-RU" sz="4000" b="1" smtClean="0"/>
              <a:t>Россиянең беренче президентының исемен атагыз?</a:t>
            </a:r>
            <a:endParaRPr lang="ru-RU" sz="4000" b="1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215206" y="5286388"/>
            <a:ext cx="978408" cy="484632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48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85852" y="2000240"/>
            <a:ext cx="656754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tt-RU" sz="6600" b="1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</a:rPr>
              <a:t>Игътибарыгыз </a:t>
            </a:r>
          </a:p>
          <a:p>
            <a:pPr algn="ctr"/>
            <a:r>
              <a:rPr lang="tt-RU" sz="6600" b="1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</a:rPr>
              <a:t>өчен рәхмәт!</a:t>
            </a:r>
            <a:endParaRPr lang="ru-RU" sz="6600" b="1" dirty="0">
              <a:ln w="19050">
                <a:solidFill>
                  <a:sysClr val="windowText" lastClr="000000"/>
                </a:solidFill>
                <a:prstDash val="solid"/>
              </a:ln>
              <a:solidFill>
                <a:srgbClr val="7030A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2050" name="Picture 2" descr="C:\Documents and Settings\User\Мои документы\Мои рисунки\картинкидля презентаций\278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4071942"/>
            <a:ext cx="1273969" cy="13692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124744"/>
            <a:ext cx="6400800" cy="864096"/>
          </a:xfrm>
        </p:spPr>
        <p:txBody>
          <a:bodyPr>
            <a:normAutofit fontScale="90000"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tt-RU" sz="2200" b="1" cap="none" spc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1 сорау  </a:t>
            </a:r>
            <a:r>
              <a:rPr lang="tt-RU" sz="2200" b="1" cap="none" spc="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50 </a:t>
            </a:r>
            <a:r>
              <a:rPr lang="tt-RU" sz="2200" b="1" cap="none" spc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балл</a:t>
            </a:r>
            <a:r>
              <a:rPr lang="tt-RU" sz="2200" b="1" cap="none" spc="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tt-RU" sz="2200" b="1" cap="none" spc="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tt-RU" sz="2200" b="1" cap="none" spc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Җөмләнең мәг</a:t>
            </a:r>
            <a:r>
              <a:rPr lang="ru-RU" sz="2200" b="1" cap="none" spc="0" dirty="0" err="1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ъ</a:t>
            </a:r>
            <a:r>
              <a:rPr lang="tt-RU" sz="2200" b="1" cap="none" spc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нә ягыннан төрен билгеләгез</a:t>
            </a:r>
            <a:r>
              <a:rPr lang="ru-RU" sz="2200" b="1" cap="none" spc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:</a:t>
            </a:r>
            <a:r>
              <a:rPr lang="ru-RU" sz="1800" b="1" cap="none" spc="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1800" b="1" cap="none" spc="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</a:br>
            <a:endParaRPr lang="ru-RU" sz="105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438401"/>
            <a:ext cx="6912768" cy="2070719"/>
          </a:xfrm>
        </p:spPr>
        <p:txBody>
          <a:bodyPr/>
          <a:lstStyle/>
          <a:p>
            <a:pPr lvl="0" indent="0">
              <a:buNone/>
            </a:pPr>
            <a:r>
              <a:rPr lang="tt-RU" sz="3200" dirty="0" smtClean="0"/>
              <a:t>Күп иярченле кушма җөмләнең ничә төре бар?</a:t>
            </a:r>
            <a:endParaRPr lang="ru-RU" sz="3200" dirty="0" smtClean="0"/>
          </a:p>
          <a:p>
            <a:pPr indent="0">
              <a:buNone/>
            </a:pPr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232876" y="5301208"/>
            <a:ext cx="978408" cy="484632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85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t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  <a:t>2 </a:t>
            </a:r>
            <a:r>
              <a:rPr lang="tt-RU" sz="2000" b="1" cap="none" spc="0" dirty="0">
                <a:solidFill>
                  <a:srgbClr val="000000"/>
                </a:solidFill>
                <a:latin typeface="Times New Roman" pitchFamily="18" charset="0"/>
              </a:rPr>
              <a:t>сорау  </a:t>
            </a:r>
            <a:r>
              <a:rPr lang="tt-RU" sz="2000" b="1" cap="none" spc="0" dirty="0" smtClean="0">
                <a:solidFill>
                  <a:srgbClr val="000000"/>
                </a:solidFill>
                <a:latin typeface="Times New Roman" pitchFamily="18" charset="0"/>
              </a:rPr>
              <a:t>100 балл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2438401"/>
            <a:ext cx="6696744" cy="2142727"/>
          </a:xfrm>
        </p:spPr>
        <p:txBody>
          <a:bodyPr/>
          <a:lstStyle/>
          <a:p>
            <a:pPr lvl="0" indent="0">
              <a:buNone/>
            </a:pPr>
            <a:r>
              <a:rPr lang="tt-RU" sz="3200" dirty="0" smtClean="0"/>
              <a:t>Көттерү паузасы нинди тыныш билгесе белән билгеләнә?</a:t>
            </a:r>
            <a:endParaRPr lang="ru-RU" sz="3200" dirty="0" smtClean="0"/>
          </a:p>
          <a:p>
            <a:pPr indent="0">
              <a:buNone/>
            </a:pPr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164288" y="5264805"/>
            <a:ext cx="978408" cy="484632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50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196752"/>
            <a:ext cx="6400800" cy="864096"/>
          </a:xfrm>
        </p:spPr>
        <p:txBody>
          <a:bodyPr>
            <a:normAutofit fontScale="90000"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tt-RU" sz="1800" b="1" cap="none" spc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tt-RU" sz="1800" b="1" cap="none" spc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tt-RU" sz="1800" b="1" cap="none" spc="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tt-RU" sz="1800" b="1" cap="none" spc="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tt-RU" sz="1800" b="1" cap="none" spc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tt-RU" sz="1800" b="1" cap="none" spc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tt-RU" sz="1800" b="1" cap="none" spc="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tt-RU" sz="1800" b="1" cap="none" spc="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tt-RU" sz="1800" b="1" cap="none" spc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tt-RU" sz="1800" b="1" cap="none" spc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tt-RU" sz="2200" b="1" cap="none" spc="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3</a:t>
            </a:r>
            <a:r>
              <a:rPr lang="tt-RU" sz="2200" b="1" cap="none" spc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tt-RU" sz="2200" b="1" cap="none" spc="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сорау 150 </a:t>
            </a:r>
            <a:r>
              <a:rPr lang="tt-RU" sz="2200" b="1" cap="none" spc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балл</a:t>
            </a:r>
            <a:br>
              <a:rPr lang="tt-RU" sz="2200" b="1" cap="none" spc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tt-RU" sz="2200" b="1" cap="none" spc="0" dirty="0" smtClean="0">
                <a:latin typeface="Times New Roman" pitchFamily="18" charset="0"/>
                <a:ea typeface="+mn-ea"/>
                <a:cs typeface="+mn-cs"/>
              </a:rPr>
              <a:t>Иярчен хәбәр җөмләне табыгыз</a:t>
            </a:r>
            <a:r>
              <a:rPr lang="ru-RU" sz="2200" b="1" cap="none" spc="0" dirty="0" smtClean="0">
                <a:latin typeface="Times New Roman" pitchFamily="18" charset="0"/>
                <a:ea typeface="+mn-ea"/>
                <a:cs typeface="+mn-cs"/>
              </a:rPr>
              <a:t>:</a:t>
            </a:r>
            <a:r>
              <a:rPr lang="ru-RU" sz="1800" b="1" cap="none" spc="0" dirty="0"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1800" b="1" cap="none" spc="0" dirty="0">
                <a:latin typeface="Times New Roman" pitchFamily="18" charset="0"/>
                <a:ea typeface="+mn-ea"/>
                <a:cs typeface="+mn-cs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276872"/>
            <a:ext cx="6840760" cy="2592288"/>
          </a:xfrm>
        </p:spPr>
        <p:txBody>
          <a:bodyPr>
            <a:normAutofit/>
          </a:bodyPr>
          <a:lstStyle/>
          <a:p>
            <a:pPr marL="457200" lvl="0" indent="-457200" fontAlgn="base">
              <a:lnSpc>
                <a:spcPct val="100000"/>
              </a:lnSpc>
              <a:spcAft>
                <a:spcPct val="0"/>
              </a:spcAft>
              <a:buNone/>
            </a:pPr>
            <a:r>
              <a:rPr lang="tt-RU" sz="3200" i="1" dirty="0" smtClean="0"/>
              <a:t>Күп иярченле кушма җөмлә ул ...</a:t>
            </a:r>
            <a:endParaRPr lang="tt-RU" sz="32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457200" lvl="0" indent="-457200" fontAlgn="base">
              <a:lnSpc>
                <a:spcPct val="100000"/>
              </a:lnSpc>
              <a:spcAft>
                <a:spcPct val="0"/>
              </a:spcAft>
              <a:buAutoNum type="arabicPeriod"/>
            </a:pPr>
            <a:endParaRPr lang="tt-RU" sz="2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0" indent="0" algn="ctr" fontAlgn="base">
              <a:lnSpc>
                <a:spcPct val="100000"/>
              </a:lnSpc>
              <a:spcAft>
                <a:spcPct val="0"/>
              </a:spcAft>
              <a:buNone/>
            </a:pPr>
            <a:endParaRPr lang="ru-RU" sz="40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indent="0">
              <a:buNone/>
            </a:pPr>
            <a:endParaRPr lang="ru-RU" dirty="0"/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7164288" y="5229200"/>
            <a:ext cx="978408" cy="484632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86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tt-RU" sz="2000" b="1" cap="none" spc="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tt-RU" sz="2000" b="1" cap="none" spc="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</a:br>
            <a:endParaRPr lang="ru-RU" sz="2000" b="1" cap="none" spc="0" dirty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132856"/>
            <a:ext cx="7416824" cy="2502768"/>
          </a:xfrm>
        </p:spPr>
        <p:txBody>
          <a:bodyPr>
            <a:normAutofit fontScale="92500" lnSpcReduction="10000"/>
          </a:bodyPr>
          <a:lstStyle/>
          <a:p>
            <a:pPr lvl="0" indent="0" algn="ctr" fontAlgn="base">
              <a:lnSpc>
                <a:spcPct val="100000"/>
              </a:lnSpc>
              <a:spcAft>
                <a:spcPct val="0"/>
              </a:spcAft>
              <a:buNone/>
            </a:pPr>
            <a:endParaRPr lang="ru-RU" sz="40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indent="0" algn="ctr">
              <a:buNone/>
            </a:pPr>
            <a:r>
              <a:rPr lang="tt-RU" sz="8000" b="1" dirty="0" smtClean="0">
                <a:latin typeface="Times New Roman" pitchFamily="18" charset="0"/>
                <a:cs typeface="Times New Roman" pitchFamily="18" charset="0"/>
              </a:rPr>
              <a:t>+300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236296" y="5301208"/>
            <a:ext cx="978408" cy="484632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08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196752"/>
            <a:ext cx="6400800" cy="1080120"/>
          </a:xfrm>
        </p:spPr>
        <p:txBody>
          <a:bodyPr>
            <a:no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tt-RU" sz="2000" b="1" cap="none" spc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5 </a:t>
            </a:r>
            <a:r>
              <a:rPr lang="tt-RU" sz="2000" b="1" cap="none" spc="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сорау 250 балл</a:t>
            </a:r>
            <a:br>
              <a:rPr lang="tt-RU" sz="2000" b="1" cap="none" spc="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000" b="1" cap="none" spc="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2000" b="1" cap="none" spc="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438401"/>
            <a:ext cx="6944816" cy="1710680"/>
          </a:xfrm>
        </p:spPr>
        <p:txBody>
          <a:bodyPr>
            <a:noAutofit/>
          </a:bodyPr>
          <a:lstStyle/>
          <a:p>
            <a:pPr lvl="0" indent="0" algn="just">
              <a:spcBef>
                <a:spcPts val="0"/>
              </a:spcBef>
              <a:buNone/>
            </a:pPr>
            <a:r>
              <a:rPr lang="tt-RU" sz="3200" i="1" dirty="0" smtClean="0"/>
              <a:t>Күп иярченле кушма җөмләгә мисал уйлап әйтегез</a:t>
            </a:r>
            <a:endParaRPr lang="ru-RU" sz="3200" dirty="0" smtClean="0"/>
          </a:p>
          <a:p>
            <a:pPr indent="0" algn="just">
              <a:spcBef>
                <a:spcPts val="0"/>
              </a:spcBef>
              <a:buNone/>
            </a:pPr>
            <a:endParaRPr lang="ru-RU" sz="4000" b="1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308304" y="5229200"/>
            <a:ext cx="978408" cy="484632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21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196752"/>
            <a:ext cx="6400800" cy="936104"/>
          </a:xfrm>
        </p:spPr>
        <p:txBody>
          <a:bodyPr>
            <a:normAutofit fontScale="90000"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tt-RU" sz="2200" b="1" cap="none" spc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6 сорау 300 балл</a:t>
            </a:r>
            <a:br>
              <a:rPr lang="tt-RU" sz="2200" b="1" cap="none" spc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b="1" cap="none" spc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1800" b="1" cap="none" spc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204864"/>
            <a:ext cx="7416824" cy="1710680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tt-RU" sz="4000" b="1" dirty="0" smtClean="0"/>
              <a:t>  </a:t>
            </a:r>
            <a:r>
              <a:rPr lang="tt-RU" sz="3200" dirty="0" smtClean="0"/>
              <a:t>Күп тезмәле кушма җөмлә белән күп иярченле кушма җөмләнең охшаш һәм аермалы якларын билгеләгез.</a:t>
            </a:r>
            <a:endParaRPr lang="ru-RU" sz="32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164288" y="5392640"/>
            <a:ext cx="978408" cy="484632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07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924944"/>
            <a:ext cx="6400800" cy="685800"/>
          </a:xfrm>
        </p:spPr>
        <p:txBody>
          <a:bodyPr>
            <a:no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tt-RU" sz="5400" b="1" cap="none" spc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+100 балл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438401"/>
            <a:ext cx="6840760" cy="1710680"/>
          </a:xfrm>
        </p:spPr>
        <p:txBody>
          <a:bodyPr/>
          <a:lstStyle/>
          <a:p>
            <a:pPr lvl="0" indent="0" algn="ctr" fontAlgn="base">
              <a:lnSpc>
                <a:spcPct val="100000"/>
              </a:lnSpc>
              <a:spcAft>
                <a:spcPct val="0"/>
              </a:spcAft>
              <a:buNone/>
            </a:pPr>
            <a:endParaRPr lang="ru-RU" sz="40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indent="0">
              <a:buNone/>
            </a:pPr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236296" y="5274916"/>
            <a:ext cx="978408" cy="484632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85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1268</TotalTime>
  <Words>312</Words>
  <Application>Microsoft Office PowerPoint</Application>
  <PresentationFormat>Экран (4:3)</PresentationFormat>
  <Paragraphs>84</Paragraphs>
  <Slides>24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Arial</vt:lpstr>
      <vt:lpstr>Calibri</vt:lpstr>
      <vt:lpstr>Constantia</vt:lpstr>
      <vt:lpstr>Garamond</vt:lpstr>
      <vt:lpstr>Times New Roman</vt:lpstr>
      <vt:lpstr>Wingdings</vt:lpstr>
      <vt:lpstr>Кутюр</vt:lpstr>
      <vt:lpstr>  </vt:lpstr>
      <vt:lpstr>Презентация PowerPoint</vt:lpstr>
      <vt:lpstr>1 сорау  50 балл Җөмләнең мәгънә ягыннан төрен билгеләгез: </vt:lpstr>
      <vt:lpstr>2 сорау  100 балл</vt:lpstr>
      <vt:lpstr>     3 сорау 150 балл Иярчен хәбәр җөмләне табыгыз: </vt:lpstr>
      <vt:lpstr> </vt:lpstr>
      <vt:lpstr>5 сорау 250 балл  </vt:lpstr>
      <vt:lpstr>6 сорау 300 балл  </vt:lpstr>
      <vt:lpstr>+100 балл</vt:lpstr>
      <vt:lpstr>1 сорау  50 балл  Төзелеше буенча иярчен җөмләләрнең төрләре:</vt:lpstr>
      <vt:lpstr>2 сорау  100 балл Җөмләнең төрен билгеләгез:</vt:lpstr>
      <vt:lpstr>3 сорау  150 балл Нинди ирчен җөмлә синтетик дип атала?</vt:lpstr>
      <vt:lpstr>4 сорау  200 балл Җөмләнең төрен билгеләгез:</vt:lpstr>
      <vt:lpstr>5 сорау  250 балл Җөмләнең төрен билгеләгез:</vt:lpstr>
      <vt:lpstr>Презентация PowerPoint</vt:lpstr>
      <vt:lpstr>ФИЗКУЛЬТМИНУТКА</vt:lpstr>
      <vt:lpstr>Презентация PowerPoint</vt:lpstr>
      <vt:lpstr>2 сорау  100 балл </vt:lpstr>
      <vt:lpstr>3 сорау  150 балл </vt:lpstr>
      <vt:lpstr>4 сорау  200 балл </vt:lpstr>
      <vt:lpstr>5 сорау  250 балл </vt:lpstr>
      <vt:lpstr>6 сорау  300 балл </vt:lpstr>
      <vt:lpstr>7 сорау  350 балл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Батырлыгы белән җырларга кергән шагыйрь</dc:title>
  <dc:creator>Альбина</dc:creator>
  <cp:lastModifiedBy>User</cp:lastModifiedBy>
  <cp:revision>45</cp:revision>
  <dcterms:created xsi:type="dcterms:W3CDTF">2012-02-14T03:45:53Z</dcterms:created>
  <dcterms:modified xsi:type="dcterms:W3CDTF">2020-01-11T07:18:23Z</dcterms:modified>
</cp:coreProperties>
</file>