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3" r:id="rId4"/>
    <p:sldId id="257" r:id="rId5"/>
    <p:sldId id="258" r:id="rId6"/>
    <p:sldId id="259" r:id="rId7"/>
    <p:sldId id="267" r:id="rId8"/>
    <p:sldId id="260" r:id="rId9"/>
    <p:sldId id="268" r:id="rId10"/>
    <p:sldId id="261" r:id="rId11"/>
    <p:sldId id="269" r:id="rId12"/>
    <p:sldId id="271" r:id="rId13"/>
    <p:sldId id="262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4660"/>
  </p:normalViewPr>
  <p:slideViewPr>
    <p:cSldViewPr>
      <p:cViewPr varScale="1">
        <p:scale>
          <a:sx n="87" d="100"/>
          <a:sy n="87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8DE00A-494B-404B-A2EE-099828E28784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B171776-7730-4807-AF44-5F88C8FD5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edsovet.su/_ld/407/12581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1000108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tt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Төрки телләрдә килеш категориясе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996952"/>
            <a:ext cx="6552728" cy="3240360"/>
          </a:xfrm>
        </p:spPr>
        <p:txBody>
          <a:bodyPr>
            <a:normAutofit/>
          </a:bodyPr>
          <a:lstStyle/>
          <a:p>
            <a:endParaRPr 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t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978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99592" y="1285860"/>
            <a:ext cx="7488832" cy="523948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tt-RU" sz="3000" dirty="0" smtClean="0">
                <a:latin typeface="Times New Roman" pitchFamily="18" charset="0"/>
                <a:cs typeface="Times New Roman" pitchFamily="18" charset="0"/>
              </a:rPr>
              <a:t>Эш яки хәлнең урын ягыннан чыгыш ноктасын белдерә.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tt-RU" sz="3000" dirty="0" smtClean="0">
                <a:latin typeface="Times New Roman" pitchFamily="18" charset="0"/>
                <a:cs typeface="Times New Roman" pitchFamily="18" charset="0"/>
              </a:rPr>
              <a:t>Эш яки хәлнең вакыт ягыннан чыгыш ноктасын белдерә.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tt-RU" sz="3000" dirty="0" smtClean="0">
                <a:latin typeface="Times New Roman" pitchFamily="18" charset="0"/>
                <a:cs typeface="Times New Roman" pitchFamily="18" charset="0"/>
              </a:rPr>
              <a:t>Эш яки хәлнең урынын белдерә.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2914" y="548680"/>
            <a:ext cx="8136904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Исемне фигыльгә ияртә һәм: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226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99592" y="357166"/>
            <a:ext cx="7488832" cy="616817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 яки хәлнең кыек объектын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белдергәндә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Эш яки хәлнең конкрет заттан чыгышын белдерә. 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Эш яки хәлнең объекттан чыгышын белдерә. 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Эшнең сәбәбен белдерә.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146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99592" y="1285860"/>
            <a:ext cx="7488832" cy="523948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I. Кеше әгъзалары белән бәйле булуын белдерә.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Мисал:1) Ялгыш чәнчеп җибәрәсең дә, </a:t>
            </a:r>
            <a:r>
              <a:rPr lang="tt-RU" sz="2800" u="sng" dirty="0" smtClean="0">
                <a:latin typeface="Times New Roman" pitchFamily="18" charset="0"/>
                <a:cs typeface="Times New Roman" pitchFamily="18" charset="0"/>
              </a:rPr>
              <a:t>бармактан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кан, </a:t>
            </a:r>
            <a:r>
              <a:rPr lang="tt-RU" sz="2800" u="sng" dirty="0" smtClean="0">
                <a:latin typeface="Times New Roman" pitchFamily="18" charset="0"/>
                <a:cs typeface="Times New Roman" pitchFamily="18" charset="0"/>
              </a:rPr>
              <a:t>күздән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яшь чыга. </a:t>
            </a:r>
          </a:p>
          <a:p>
            <a:pPr marL="82296" indent="0">
              <a:buNone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(Г. Бәширов)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II. Бәйлекләр белән кулланыла.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Мисал:</a:t>
            </a:r>
          </a:p>
          <a:p>
            <a:pPr marL="82296" indent="0">
              <a:buNone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1) </a:t>
            </a:r>
            <a:r>
              <a:rPr lang="tt-RU" sz="2800" u="sng" dirty="0" smtClean="0">
                <a:latin typeface="Times New Roman" pitchFamily="18" charset="0"/>
                <a:cs typeface="Times New Roman" pitchFamily="18" charset="0"/>
              </a:rPr>
              <a:t>Сабантуйдан соң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Поник авылында балта тавышы яңгырады. (М. Мәһдиев)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III. Кисәкчә ярдәмендә белдерелә.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Мисал: </a:t>
            </a:r>
          </a:p>
          <a:p>
            <a:pPr marL="82296" indent="0">
              <a:buNone/>
            </a:pP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   1) Бу беренче очрашуда Шәймәрдан агай җитәкчеләрнең үзенә бик кермәскә, аларны </a:t>
            </a:r>
            <a:r>
              <a:rPr lang="tt-RU" sz="2800" u="sng" dirty="0" smtClean="0">
                <a:latin typeface="Times New Roman" pitchFamily="18" charset="0"/>
                <a:cs typeface="Times New Roman" pitchFamily="18" charset="0"/>
              </a:rPr>
              <a:t>читтән генә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күзәтергә булды. (Ә. Еники) (читтән генә – чикләү төсмере өсти).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2914" y="142853"/>
            <a:ext cx="8136904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Исемне фигыльдән башка сүз төркемнәренә бәйли һәм: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013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00042"/>
            <a:ext cx="8676456" cy="580927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Килеш категориясе киң кулланышта йөри торган категория. Төрки телләрдә килешләр проблемасы күп гасырлар өйрәнелгән һәм бүгенге көндә дә бу проблема актуаль булып кала.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  Безнең телебезнең шулкаләр бай һәм үзенчәлекле булуы килешләрнең телдәге функцияләрен киңрәк ачуга да мөмкинлек бирә.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  Алдагы тикшеренүләребездә без юнәлеш һәм чыгыш килешләренең грамматик мәгънәләрен тагын да киңрәк өйрәнүне күз алдында тотабыз.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73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24936" cy="50004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Кулланылган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әдәбият.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71480"/>
            <a:ext cx="8755443" cy="628652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Әпсәләмов Г. Ак чәчәкләр. – Казан: Тат. кит. нәшр., 1989. – 510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Бәширов Г. Б. Әсәрләр. Дүрт томда. II т. – Казан: Тат. кит.нәшр., 1982. – 452 б.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Ганиев Ф. А. Вопросы морфологии татарского языка. – Казань: Тат. кн. из-во., 1980. – 17-30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Гыйләҗев А. Әсәрләр. Дүрт томда.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– Казан: Тат. кит. нәшр., 1994. –572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 Еники Ә. Н. Әсәрләр. Өч томда.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 – Казан: Тат.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ит.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нәшр., 1991. – 462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Еники Ә. Н. Әсәрләр. Өч томда.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 – Казан: Тат.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ит.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нәшр., 1991. – 415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Мәһдиев М. Мәңгелек яз. – Казан: Тат. кит.нәшр., 1986. – 333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Татарская грамматика. В трех томах. – Казань: Тат. кн. из-во., 1997. – 42-54 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Тинчурин К. Г. Әсәрләр. Өч томда.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 – Казан: Тат.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ит.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нәшр., 1986. – 540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 Тумашева Д. Г. Хәзерге татар әдәби теле: Морфология.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Казан: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Ун-ты нәшр., 1978. – 221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 Туфан Х. Ф. Сайланма әсәрләр. Ике томда.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т. – Казан: Тат. 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ит.</a:t>
            </a: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нәшр., 1974. – 350 б.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81639"/>
      </p:ext>
    </p:extLst>
  </p:cSld>
  <p:clrMapOvr>
    <a:masterClrMapping/>
  </p:clrMapOvr>
  <p:transition advTm="486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498080" cy="13010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tt-RU" sz="3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 Г. Тумашева килешл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рне ике төркемг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аерып карый</a:t>
            </a:r>
            <a:r>
              <a:rPr lang="ru-RU" dirty="0">
                <a:solidFill>
                  <a:schemeClr val="tx1"/>
                </a:solidFill>
                <a:effectLst/>
              </a:rPr>
              <a:t/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852936"/>
            <a:ext cx="7344816" cy="266429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Субъект-объект килешләр: баш, иялек, һәм төшем.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Урын-ара килешләр: юнәлеш, чыгыш һәм урын-вакыт.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79780415"/>
      </p:ext>
    </p:extLst>
  </p:cSld>
  <p:clrMapOvr>
    <a:masterClrMapping/>
  </p:clrMapOvr>
  <p:transition advTm="1036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Конференция-англ\Тел белеме\фон для презентации\ppt_a_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28802"/>
            <a:ext cx="8820472" cy="20717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Эшебезнең </a:t>
            </a:r>
            <a:r>
              <a:rPr lang="tt-RU" sz="2800" b="1" i="1" u="sng" dirty="0" smtClean="0">
                <a:latin typeface="Times New Roman" pitchFamily="18" charset="0"/>
                <a:cs typeface="Times New Roman" pitchFamily="18" charset="0"/>
              </a:rPr>
              <a:t>максат</a:t>
            </a:r>
            <a:r>
              <a:rPr lang="tt-RU" sz="2800" b="1" u="sng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-юнәлеш һәм чыгыш килешләренең грамматик мәгънәләрен һәм аларның стилистик кулланылышын киңрәк өйрәнү.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tt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5459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00108"/>
            <a:ext cx="8640960" cy="585789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билгеле бер урынга юнәлүен.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билгеле бер  вакытка юнәлүен.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кыек объектка юнәлүен.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максатын.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сәбәбен.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табигать күренешләре белән бәйле булуын.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Метафорик мәгънәдә нәрсәгә булса да якынлашу мәгънәсен.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Тезмә фигыль составында.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Күчерелмә мәгънәдә берәр нәрсәдән аерылу һәм ераклашуны.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Исемне башка сүз төркемнәренә ияртә.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юнәлешен аныклап килүче “таба” бәйлеге белән белдерелә.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Мәгънәне көчәйтүче кисәкчәләр ярдәмендә белдерелә.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6"/>
            <a:ext cx="8208912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08660" lvl="0" indent="-571500" algn="ctr"/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Исемне фигыльгә иярткәндә юнәлеш килеше: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9734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Эшнең билгеле бер урынга юнәлүен белдерә.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билгеле бер торак урынга юнәлүен белдерә.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билгеле бер урынга юнәлүен белдерә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билгеле бер эш урынына юнәлүен белдерә.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Билгеле бер урынга утыруны белдерә.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516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7166"/>
            <a:ext cx="8136904" cy="607223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Эшнең билгеле бер вакытка юнәлүен белдерә.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ел фасыллары белән бәйле вакытын белдерә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тәүлек вакыты белән бәйле булуын белдерә.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 вакытының чиген белдерә.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вакытын саннар белән белдерә.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811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57166"/>
            <a:ext cx="8136904" cy="609617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Эшнең кыек объектка юнәлүен белдерә.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затка юнәлүен белдерә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Эшнең затка карата абстракт мәгънәсен  белдерә.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i="1" dirty="0" smtClean="0">
                <a:latin typeface="Times New Roman" pitchFamily="18" charset="0"/>
                <a:cs typeface="Times New Roman" pitchFamily="18" charset="0"/>
              </a:rPr>
              <a:t>3. Эшнең объектка юнәлүен белдерә</a:t>
            </a:r>
            <a:r>
              <a:rPr lang="tt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513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188" y="142853"/>
            <a:ext cx="7777162" cy="67403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Эшнең максатын белдерә.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Эшнең сәбәбен белдерә.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Эшнең табигать күренешләре белән бәйле булуын белдерә.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VII.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Метафорик мәгънәдә нәрсәгә булса да якынлашу мәгънәсендә килә.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Тезмә фигыль составында килә.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IX.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Күчерелмә мәгънәдә берәр нәрсәдән аерылу һәм ераклашуны белдерә.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Исемне башка сүз төркемнәренә ияртә.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XI.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Эшнең юнәлешен аныклап килүче “таба” бәйлеге белән белдерелә.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XII. </a:t>
            </a:r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Мәгънәне көчәйтүче кисәкчәләр ярдәмендә белдерелә.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731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57166"/>
            <a:ext cx="7498080" cy="11430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tt-RU" sz="3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1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t-RU" sz="3100" dirty="0" smtClean="0">
                <a:latin typeface="Times New Roman" pitchFamily="18" charset="0"/>
                <a:cs typeface="Times New Roman" pitchFamily="18" charset="0"/>
              </a:rPr>
              <a:t>Чыгыш килеше түбәндәге грамматик мәгънәләрне белдерә:</a:t>
            </a:r>
            <a:r>
              <a:rPr lang="ru-RU" dirty="0">
                <a:solidFill>
                  <a:schemeClr val="tx1"/>
                </a:solidFill>
                <a:effectLst/>
              </a:rPr>
              <a:t/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85926"/>
            <a:ext cx="7344816" cy="421484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 яки хәлнең урын ягыннан чыгыш ноктасын.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 яки хәлнең вакыт ягыннан чыгыш ноктасын.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 яки хәлнең урынын.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 яки хәлнең кыек объектын.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Эшнең сәбәбен.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Кеше әгъзалары белән бәйле булуын.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Бәйлекләр белән кулланыла.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400" u="sng" dirty="0" smtClean="0">
                <a:latin typeface="Times New Roman" pitchFamily="18" charset="0"/>
                <a:cs typeface="Times New Roman" pitchFamily="18" charset="0"/>
              </a:rPr>
              <a:t>Кисәкчә ярдәмендә белдерелә.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780415"/>
      </p:ext>
    </p:extLst>
  </p:cSld>
  <p:clrMapOvr>
    <a:masterClrMapping/>
  </p:clrMapOvr>
  <p:transition advTm="4154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496</TotalTime>
  <Words>882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Төрки телләрдә килеш категориясе </vt:lpstr>
      <vt:lpstr> Д. Г. Тумашева килешләрне ике төркемгә аерып карый </vt:lpstr>
      <vt:lpstr>Презентация PowerPoint</vt:lpstr>
      <vt:lpstr> </vt:lpstr>
      <vt:lpstr>Презентация PowerPoint</vt:lpstr>
      <vt:lpstr> </vt:lpstr>
      <vt:lpstr> </vt:lpstr>
      <vt:lpstr>Презентация PowerPoint</vt:lpstr>
      <vt:lpstr> Чыгыш килеше түбәндәге грамматик мәгънәләрне белдерә: </vt:lpstr>
      <vt:lpstr>Презентация PowerPoint</vt:lpstr>
      <vt:lpstr>Презентация PowerPoint</vt:lpstr>
      <vt:lpstr>Презентация PowerPoint</vt:lpstr>
      <vt:lpstr>Презентация PowerPoint</vt:lpstr>
      <vt:lpstr>Кулланылган әдәбият.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“Фәнис Яруллин иҗаты: кичә, бүген, иртәгә” фәнни гамәли конференциясе </dc:title>
  <dc:creator>Guzel</dc:creator>
  <cp:lastModifiedBy>User</cp:lastModifiedBy>
  <cp:revision>39</cp:revision>
  <dcterms:created xsi:type="dcterms:W3CDTF">2013-02-06T18:32:24Z</dcterms:created>
  <dcterms:modified xsi:type="dcterms:W3CDTF">2020-01-11T06:56:35Z</dcterms:modified>
</cp:coreProperties>
</file>