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73" r:id="rId3"/>
    <p:sldId id="274" r:id="rId4"/>
    <p:sldId id="275" r:id="rId5"/>
    <p:sldId id="276" r:id="rId6"/>
    <p:sldId id="256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7" r:id="rId19"/>
    <p:sldId id="278" r:id="rId20"/>
    <p:sldId id="27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427D"/>
    <a:srgbClr val="FFFF09"/>
    <a:srgbClr val="FDFC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>
        <p:scale>
          <a:sx n="68" d="100"/>
          <a:sy n="68" d="100"/>
        </p:scale>
        <p:origin x="-44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4763D86-4AD5-4CD0-B602-70CA02574349}" type="datetimeFigureOut">
              <a:rPr lang="ru-RU"/>
              <a:pPr>
                <a:defRPr/>
              </a:pPr>
              <a:t>18.01.2020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47B2E3-9B1C-42FA-99A2-93EF6982E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4809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EA2209-B59E-4449-A0B3-DA5B51A0FA3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2845B-23B1-45E1-B186-463B9758F998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3A12DB-6EA0-4F90-A4FE-5299561D2A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FB0DE-D732-4B55-9BB0-85143130A269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4D7E5-3B1E-4C1C-846E-61852A9C8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064B-3231-4229-98C8-106668B2D7FD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676A9-0E31-4879-B7B2-042FC16E79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BD7E7-FE53-43DC-9AE2-5B4FA53F921D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39537-27E2-432C-AD7D-D0BB5AA7E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18485-E8E6-49D2-B16E-59D4BC70FD6E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10498-FB91-432E-ADD4-25765BB36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919C921-8F1A-439E-9592-D4760FE7A4E8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95F377-B8DB-4C77-B97B-DE98A8337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ECF05-97F7-4EE9-B916-1582253F6AC2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6BF1A-4720-4F79-BD96-A9446DA22E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A1BC-B898-4612-93A7-C377FE170FAD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F90BB-5FB7-42CC-BFA0-4C31E467BD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D56FC-C5D8-4E06-A51A-4EB8600857FA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69C55-8E75-4965-8303-2F37411A0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14852-7A3B-456A-AD47-28630E16AD93}" type="datetimeFigureOut">
              <a:rPr lang="en-US"/>
              <a:pPr>
                <a:defRPr/>
              </a:pPr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D120C-7D9E-44D5-B178-EBF1EFF24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09389A-9B11-4B6A-98C2-AF835C2FCF75}" type="datetimeFigureOut">
              <a:rPr lang="en-US"/>
              <a:pPr>
                <a:defRPr/>
              </a:pPr>
              <a:t>1/18/2020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dirty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F77A93-D1DF-48C1-BFD3-A9895D2F41E9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44500" y="3073400"/>
            <a:ext cx="8229600" cy="1066800"/>
          </a:xfrm>
        </p:spPr>
        <p:txBody>
          <a:bodyPr/>
          <a:lstStyle/>
          <a:p>
            <a:pPr marL="685800" indent="-685800"/>
            <a:r>
              <a:rPr lang="ru-RU" sz="3600" b="1" smtClean="0"/>
              <a:t>	1.Объясните значение слова «государство». Перечислите признаки государства.</a:t>
            </a:r>
            <a:br>
              <a:rPr lang="ru-RU" sz="3600" b="1" smtClean="0"/>
            </a:b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2. Какие теории происхождения государства вы знаете? Объясните их.</a:t>
            </a:r>
            <a:br>
              <a:rPr lang="ru-RU" sz="3600" b="1" smtClean="0"/>
            </a:b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3. Назовите и охарактеризуйте функции государства.</a:t>
            </a:r>
            <a:r>
              <a:rPr lang="ru-RU" sz="3600" smtClean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>
                <a:solidFill>
                  <a:srgbClr val="82427D"/>
                </a:solidFill>
              </a:rPr>
              <a:t>Форма правления государства</a:t>
            </a:r>
            <a:r>
              <a:rPr lang="ru-RU" smtClean="0"/>
              <a:t> 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3600" b="1" smtClean="0">
                <a:solidFill>
                  <a:schemeClr val="accent1"/>
                </a:solidFill>
              </a:rPr>
              <a:t>способ организации государства, включающий порядок образования органов государственной власти и характер отношений между ними.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/>
          </p:cNvSpPr>
          <p:nvPr>
            <p:ph type="body" idx="4294967295"/>
          </p:nvPr>
        </p:nvSpPr>
        <p:spPr>
          <a:xfrm>
            <a:off x="330200" y="484188"/>
            <a:ext cx="8407400" cy="6373812"/>
          </a:xfrm>
        </p:spPr>
        <p:txBody>
          <a:bodyPr/>
          <a:lstStyle/>
          <a:p>
            <a:r>
              <a:rPr lang="ru-RU" sz="3600" b="1" smtClean="0">
                <a:solidFill>
                  <a:schemeClr val="accent1"/>
                </a:solidFill>
              </a:rPr>
              <a:t>монарх</a:t>
            </a:r>
          </a:p>
          <a:p>
            <a:r>
              <a:rPr lang="ru-RU" sz="3600" b="1" smtClean="0">
                <a:solidFill>
                  <a:schemeClr val="accent1"/>
                </a:solidFill>
              </a:rPr>
              <a:t>главой </a:t>
            </a:r>
          </a:p>
          <a:p>
            <a:r>
              <a:rPr lang="ru-RU" sz="3600" b="1" smtClean="0">
                <a:solidFill>
                  <a:schemeClr val="accent1"/>
                </a:solidFill>
              </a:rPr>
              <a:t>единоличный </a:t>
            </a:r>
          </a:p>
          <a:p>
            <a:r>
              <a:rPr lang="ru-RU" sz="3600" b="1" smtClean="0">
                <a:solidFill>
                  <a:schemeClr val="accent1"/>
                </a:solidFill>
              </a:rPr>
              <a:t>власть</a:t>
            </a:r>
          </a:p>
          <a:p>
            <a:r>
              <a:rPr lang="ru-RU" sz="3600" b="1" smtClean="0">
                <a:solidFill>
                  <a:schemeClr val="accent1"/>
                </a:solidFill>
              </a:rPr>
              <a:t> наследования </a:t>
            </a:r>
          </a:p>
          <a:p>
            <a:r>
              <a:rPr lang="ru-RU" sz="3600" b="1" smtClean="0">
                <a:solidFill>
                  <a:schemeClr val="accent1"/>
                </a:solidFill>
              </a:rPr>
              <a:t>в порядке</a:t>
            </a:r>
          </a:p>
          <a:p>
            <a:r>
              <a:rPr lang="ru-RU" sz="3600" b="1" smtClean="0">
                <a:solidFill>
                  <a:schemeClr val="accent1"/>
                </a:solidFill>
              </a:rPr>
              <a:t>является</a:t>
            </a:r>
          </a:p>
          <a:p>
            <a:r>
              <a:rPr lang="ru-RU" sz="3600" b="1" smtClean="0">
                <a:solidFill>
                  <a:schemeClr val="accent1"/>
                </a:solidFill>
              </a:rPr>
              <a:t> получающий </a:t>
            </a:r>
          </a:p>
          <a:p>
            <a:r>
              <a:rPr lang="ru-RU" sz="3600" b="1" smtClean="0">
                <a:solidFill>
                  <a:schemeClr val="accent1"/>
                </a:solidFill>
              </a:rPr>
              <a:t>государство</a:t>
            </a:r>
          </a:p>
          <a:p>
            <a:r>
              <a:rPr lang="ru-RU" sz="3600" b="1" smtClean="0">
                <a:solidFill>
                  <a:schemeClr val="accent1"/>
                </a:solidFill>
              </a:rPr>
              <a:t>которого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4800" b="1" smtClean="0">
                <a:solidFill>
                  <a:srgbClr val="82427D"/>
                </a:solidFill>
              </a:rPr>
              <a:t>Монархия</a:t>
            </a:r>
            <a:r>
              <a:rPr lang="ru-RU" sz="480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4000" b="1" smtClean="0">
                <a:solidFill>
                  <a:schemeClr val="tx2"/>
                </a:solidFill>
              </a:rPr>
              <a:t>государство, главой которого является единоличный монарх, получающий власть в порядке наследования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489200" y="1460500"/>
            <a:ext cx="3810000" cy="139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FF09"/>
                </a:solidFill>
              </a:rPr>
              <a:t>Монархия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495300" y="4064000"/>
            <a:ext cx="3390900" cy="1866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000" b="1">
                <a:solidFill>
                  <a:srgbClr val="FFFF09"/>
                </a:solidFill>
              </a:rPr>
              <a:t>Конституционная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4699000" y="4051300"/>
            <a:ext cx="35560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000" b="1">
                <a:solidFill>
                  <a:srgbClr val="FFFF09"/>
                </a:solidFill>
              </a:rPr>
              <a:t>Абсолютная</a:t>
            </a:r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 flipH="1">
            <a:off x="2590800" y="2959100"/>
            <a:ext cx="444500" cy="1358900"/>
          </a:xfrm>
          <a:prstGeom prst="line">
            <a:avLst/>
          </a:prstGeom>
          <a:noFill/>
          <a:ln w="635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5626100" y="2997200"/>
            <a:ext cx="482600" cy="1270000"/>
          </a:xfrm>
          <a:prstGeom prst="line">
            <a:avLst/>
          </a:prstGeom>
          <a:noFill/>
          <a:ln w="635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928" name="Group 40"/>
          <p:cNvGraphicFramePr>
            <a:graphicFrameLocks noGrp="1"/>
          </p:cNvGraphicFramePr>
          <p:nvPr/>
        </p:nvGraphicFramePr>
        <p:xfrm>
          <a:off x="749300" y="1143000"/>
          <a:ext cx="7715250" cy="4278313"/>
        </p:xfrm>
        <a:graphic>
          <a:graphicData uri="http://schemas.openxmlformats.org/drawingml/2006/table">
            <a:tbl>
              <a:tblPr/>
              <a:tblGrid>
                <a:gridCol w="3857625"/>
                <a:gridCol w="3857625"/>
              </a:tblGrid>
              <a:tr h="13954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Функции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5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Монарх</a:t>
                      </a:r>
                      <a:endParaRPr kumimoji="0" lang="ru-RU" sz="4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Парламент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720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0" y="3960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/>
          </p:cNvSpPr>
          <p:nvPr>
            <p:ph type="title" idx="4294967295"/>
          </p:nvPr>
        </p:nvSpPr>
        <p:spPr>
          <a:xfrm>
            <a:off x="381000" y="596900"/>
            <a:ext cx="8509000" cy="5981700"/>
          </a:xfrm>
          <a:noFill/>
        </p:spPr>
        <p:txBody>
          <a:bodyPr/>
          <a:lstStyle/>
          <a:p>
            <a:r>
              <a:rPr lang="ru-RU" sz="2400" b="1" smtClean="0">
                <a:solidFill>
                  <a:schemeClr val="accent1"/>
                </a:solidFill>
              </a:rPr>
              <a:t> правления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глава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форма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государства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при которой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населением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специальной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избирается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коллегией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избирательной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парламенту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Законодательная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принадлежит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власть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выборному </a:t>
            </a:r>
            <a:br>
              <a:rPr lang="ru-RU" sz="2400" b="1" smtClean="0">
                <a:solidFill>
                  <a:schemeClr val="accent1"/>
                </a:solidFill>
              </a:rPr>
            </a:br>
            <a:r>
              <a:rPr lang="ru-RU" sz="2400" b="1" smtClean="0">
                <a:solidFill>
                  <a:schemeClr val="accent1"/>
                </a:solidFill>
              </a:rPr>
              <a:t>органу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82427D"/>
                </a:solidFill>
              </a:rPr>
              <a:t>Республика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3200" b="1" smtClean="0">
                <a:solidFill>
                  <a:schemeClr val="tx2"/>
                </a:solidFill>
              </a:rPr>
              <a:t>Форма правления, при которой глава государства избирается населением или специальной избирательной коллегией. Законодательная власть принадлежит выборному органу – парламенту.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82427D"/>
                </a:solidFill>
              </a:rPr>
              <a:t>Государственное устройство</a:t>
            </a:r>
            <a:r>
              <a:rPr lang="ru-RU" smtClean="0"/>
              <a:t> 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4000" b="1" smtClean="0">
                <a:solidFill>
                  <a:schemeClr val="accent1"/>
                </a:solidFill>
              </a:rPr>
              <a:t>способ распределения власти в государстве по его территории.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zanny.ru/tw_files2/urls_2/54/d-53873/img7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8474"/>
            <a:ext cx="9144000" cy="675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506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900igr.net/up/datas/162101/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5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299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08" y="341141"/>
            <a:ext cx="8229600" cy="1069848"/>
          </a:xfrm>
        </p:spPr>
        <p:txBody>
          <a:bodyPr/>
          <a:lstStyle/>
          <a:p>
            <a:pPr algn="ctr"/>
            <a:r>
              <a:rPr lang="ru-RU" sz="2800" dirty="0"/>
              <a:t>Сидение царя Михаила Федоровича с боярами в его государевой комнате</a:t>
            </a:r>
          </a:p>
        </p:txBody>
      </p:sp>
      <p:pic>
        <p:nvPicPr>
          <p:cNvPr id="1026" name="Picture 2" descr="https://stene.ru/wp-content/uploads/2015/05/sidenie-carya-mihaila-fedorovicha-s-boyarami-v-ego-gosudarevoy-komn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1" y="1435012"/>
            <a:ext cx="7793501" cy="515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940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4400" b="1" smtClean="0">
                <a:solidFill>
                  <a:srgbClr val="82427D"/>
                </a:solidFill>
              </a:rPr>
              <a:t>Политический режим</a:t>
            </a:r>
            <a:r>
              <a:rPr lang="ru-RU" smtClean="0"/>
              <a:t> 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3600" b="1" smtClean="0">
                <a:solidFill>
                  <a:schemeClr val="tx2"/>
                </a:solidFill>
              </a:rPr>
              <a:t>совокупность средств и способов осуществления государственной власти в конкретный период исторического развития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369277"/>
            <a:ext cx="8229600" cy="1069848"/>
          </a:xfrm>
        </p:spPr>
        <p:txBody>
          <a:bodyPr/>
          <a:lstStyle/>
          <a:p>
            <a:r>
              <a:rPr lang="ru-RU" sz="3200" dirty="0" smtClean="0"/>
              <a:t>Венчание на царство Бориса Годунова</a:t>
            </a:r>
            <a:endParaRPr lang="ru-RU" sz="3200" dirty="0"/>
          </a:p>
        </p:txBody>
      </p:sp>
      <p:pic>
        <p:nvPicPr>
          <p:cNvPr id="2050" name="Picture 2" descr="http://fb.ru/misc/i/gallery/49191/24851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658" y="1372153"/>
            <a:ext cx="8228770" cy="548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464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08" y="270803"/>
            <a:ext cx="8229600" cy="1069848"/>
          </a:xfrm>
        </p:spPr>
        <p:txBody>
          <a:bodyPr/>
          <a:lstStyle/>
          <a:p>
            <a:pPr algn="ctr"/>
            <a:r>
              <a:rPr lang="ru-RU" sz="3600" dirty="0" err="1" smtClean="0"/>
              <a:t>Возвание</a:t>
            </a:r>
            <a:r>
              <a:rPr lang="ru-RU" sz="3600" dirty="0" smtClean="0"/>
              <a:t> Минина к Новгородцам</a:t>
            </a:r>
            <a:endParaRPr lang="ru-RU" sz="3600" dirty="0"/>
          </a:p>
        </p:txBody>
      </p:sp>
      <p:pic>
        <p:nvPicPr>
          <p:cNvPr id="3076" name="Picture 4" descr="https://s019.radikal.ru/i642/1703/20/63a915535f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335" y="1097866"/>
            <a:ext cx="7736400" cy="571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532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AutoShape 2" descr="http://nne.ru/wp-content/uploads/old/13310257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nne.ru/wp-content/uploads/old/13310257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347761"/>
            <a:ext cx="6247570" cy="62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7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954088"/>
            <a:ext cx="8458200" cy="1470025"/>
          </a:xfrm>
        </p:spPr>
        <p:txBody>
          <a:bodyPr/>
          <a:lstStyle/>
          <a:p>
            <a:pPr algn="ctr"/>
            <a:r>
              <a:rPr lang="ru-RU" sz="6600" b="1" smtClean="0"/>
              <a:t>Тема урока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165100" y="4497388"/>
            <a:ext cx="8737600" cy="2654300"/>
          </a:xfrm>
        </p:spPr>
        <p:txBody>
          <a:bodyPr/>
          <a:lstStyle/>
          <a:p>
            <a:pPr marL="63500" algn="ctr"/>
            <a:r>
              <a:rPr lang="ru-RU" sz="4400" b="1" smtClean="0">
                <a:solidFill>
                  <a:schemeClr val="accent1"/>
                </a:solidFill>
              </a:rPr>
              <a:t>Как устроены государства?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1_r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0" y="801688"/>
            <a:ext cx="8648700" cy="5373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6725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588" y="1276350"/>
            <a:ext cx="8318500" cy="499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Oval 4"/>
          <p:cNvSpPr>
            <a:spLocks noChangeArrowheads="1"/>
          </p:cNvSpPr>
          <p:nvPr/>
        </p:nvSpPr>
        <p:spPr bwMode="auto">
          <a:xfrm>
            <a:off x="1905000" y="1244600"/>
            <a:ext cx="4838700" cy="1473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DFCF9"/>
                </a:solidFill>
                <a:latin typeface="Book Antiqua" pitchFamily="18" charset="0"/>
              </a:rPr>
              <a:t>Форма правления</a:t>
            </a:r>
          </a:p>
        </p:txBody>
      </p:sp>
      <p:sp>
        <p:nvSpPr>
          <p:cNvPr id="32774" name="Oval 6"/>
          <p:cNvSpPr>
            <a:spLocks noChangeArrowheads="1"/>
          </p:cNvSpPr>
          <p:nvPr/>
        </p:nvSpPr>
        <p:spPr bwMode="auto">
          <a:xfrm>
            <a:off x="469900" y="4279900"/>
            <a:ext cx="2933700" cy="1778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FF09"/>
                </a:solidFill>
              </a:rPr>
              <a:t>Монархия</a:t>
            </a:r>
          </a:p>
        </p:txBody>
      </p:sp>
      <p:sp>
        <p:nvSpPr>
          <p:cNvPr id="32775" name="Oval 7"/>
          <p:cNvSpPr>
            <a:spLocks noChangeArrowheads="1"/>
          </p:cNvSpPr>
          <p:nvPr/>
        </p:nvSpPr>
        <p:spPr bwMode="auto">
          <a:xfrm>
            <a:off x="5384800" y="4241800"/>
            <a:ext cx="3060700" cy="19431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724525" y="4829175"/>
            <a:ext cx="256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FF09"/>
                </a:solidFill>
              </a:rPr>
              <a:t>Республика</a:t>
            </a:r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 flipH="1">
            <a:off x="2095500" y="2628900"/>
            <a:ext cx="965200" cy="1663700"/>
          </a:xfrm>
          <a:prstGeom prst="line">
            <a:avLst/>
          </a:prstGeom>
          <a:noFill/>
          <a:ln w="63500">
            <a:solidFill>
              <a:srgbClr val="9933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5727700" y="2692400"/>
            <a:ext cx="1016000" cy="1600200"/>
          </a:xfrm>
          <a:prstGeom prst="line">
            <a:avLst/>
          </a:prstGeom>
          <a:noFill/>
          <a:ln w="63500">
            <a:solidFill>
              <a:srgbClr val="9933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</TotalTime>
  <Words>132</Words>
  <Application>Microsoft Office PowerPoint</Application>
  <PresentationFormat>Экран (4:3)</PresentationFormat>
  <Paragraphs>37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Urban</vt:lpstr>
      <vt:lpstr> 1.Объясните значение слова «государство». Перечислите признаки государства.  2. Какие теории происхождения государства вы знаете? Объясните их.  3. Назовите и охарактеризуйте функции государства. </vt:lpstr>
      <vt:lpstr>Сидение царя Михаила Федоровича с боярами в его государевой комнате</vt:lpstr>
      <vt:lpstr>Венчание на царство Бориса Годунова</vt:lpstr>
      <vt:lpstr>Возвание Минина к Новгородцам</vt:lpstr>
      <vt:lpstr>Презентация PowerPoint</vt:lpstr>
      <vt:lpstr>Тема урока</vt:lpstr>
      <vt:lpstr>Презентация PowerPoint</vt:lpstr>
      <vt:lpstr>Презентация PowerPoint</vt:lpstr>
      <vt:lpstr>Презентация PowerPoint</vt:lpstr>
      <vt:lpstr>Форма правления государства </vt:lpstr>
      <vt:lpstr>Презентация PowerPoint</vt:lpstr>
      <vt:lpstr>Монархия </vt:lpstr>
      <vt:lpstr>Презентация PowerPoint</vt:lpstr>
      <vt:lpstr>Презентация PowerPoint</vt:lpstr>
      <vt:lpstr> правления  глава  форма  государства при которой  населением специальной  избирается  коллегией  избирательной парламенту  Законодательная  принадлежит  власть  выборному  органу</vt:lpstr>
      <vt:lpstr>Республика</vt:lpstr>
      <vt:lpstr>Государственное устройство </vt:lpstr>
      <vt:lpstr>Презентация PowerPoint</vt:lpstr>
      <vt:lpstr>Презентация PowerPoint</vt:lpstr>
      <vt:lpstr>Политический режим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Uchitel</dc:creator>
  <cp:lastModifiedBy>RePack by SPecialiST</cp:lastModifiedBy>
  <cp:revision>21</cp:revision>
  <dcterms:created xsi:type="dcterms:W3CDTF">2014-09-16T21:41:14Z</dcterms:created>
  <dcterms:modified xsi:type="dcterms:W3CDTF">2020-01-18T07:47:59Z</dcterms:modified>
</cp:coreProperties>
</file>