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1242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7043DD38-6DF2-4F98-8D90-F0EC930CBADC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18.01.2020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DA4FE5A1-1C50-4FA3-9C43-BF058422535D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2E5D14B-0458-4D36-BD47-AAD78A6CEDD2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18.01.2020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E53F99D-80A3-4444-B100-668575086238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3962520" y="0"/>
            <a:ext cx="4800240" cy="6857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lang="ru-RU" sz="5400" b="1" strike="noStrike" spc="-1" dirty="0" err="1">
                <a:solidFill>
                  <a:srgbClr val="FF0000"/>
                </a:solidFill>
                <a:latin typeface="a_BentTitul"/>
              </a:rPr>
              <a:t>Auf</a:t>
            </a:r>
            <a:r>
              <a:rPr lang="ru-RU" sz="5400" b="1" strike="noStrike" spc="-1" dirty="0">
                <a:solidFill>
                  <a:srgbClr val="FF0000"/>
                </a:solidFill>
                <a:latin typeface="a_BentTitul"/>
              </a:rPr>
              <a:t> </a:t>
            </a:r>
            <a:r>
              <a:rPr lang="ru-RU" sz="5400" b="1" strike="noStrike" spc="-1" dirty="0" err="1">
                <a:solidFill>
                  <a:srgbClr val="FF0000"/>
                </a:solidFill>
                <a:latin typeface="a_BentTitul"/>
              </a:rPr>
              <a:t>den</a:t>
            </a:r>
            <a:r>
              <a:rPr lang="ru-RU" sz="5400" b="1" strike="noStrike" spc="-1" dirty="0">
                <a:solidFill>
                  <a:srgbClr val="FF0000"/>
                </a:solidFill>
                <a:latin typeface="a_BentTitul"/>
              </a:rPr>
              <a:t> </a:t>
            </a:r>
            <a:r>
              <a:rPr lang="ru-RU" sz="5400" b="1" strike="noStrike" spc="-1" dirty="0" err="1">
                <a:solidFill>
                  <a:srgbClr val="FF0000"/>
                </a:solidFill>
                <a:latin typeface="a_BentTitul"/>
              </a:rPr>
              <a:t>Spuren</a:t>
            </a:r>
            <a:r>
              <a:rPr lang="ru-RU" sz="5400" b="1" strike="noStrike" spc="-1" dirty="0">
                <a:solidFill>
                  <a:srgbClr val="FF0000"/>
                </a:solidFill>
                <a:latin typeface="a_BentTitul"/>
              </a:rPr>
              <a:t> </a:t>
            </a:r>
            <a:r>
              <a:rPr lang="ru-RU" sz="5400" b="1" strike="noStrike" spc="-1" dirty="0" err="1">
                <a:solidFill>
                  <a:srgbClr val="FF0000"/>
                </a:solidFill>
                <a:latin typeface="a_BentTitul"/>
              </a:rPr>
              <a:t>der</a:t>
            </a:r>
            <a:r>
              <a:rPr lang="ru-RU" sz="5400" b="1" strike="noStrike" spc="-1" dirty="0">
                <a:solidFill>
                  <a:srgbClr val="FF0000"/>
                </a:solidFill>
                <a:latin typeface="a_BentTitul"/>
              </a:rPr>
              <a:t> </a:t>
            </a:r>
            <a:r>
              <a:rPr lang="ru-RU" sz="5400" b="1" strike="noStrike" spc="-1" dirty="0" err="1">
                <a:solidFill>
                  <a:srgbClr val="FF0000"/>
                </a:solidFill>
                <a:latin typeface="a_BentTitul"/>
              </a:rPr>
              <a:t>Hexe</a:t>
            </a:r>
            <a:endParaRPr lang="ru-RU" sz="5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961"/>
              </a:spcBef>
            </a:pPr>
            <a:r>
              <a:rPr lang="ru-RU" sz="4800" b="0" strike="noStrike" spc="-1" dirty="0">
                <a:solidFill>
                  <a:srgbClr val="002060"/>
                </a:solidFill>
                <a:latin typeface="a_BentTitul"/>
              </a:rPr>
              <a:t>« По следам Бабы-Яги»</a:t>
            </a:r>
            <a:endParaRPr lang="ru-RU" sz="4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 dirty="0">
                <a:solidFill>
                  <a:srgbClr val="002060"/>
                </a:solidFill>
                <a:latin typeface="a_BentTitul"/>
              </a:rPr>
              <a:t>(внеклассное мероприятие по немецкому языку для 5 классов)</a:t>
            </a: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961"/>
              </a:spcBef>
            </a:pP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endParaRPr lang="ru-RU" sz="3200" b="0" strike="noStrike" spc="-1" dirty="0">
              <a:latin typeface="Arial"/>
            </a:endParaRPr>
          </a:p>
        </p:txBody>
      </p:sp>
      <p:pic>
        <p:nvPicPr>
          <p:cNvPr id="83" name="Рисунок 3"/>
          <p:cNvPicPr/>
          <p:nvPr/>
        </p:nvPicPr>
        <p:blipFill>
          <a:blip r:embed="rId3"/>
          <a:stretch/>
        </p:blipFill>
        <p:spPr>
          <a:xfrm>
            <a:off x="720720" y="4769640"/>
            <a:ext cx="4921200" cy="1593720"/>
          </a:xfrm>
          <a:prstGeom prst="rect">
            <a:avLst/>
          </a:prstGeom>
          <a:ln>
            <a:noFill/>
          </a:ln>
        </p:spPr>
      </p:pic>
      <p:pic>
        <p:nvPicPr>
          <p:cNvPr id="84" name="Picture 2" descr="https://24smi.org/public/media/resize/800x-/person/2017/11/29/evk1klx7jezh-baba-iaga.jpg"/>
          <p:cNvPicPr/>
          <p:nvPr/>
        </p:nvPicPr>
        <p:blipFill>
          <a:blip r:embed="rId4"/>
          <a:stretch/>
        </p:blipFill>
        <p:spPr>
          <a:xfrm>
            <a:off x="308520" y="786161"/>
            <a:ext cx="791410" cy="81735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i="1" strike="noStrike" spc="-1">
                <a:solidFill>
                  <a:srgbClr val="000000"/>
                </a:solidFill>
                <a:latin typeface="Times New Roman"/>
              </a:rPr>
              <a:t>Tra-ta-ta, Tra-ta-ta </a:t>
            </a:r>
            <a:r>
              <a:t/>
            </a:r>
            <a:br/>
            <a:r>
              <a:rPr lang="en-US" sz="3600" b="1" i="1" strike="noStrike" spc="-1">
                <a:solidFill>
                  <a:srgbClr val="000000"/>
                </a:solidFill>
                <a:latin typeface="Times New Roman"/>
              </a:rPr>
              <a:t>Der Tannenbaum ist da.</a:t>
            </a:r>
            <a:r>
              <a:t/>
            </a:r>
            <a:br/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2160000" y="7176240"/>
            <a:ext cx="4526280" cy="14817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  </a:t>
            </a:r>
          </a:p>
          <a:p>
            <a:pPr marL="343080" indent="-342720" algn="ctr">
              <a:lnSpc>
                <a:spcPct val="100000"/>
              </a:lnSpc>
              <a:spcBef>
                <a:spcPts val="320"/>
              </a:spcBef>
            </a:pP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0" name="Picture 2" descr="https://www.culture.ru/storage/images/ca86964bcfbfccd16a4f1b47b4964dd6/c3f7c171d5acecf5605575fdbb17bec8.jpg"/>
          <p:cNvPicPr/>
          <p:nvPr/>
        </p:nvPicPr>
        <p:blipFill>
          <a:blip r:embed="rId3"/>
          <a:stretch/>
        </p:blipFill>
        <p:spPr>
          <a:xfrm>
            <a:off x="1226880" y="1219320"/>
            <a:ext cx="1574466" cy="1020297"/>
          </a:xfrm>
          <a:prstGeom prst="rect">
            <a:avLst/>
          </a:prstGeom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480954"/>
              </p:ext>
            </p:extLst>
          </p:nvPr>
        </p:nvGraphicFramePr>
        <p:xfrm>
          <a:off x="1727971" y="5851360"/>
          <a:ext cx="571883" cy="772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883">
                  <a:extLst>
                    <a:ext uri="{9D8B030D-6E8A-4147-A177-3AD203B41FA5}">
                      <a16:colId xmlns="" xmlns:a16="http://schemas.microsoft.com/office/drawing/2014/main" val="2387098260"/>
                    </a:ext>
                  </a:extLst>
                </a:gridCol>
              </a:tblGrid>
              <a:tr h="7726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804400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809832" y="597608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786081"/>
              </p:ext>
            </p:extLst>
          </p:nvPr>
        </p:nvGraphicFramePr>
        <p:xfrm>
          <a:off x="2295971" y="5851360"/>
          <a:ext cx="571883" cy="772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883">
                  <a:extLst>
                    <a:ext uri="{9D8B030D-6E8A-4147-A177-3AD203B41FA5}">
                      <a16:colId xmlns="" xmlns:a16="http://schemas.microsoft.com/office/drawing/2014/main" val="2387098260"/>
                    </a:ext>
                  </a:extLst>
                </a:gridCol>
              </a:tblGrid>
              <a:tr h="7726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804400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377832" y="59760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56432"/>
              </p:ext>
            </p:extLst>
          </p:nvPr>
        </p:nvGraphicFramePr>
        <p:xfrm>
          <a:off x="2846187" y="5851360"/>
          <a:ext cx="571883" cy="772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883">
                  <a:extLst>
                    <a:ext uri="{9D8B030D-6E8A-4147-A177-3AD203B41FA5}">
                      <a16:colId xmlns="" xmlns:a16="http://schemas.microsoft.com/office/drawing/2014/main" val="2387098260"/>
                    </a:ext>
                  </a:extLst>
                </a:gridCol>
              </a:tblGrid>
              <a:tr h="7726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804400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928048" y="59760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</a:t>
            </a:r>
            <a:endParaRPr lang="ru-RU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418975"/>
              </p:ext>
            </p:extLst>
          </p:nvPr>
        </p:nvGraphicFramePr>
        <p:xfrm>
          <a:off x="3414187" y="5855486"/>
          <a:ext cx="571883" cy="772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883">
                  <a:extLst>
                    <a:ext uri="{9D8B030D-6E8A-4147-A177-3AD203B41FA5}">
                      <a16:colId xmlns="" xmlns:a16="http://schemas.microsoft.com/office/drawing/2014/main" val="2387098260"/>
                    </a:ext>
                  </a:extLst>
                </a:gridCol>
              </a:tblGrid>
              <a:tr h="7726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804400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496048" y="598021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</a:t>
            </a:r>
            <a:endParaRPr lang="ru-RU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727743"/>
              </p:ext>
            </p:extLst>
          </p:nvPr>
        </p:nvGraphicFramePr>
        <p:xfrm>
          <a:off x="3982187" y="5859612"/>
          <a:ext cx="571883" cy="772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883">
                  <a:extLst>
                    <a:ext uri="{9D8B030D-6E8A-4147-A177-3AD203B41FA5}">
                      <a16:colId xmlns="" xmlns:a16="http://schemas.microsoft.com/office/drawing/2014/main" val="2387098260"/>
                    </a:ext>
                  </a:extLst>
                </a:gridCol>
              </a:tblGrid>
              <a:tr h="7726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804400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064048" y="59843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</a:t>
            </a:r>
            <a:endParaRPr lang="ru-RU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530511"/>
              </p:ext>
            </p:extLst>
          </p:nvPr>
        </p:nvGraphicFramePr>
        <p:xfrm>
          <a:off x="4565540" y="5859612"/>
          <a:ext cx="571883" cy="772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883">
                  <a:extLst>
                    <a:ext uri="{9D8B030D-6E8A-4147-A177-3AD203B41FA5}">
                      <a16:colId xmlns="" xmlns:a16="http://schemas.microsoft.com/office/drawing/2014/main" val="2387098260"/>
                    </a:ext>
                  </a:extLst>
                </a:gridCol>
              </a:tblGrid>
              <a:tr h="7726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80440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647401" y="5984336"/>
            <a:ext cx="404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</a:t>
            </a:r>
            <a:endParaRPr lang="ru-RU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741430"/>
              </p:ext>
            </p:extLst>
          </p:nvPr>
        </p:nvGraphicFramePr>
        <p:xfrm>
          <a:off x="5133540" y="5859612"/>
          <a:ext cx="571883" cy="772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883">
                  <a:extLst>
                    <a:ext uri="{9D8B030D-6E8A-4147-A177-3AD203B41FA5}">
                      <a16:colId xmlns="" xmlns:a16="http://schemas.microsoft.com/office/drawing/2014/main" val="2387098260"/>
                    </a:ext>
                  </a:extLst>
                </a:gridCol>
              </a:tblGrid>
              <a:tr h="7726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804400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215401" y="59843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ru-RU" dirty="0"/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917612"/>
              </p:ext>
            </p:extLst>
          </p:nvPr>
        </p:nvGraphicFramePr>
        <p:xfrm>
          <a:off x="5700273" y="5859484"/>
          <a:ext cx="571883" cy="772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883">
                  <a:extLst>
                    <a:ext uri="{9D8B030D-6E8A-4147-A177-3AD203B41FA5}">
                      <a16:colId xmlns="" xmlns:a16="http://schemas.microsoft.com/office/drawing/2014/main" val="2387098260"/>
                    </a:ext>
                  </a:extLst>
                </a:gridCol>
              </a:tblGrid>
              <a:tr h="7726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804400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782134" y="59842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ru-RU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109210"/>
              </p:ext>
            </p:extLst>
          </p:nvPr>
        </p:nvGraphicFramePr>
        <p:xfrm>
          <a:off x="6268273" y="5859356"/>
          <a:ext cx="571883" cy="772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883">
                  <a:extLst>
                    <a:ext uri="{9D8B030D-6E8A-4147-A177-3AD203B41FA5}">
                      <a16:colId xmlns="" xmlns:a16="http://schemas.microsoft.com/office/drawing/2014/main" val="2387098260"/>
                    </a:ext>
                  </a:extLst>
                </a:gridCol>
              </a:tblGrid>
              <a:tr h="7726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804400"/>
                  </a:ext>
                </a:extLst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6350134" y="59840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U</a:t>
            </a:r>
            <a:endParaRPr lang="ru-RU" dirty="0"/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621468"/>
              </p:ext>
            </p:extLst>
          </p:nvPr>
        </p:nvGraphicFramePr>
        <p:xfrm>
          <a:off x="6851626" y="5858687"/>
          <a:ext cx="571883" cy="772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883">
                  <a:extLst>
                    <a:ext uri="{9D8B030D-6E8A-4147-A177-3AD203B41FA5}">
                      <a16:colId xmlns="" xmlns:a16="http://schemas.microsoft.com/office/drawing/2014/main" val="2387098260"/>
                    </a:ext>
                  </a:extLst>
                </a:gridCol>
              </a:tblGrid>
              <a:tr h="7726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804400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6933487" y="5983411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57200" y="380880"/>
            <a:ext cx="8229240" cy="1523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43080" indent="-342720" algn="ctr">
              <a:lnSpc>
                <a:spcPct val="100000"/>
              </a:lnSpc>
              <a:spcBef>
                <a:spcPts val="641"/>
              </a:spcBef>
            </a:pPr>
            <a:r>
              <a:rPr lang="en-US" sz="3200" b="1" spc="-1" dirty="0" smtClean="0">
                <a:solidFill>
                  <a:srgbClr val="000000"/>
                </a:solidFill>
                <a:latin typeface="Times New Roman"/>
              </a:rPr>
              <a:t>Wir </a:t>
            </a:r>
            <a:r>
              <a:rPr lang="en-US" sz="3200" b="1" spc="-1" dirty="0">
                <a:solidFill>
                  <a:srgbClr val="000000"/>
                </a:solidFill>
                <a:latin typeface="Times New Roman"/>
              </a:rPr>
              <a:t>gehen </a:t>
            </a:r>
            <a:r>
              <a:rPr lang="en-US" sz="3200" b="1" strike="noStrike" spc="-1" dirty="0" smtClean="0">
                <a:solidFill>
                  <a:srgbClr val="000000"/>
                </a:solidFill>
                <a:latin typeface="Times New Roman"/>
              </a:rPr>
              <a:t>in </a:t>
            </a: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</a:rPr>
              <a:t>den Wald, um </a:t>
            </a:r>
            <a:r>
              <a:rPr lang="en-US" sz="3200" b="1" strike="noStrike" spc="-1" dirty="0" err="1">
                <a:solidFill>
                  <a:srgbClr val="000000"/>
                </a:solidFill>
                <a:latin typeface="Times New Roman"/>
              </a:rPr>
              <a:t>dort</a:t>
            </a: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3200" b="1" strike="noStrike" spc="-1" dirty="0" err="1">
                <a:solidFill>
                  <a:srgbClr val="000000"/>
                </a:solidFill>
                <a:latin typeface="Times New Roman"/>
              </a:rPr>
              <a:t>einen</a:t>
            </a: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3200" b="1" strike="noStrike" spc="-1" dirty="0" err="1">
                <a:solidFill>
                  <a:srgbClr val="000000"/>
                </a:solidFill>
                <a:latin typeface="Times New Roman"/>
              </a:rPr>
              <a:t>Tannenbaum</a:t>
            </a: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3200" b="1" strike="noStrike" spc="-1" dirty="0" err="1">
                <a:solidFill>
                  <a:srgbClr val="000000"/>
                </a:solidFill>
                <a:latin typeface="Times New Roman"/>
              </a:rPr>
              <a:t>zu</a:t>
            </a: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3200" b="1" strike="noStrike" spc="-1" dirty="0" err="1">
                <a:solidFill>
                  <a:srgbClr val="000000"/>
                </a:solidFill>
                <a:latin typeface="Times New Roman"/>
              </a:rPr>
              <a:t>finden</a:t>
            </a:r>
            <a:r>
              <a:rPr lang="en-US" sz="3200" b="1" strike="noStrike" spc="-1" dirty="0">
                <a:solidFill>
                  <a:srgbClr val="000000"/>
                </a:solidFill>
                <a:latin typeface="Times New Roman"/>
              </a:rPr>
              <a:t>.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6" name="Picture 2" descr="https://mobimg.b-cdn.net/pic/v2/gallery/preview/derevya-elki-pejzazh-sneg-zima-19893.jpg"/>
          <p:cNvPicPr/>
          <p:nvPr/>
        </p:nvPicPr>
        <p:blipFill>
          <a:blip r:embed="rId2"/>
          <a:stretch/>
        </p:blipFill>
        <p:spPr>
          <a:xfrm>
            <a:off x="4055166" y="2610162"/>
            <a:ext cx="1640696" cy="114020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3886200" y="0"/>
            <a:ext cx="5333760" cy="5363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i="1" strike="noStrike" spc="-1" dirty="0">
                <a:solidFill>
                  <a:srgbClr val="000000"/>
                </a:solidFill>
                <a:latin typeface="Times New Roman"/>
              </a:rPr>
              <a:t>Der Winter </a:t>
            </a:r>
            <a:r>
              <a:rPr lang="en-US" sz="2800" b="1" i="1" strike="noStrike" spc="-1" dirty="0" err="1">
                <a:solidFill>
                  <a:srgbClr val="000000"/>
                </a:solidFill>
                <a:latin typeface="Times New Roman"/>
              </a:rPr>
              <a:t>ist</a:t>
            </a:r>
            <a:r>
              <a:rPr lang="en-US" sz="2800" b="1" i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i="1" strike="noStrike" spc="-1" dirty="0" err="1">
                <a:solidFill>
                  <a:srgbClr val="000000"/>
                </a:solidFill>
                <a:latin typeface="Times New Roman"/>
              </a:rPr>
              <a:t>gekommen</a:t>
            </a:r>
            <a:r>
              <a:rPr dirty="0"/>
              <a:t/>
            </a:r>
            <a:br>
              <a:rPr dirty="0"/>
            </a:br>
            <a:r>
              <a:rPr lang="en-US" sz="2800" b="1" i="1" strike="noStrike" spc="-1" dirty="0" err="1">
                <a:solidFill>
                  <a:srgbClr val="000000"/>
                </a:solidFill>
                <a:latin typeface="Times New Roman"/>
              </a:rPr>
              <a:t>mit</a:t>
            </a:r>
            <a:r>
              <a:rPr lang="en-US" sz="2800" b="1" i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i="1" strike="noStrike" spc="-1" dirty="0" err="1">
                <a:solidFill>
                  <a:srgbClr val="000000"/>
                </a:solidFill>
                <a:latin typeface="Times New Roman"/>
              </a:rPr>
              <a:t>seinem</a:t>
            </a:r>
            <a:r>
              <a:rPr lang="en-US" sz="2800" b="1" i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i="1" strike="noStrike" spc="-1" dirty="0" err="1">
                <a:solidFill>
                  <a:srgbClr val="000000"/>
                </a:solidFill>
                <a:latin typeface="Times New Roman"/>
              </a:rPr>
              <a:t>weiBen</a:t>
            </a:r>
            <a:r>
              <a:rPr lang="en-US" sz="2800" b="1" i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i="1" strike="noStrike" spc="-1" dirty="0" err="1">
                <a:solidFill>
                  <a:srgbClr val="000000"/>
                </a:solidFill>
                <a:latin typeface="Times New Roman"/>
              </a:rPr>
              <a:t>Kleid</a:t>
            </a:r>
            <a:r>
              <a:rPr dirty="0"/>
              <a:t/>
            </a:r>
            <a:br>
              <a:rPr dirty="0"/>
            </a:br>
            <a:r>
              <a:rPr lang="en-US" sz="2800" b="1" i="1" strike="noStrike" spc="-1" dirty="0">
                <a:solidFill>
                  <a:srgbClr val="000000"/>
                </a:solidFill>
                <a:latin typeface="Times New Roman"/>
              </a:rPr>
              <a:t>   Um den </a:t>
            </a:r>
            <a:r>
              <a:rPr lang="en-US" sz="2800" b="1" i="1" strike="noStrike" spc="-1" dirty="0" err="1">
                <a:solidFill>
                  <a:srgbClr val="000000"/>
                </a:solidFill>
                <a:latin typeface="Times New Roman"/>
              </a:rPr>
              <a:t>Tannenbaum</a:t>
            </a:r>
            <a:r>
              <a:rPr lang="en-US" sz="2800" b="1" i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i="1" strike="noStrike" spc="-1" dirty="0" err="1">
                <a:solidFill>
                  <a:srgbClr val="000000"/>
                </a:solidFill>
                <a:latin typeface="Times New Roman"/>
              </a:rPr>
              <a:t>zu</a:t>
            </a:r>
            <a:r>
              <a:rPr lang="en-US" sz="2800" b="1" i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i="1" strike="noStrike" spc="-1" dirty="0" err="1">
                <a:solidFill>
                  <a:srgbClr val="000000"/>
                </a:solidFill>
                <a:latin typeface="Times New Roman"/>
              </a:rPr>
              <a:t>finden</a:t>
            </a:r>
            <a:r>
              <a:rPr lang="en-US" sz="2800" b="1" i="1" strike="noStrike" spc="-1" dirty="0">
                <a:solidFill>
                  <a:srgbClr val="000000"/>
                </a:solidFill>
                <a:latin typeface="Times New Roman"/>
              </a:rPr>
              <a:t>,</a:t>
            </a:r>
            <a:r>
              <a:rPr dirty="0"/>
              <a:t/>
            </a:r>
            <a:br>
              <a:rPr dirty="0"/>
            </a:br>
            <a:r>
              <a:rPr lang="en-US" sz="2800" b="1" i="1" strike="noStrike" spc="-1" dirty="0">
                <a:solidFill>
                  <a:srgbClr val="000000"/>
                </a:solidFill>
                <a:latin typeface="Times New Roman"/>
              </a:rPr>
              <a:t> gehen wir in den Wald.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8" name="Picture 2" descr="http://ruzacbs.ru/sites/default/files/inline/images/unnamed_15.png"/>
          <p:cNvPicPr/>
          <p:nvPr/>
        </p:nvPicPr>
        <p:blipFill>
          <a:blip r:embed="rId2"/>
          <a:stretch/>
        </p:blipFill>
        <p:spPr>
          <a:xfrm>
            <a:off x="221286" y="1213744"/>
            <a:ext cx="4536720" cy="4536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609480" y="380880"/>
            <a:ext cx="8229240" cy="12189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i="1" strike="noStrike" spc="-1" dirty="0" err="1">
                <a:solidFill>
                  <a:srgbClr val="000000"/>
                </a:solidFill>
                <a:latin typeface="Times New Roman"/>
              </a:rPr>
              <a:t>Jungen</a:t>
            </a:r>
            <a:r>
              <a:rPr lang="en-US" sz="3600" b="1" i="1" strike="noStrike" spc="-1" dirty="0">
                <a:solidFill>
                  <a:srgbClr val="000000"/>
                </a:solidFill>
                <a:latin typeface="Times New Roman"/>
              </a:rPr>
              <a:t> und </a:t>
            </a:r>
            <a:r>
              <a:rPr lang="en-US" sz="3600" b="1" i="1" strike="noStrike" spc="-1" dirty="0" err="1">
                <a:solidFill>
                  <a:srgbClr val="000000"/>
                </a:solidFill>
                <a:latin typeface="Times New Roman"/>
              </a:rPr>
              <a:t>Mädchen</a:t>
            </a:r>
            <a:r>
              <a:rPr lang="en-US" sz="3600" b="1" i="1" strike="noStrike" spc="-1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sz="3600" b="1" i="1" strike="noStrike" spc="-1" dirty="0" err="1">
                <a:solidFill>
                  <a:srgbClr val="000000"/>
                </a:solidFill>
                <a:latin typeface="Times New Roman"/>
              </a:rPr>
              <a:t>herbei</a:t>
            </a:r>
            <a:r>
              <a:rPr lang="en-US" sz="3600" b="1" i="1" strike="noStrike" spc="-1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sz="3600" b="1" i="1" strike="noStrike" spc="-1" dirty="0" err="1">
                <a:solidFill>
                  <a:srgbClr val="000000"/>
                </a:solidFill>
                <a:latin typeface="Times New Roman"/>
              </a:rPr>
              <a:t>herbei</a:t>
            </a:r>
            <a:r>
              <a:rPr lang="en-US" sz="3600" b="1" i="1" strike="noStrike" spc="-1" dirty="0">
                <a:solidFill>
                  <a:srgbClr val="000000"/>
                </a:solidFill>
                <a:latin typeface="Times New Roman"/>
              </a:rPr>
              <a:t>!</a:t>
            </a:r>
            <a:r>
              <a:rPr dirty="0"/>
              <a:t/>
            </a:r>
            <a:br>
              <a:rPr dirty="0"/>
            </a:br>
            <a:r>
              <a:rPr lang="en-US" sz="3600" b="1" i="1" strike="noStrike" spc="-1" dirty="0">
                <a:solidFill>
                  <a:srgbClr val="000000"/>
                </a:solidFill>
                <a:latin typeface="Times New Roman"/>
              </a:rPr>
              <a:t>Wir gehen </a:t>
            </a:r>
            <a:r>
              <a:rPr lang="en-US" sz="3600" b="1" i="1" strike="noStrike" spc="-1" dirty="0" err="1">
                <a:solidFill>
                  <a:srgbClr val="000000"/>
                </a:solidFill>
                <a:latin typeface="Times New Roman"/>
              </a:rPr>
              <a:t>weiter</a:t>
            </a:r>
            <a:r>
              <a:rPr lang="en-US" sz="3600" b="1" i="1" strike="noStrike" spc="-1" dirty="0">
                <a:solidFill>
                  <a:srgbClr val="000000"/>
                </a:solidFill>
                <a:latin typeface="Times New Roman"/>
              </a:rPr>
              <a:t> in den Wald.</a:t>
            </a:r>
            <a:r>
              <a:rPr dirty="0"/>
              <a:t/>
            </a:r>
            <a:br>
              <a:rPr dirty="0"/>
            </a:br>
            <a:endParaRPr lang="en-US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6479280" y="3048120"/>
            <a:ext cx="3045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R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91" name="CustomShape 3"/>
          <p:cNvSpPr/>
          <p:nvPr/>
        </p:nvSpPr>
        <p:spPr>
          <a:xfrm>
            <a:off x="6937200" y="4343400"/>
            <a:ext cx="3837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ustomShape 4"/>
          <p:cNvSpPr/>
          <p:nvPr/>
        </p:nvSpPr>
        <p:spPr>
          <a:xfrm>
            <a:off x="7164720" y="3276720"/>
            <a:ext cx="2862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5"/>
          <p:cNvSpPr/>
          <p:nvPr/>
        </p:nvSpPr>
        <p:spPr>
          <a:xfrm>
            <a:off x="8531640" y="4038480"/>
            <a:ext cx="612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6"/>
          <p:cNvSpPr/>
          <p:nvPr/>
        </p:nvSpPr>
        <p:spPr>
          <a:xfrm>
            <a:off x="8232480" y="3276720"/>
            <a:ext cx="3229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CustomShape 7"/>
          <p:cNvSpPr/>
          <p:nvPr/>
        </p:nvSpPr>
        <p:spPr>
          <a:xfrm>
            <a:off x="7165080" y="4038480"/>
            <a:ext cx="3290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8"/>
          <p:cNvSpPr/>
          <p:nvPr/>
        </p:nvSpPr>
        <p:spPr>
          <a:xfrm>
            <a:off x="8536680" y="2514600"/>
            <a:ext cx="3031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7" name="Рисунок 96"/>
          <p:cNvPicPr/>
          <p:nvPr/>
        </p:nvPicPr>
        <p:blipFill>
          <a:blip r:embed="rId2"/>
          <a:stretch/>
        </p:blipFill>
        <p:spPr>
          <a:xfrm>
            <a:off x="2625120" y="1668600"/>
            <a:ext cx="1787854" cy="17904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i="1" strike="noStrike" spc="-1" dirty="0" err="1">
                <a:solidFill>
                  <a:srgbClr val="002060"/>
                </a:solidFill>
                <a:latin typeface="Times New Roman"/>
              </a:rPr>
              <a:t>A,a,a</a:t>
            </a:r>
            <a:r>
              <a:rPr lang="en-US" sz="3200" b="1" i="1" strike="noStrike" spc="-1" dirty="0">
                <a:solidFill>
                  <a:srgbClr val="002060"/>
                </a:solidFill>
                <a:latin typeface="Times New Roman"/>
              </a:rPr>
              <a:t> – der Winter </a:t>
            </a:r>
            <a:r>
              <a:rPr lang="en-US" sz="3200" b="1" i="1" strike="noStrike" spc="-1" dirty="0" err="1">
                <a:solidFill>
                  <a:srgbClr val="002060"/>
                </a:solidFill>
                <a:latin typeface="Times New Roman"/>
              </a:rPr>
              <a:t>ist</a:t>
            </a:r>
            <a:r>
              <a:rPr lang="en-US" sz="3200" b="1" i="1" strike="noStrike" spc="-1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en-US" sz="3200" b="1" i="1" strike="noStrike" spc="-1" dirty="0" err="1">
                <a:solidFill>
                  <a:srgbClr val="002060"/>
                </a:solidFill>
                <a:latin typeface="Times New Roman"/>
              </a:rPr>
              <a:t>schon</a:t>
            </a:r>
            <a:r>
              <a:rPr lang="en-US" sz="3200" b="1" i="1" strike="noStrike" spc="-1" dirty="0">
                <a:solidFill>
                  <a:srgbClr val="002060"/>
                </a:solidFill>
                <a:latin typeface="Times New Roman"/>
              </a:rPr>
              <a:t> da.</a:t>
            </a:r>
            <a:r>
              <a:rPr dirty="0"/>
              <a:t/>
            </a:r>
            <a:br>
              <a:rPr dirty="0"/>
            </a:br>
            <a:r>
              <a:rPr lang="en-US" sz="3200" b="1" i="1" strike="noStrike" spc="-1" dirty="0">
                <a:solidFill>
                  <a:srgbClr val="002060"/>
                </a:solidFill>
                <a:latin typeface="Times New Roman"/>
              </a:rPr>
              <a:t>E, e, e – </a:t>
            </a:r>
            <a:r>
              <a:rPr lang="en-US" sz="3200" b="1" i="1" strike="noStrike" spc="-1" dirty="0" err="1">
                <a:solidFill>
                  <a:srgbClr val="002060"/>
                </a:solidFill>
                <a:latin typeface="Times New Roman"/>
              </a:rPr>
              <a:t>überall</a:t>
            </a:r>
            <a:r>
              <a:rPr lang="en-US" sz="3200" b="1" i="1" strike="noStrike" spc="-1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en-US" sz="3200" b="1" i="1" strike="noStrike" spc="-1" dirty="0" err="1">
                <a:solidFill>
                  <a:srgbClr val="002060"/>
                </a:solidFill>
                <a:latin typeface="Times New Roman"/>
              </a:rPr>
              <a:t>liegt</a:t>
            </a:r>
            <a:r>
              <a:rPr lang="en-US" sz="3200" b="1" i="1" strike="noStrike" spc="-1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en-US" sz="3200" b="1" i="1" strike="noStrike" spc="-1" dirty="0" err="1">
                <a:solidFill>
                  <a:srgbClr val="002060"/>
                </a:solidFill>
                <a:latin typeface="Times New Roman"/>
              </a:rPr>
              <a:t>Schnee</a:t>
            </a:r>
            <a:r>
              <a:rPr dirty="0"/>
              <a:t/>
            </a:r>
            <a:br>
              <a:rPr dirty="0"/>
            </a:br>
            <a:r>
              <a:rPr lang="en-US" sz="3200" b="1" i="1" strike="noStrike" spc="-1" dirty="0">
                <a:solidFill>
                  <a:srgbClr val="002060"/>
                </a:solidFill>
                <a:latin typeface="Times New Roman"/>
              </a:rPr>
              <a:t>O, o, o, -da </a:t>
            </a:r>
            <a:r>
              <a:rPr lang="en-US" sz="3200" b="1" i="1" strike="noStrike" spc="-1" dirty="0" err="1">
                <a:solidFill>
                  <a:srgbClr val="002060"/>
                </a:solidFill>
                <a:latin typeface="Times New Roman"/>
              </a:rPr>
              <a:t>sind</a:t>
            </a:r>
            <a:r>
              <a:rPr lang="en-US" sz="3200" b="1" i="1" strike="noStrike" spc="-1" dirty="0">
                <a:solidFill>
                  <a:srgbClr val="002060"/>
                </a:solidFill>
                <a:latin typeface="Times New Roman"/>
              </a:rPr>
              <a:t> wir </a:t>
            </a:r>
            <a:r>
              <a:rPr lang="en-US" sz="3200" b="1" i="1" strike="noStrike" spc="-1" dirty="0" err="1">
                <a:solidFill>
                  <a:srgbClr val="002060"/>
                </a:solidFill>
                <a:latin typeface="Times New Roman"/>
              </a:rPr>
              <a:t>alle</a:t>
            </a:r>
            <a:r>
              <a:rPr lang="en-US" sz="3200" b="1" i="1" strike="noStrike" spc="-1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en-US" sz="3200" b="1" i="1" strike="noStrike" spc="-1" dirty="0" err="1">
                <a:solidFill>
                  <a:srgbClr val="002060"/>
                </a:solidFill>
                <a:latin typeface="Times New Roman"/>
              </a:rPr>
              <a:t>froh</a:t>
            </a:r>
            <a:r>
              <a:rPr lang="en-US" sz="3200" b="1" i="1" strike="noStrike" spc="-1" dirty="0">
                <a:solidFill>
                  <a:srgbClr val="002060"/>
                </a:solidFill>
                <a:latin typeface="Times New Roman"/>
              </a:rPr>
              <a:t>.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4440600" y="144966"/>
            <a:ext cx="4245840" cy="3588954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7500" lnSpcReduction="20000"/>
          </a:bodyPr>
          <a:lstStyle/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 algn="ctr">
              <a:lnSpc>
                <a:spcPct val="100000"/>
              </a:lnSpc>
              <a:spcBef>
                <a:spcPts val="479"/>
              </a:spcBef>
            </a:pPr>
            <a:r>
              <a:rPr lang="en-US" sz="2400" b="1" i="1" strike="noStrike" spc="-1" dirty="0" err="1">
                <a:solidFill>
                  <a:srgbClr val="000000"/>
                </a:solidFill>
                <a:latin typeface="Times New Roman"/>
              </a:rPr>
              <a:t>Stellt</a:t>
            </a:r>
            <a:r>
              <a:rPr lang="en-US" sz="2400" b="1" i="1" strike="noStrike" spc="-1" dirty="0">
                <a:solidFill>
                  <a:srgbClr val="000000"/>
                </a:solidFill>
                <a:latin typeface="Times New Roman"/>
              </a:rPr>
              <a:t> die </a:t>
            </a:r>
            <a:r>
              <a:rPr lang="en-US" sz="2400" b="1" i="1" strike="noStrike" spc="-1" dirty="0" err="1">
                <a:solidFill>
                  <a:srgbClr val="000000"/>
                </a:solidFill>
                <a:latin typeface="Times New Roman"/>
              </a:rPr>
              <a:t>fehlenden</a:t>
            </a:r>
            <a:r>
              <a:rPr lang="en-US" sz="2400" b="1" i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400" b="1" i="1" strike="noStrike" spc="-1" dirty="0" err="1">
                <a:solidFill>
                  <a:srgbClr val="000000"/>
                </a:solidFill>
                <a:latin typeface="Times New Roman"/>
              </a:rPr>
              <a:t>Buchstaben</a:t>
            </a:r>
            <a:r>
              <a:rPr lang="en-US" sz="2400" b="1" i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400" b="1" i="1" strike="noStrike" spc="-1" dirty="0" err="1">
                <a:solidFill>
                  <a:srgbClr val="000000"/>
                </a:solidFill>
                <a:latin typeface="Times New Roman"/>
              </a:rPr>
              <a:t>ein</a:t>
            </a:r>
            <a:r>
              <a:rPr lang="en-US" sz="2400" b="1" i="1" strike="noStrike" spc="-1" dirty="0">
                <a:solidFill>
                  <a:srgbClr val="000000"/>
                </a:solidFill>
                <a:latin typeface="Times New Roman"/>
              </a:rPr>
              <a:t>, lest die </a:t>
            </a:r>
            <a:r>
              <a:rPr lang="en-US" sz="2400" b="1" i="1" strike="noStrike" spc="-1" dirty="0" err="1">
                <a:solidFill>
                  <a:srgbClr val="000000"/>
                </a:solidFill>
                <a:latin typeface="Times New Roman"/>
              </a:rPr>
              <a:t>Wörter</a:t>
            </a:r>
            <a:r>
              <a:rPr lang="en-US" sz="2400" b="1" i="1" strike="noStrike" spc="-1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en-US" sz="2400" b="1" i="1" strike="noStrike" spc="-1" dirty="0" err="1">
                <a:solidFill>
                  <a:srgbClr val="000000"/>
                </a:solidFill>
                <a:latin typeface="Times New Roman"/>
              </a:rPr>
              <a:t>übersetzt</a:t>
            </a:r>
            <a:r>
              <a:rPr lang="en-US" sz="2400" b="1" i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400" b="1" i="1" strike="noStrike" spc="-1" dirty="0" err="1">
                <a:solidFill>
                  <a:srgbClr val="000000"/>
                </a:solidFill>
                <a:latin typeface="Times New Roman"/>
              </a:rPr>
              <a:t>sie</a:t>
            </a:r>
            <a:r>
              <a:rPr lang="en-US" sz="2400" b="1" i="1" strike="noStrike" spc="-1" dirty="0">
                <a:solidFill>
                  <a:srgbClr val="000000"/>
                </a:solidFill>
                <a:latin typeface="Times New Roman"/>
              </a:rPr>
              <a:t> ins Deutsch.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5549760" y="5561280"/>
            <a:ext cx="2437920" cy="609120"/>
          </a:xfrm>
          <a:prstGeom prst="flowChartPunchedTape">
            <a:avLst/>
          </a:pr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S  C      N      E   B  A        L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01" name="CustomShape 4"/>
          <p:cNvSpPr/>
          <p:nvPr/>
        </p:nvSpPr>
        <p:spPr>
          <a:xfrm>
            <a:off x="5992920" y="5760360"/>
            <a:ext cx="199440" cy="247320"/>
          </a:xfrm>
          <a:custGeom>
            <a:avLst/>
            <a:gdLst/>
            <a:ahLst/>
            <a:cxnLst/>
            <a:rect l="l" t="t" r="r" b="b"/>
            <a:pathLst>
              <a:path w="135466" h="247650">
                <a:moveTo>
                  <a:pt x="4233" y="173567"/>
                </a:moveTo>
                <a:cubicBezTo>
                  <a:pt x="0" y="137584"/>
                  <a:pt x="14816" y="42334"/>
                  <a:pt x="29633" y="21167"/>
                </a:cubicBezTo>
                <a:cubicBezTo>
                  <a:pt x="44450" y="0"/>
                  <a:pt x="84666" y="25400"/>
                  <a:pt x="93133" y="46567"/>
                </a:cubicBezTo>
                <a:cubicBezTo>
                  <a:pt x="101600" y="67734"/>
                  <a:pt x="74083" y="122767"/>
                  <a:pt x="80433" y="148167"/>
                </a:cubicBezTo>
                <a:cubicBezTo>
                  <a:pt x="86783" y="173567"/>
                  <a:pt x="135466" y="184150"/>
                  <a:pt x="131233" y="198967"/>
                </a:cubicBezTo>
                <a:cubicBezTo>
                  <a:pt x="127000" y="213784"/>
                  <a:pt x="76200" y="247650"/>
                  <a:pt x="55033" y="237067"/>
                </a:cubicBezTo>
                <a:cubicBezTo>
                  <a:pt x="33866" y="226484"/>
                  <a:pt x="8466" y="209550"/>
                  <a:pt x="4233" y="173567"/>
                </a:cubicBezTo>
                <a:close/>
              </a:path>
            </a:pathLst>
          </a:cu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   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02" name="CustomShape 5"/>
          <p:cNvSpPr/>
          <p:nvPr/>
        </p:nvSpPr>
        <p:spPr>
          <a:xfrm>
            <a:off x="6463080" y="5725440"/>
            <a:ext cx="200880" cy="317160"/>
          </a:xfrm>
          <a:custGeom>
            <a:avLst/>
            <a:gdLst/>
            <a:ahLst/>
            <a:cxnLst/>
            <a:rect l="l" t="t" r="r" b="b"/>
            <a:pathLst>
              <a:path w="201083" h="317500">
                <a:moveTo>
                  <a:pt x="10583" y="154517"/>
                </a:moveTo>
                <a:cubicBezTo>
                  <a:pt x="21166" y="135467"/>
                  <a:pt x="107950" y="4234"/>
                  <a:pt x="124883" y="2117"/>
                </a:cubicBezTo>
                <a:cubicBezTo>
                  <a:pt x="141816" y="0"/>
                  <a:pt x="103716" y="127000"/>
                  <a:pt x="112183" y="141817"/>
                </a:cubicBezTo>
                <a:cubicBezTo>
                  <a:pt x="120650" y="156634"/>
                  <a:pt x="165100" y="65617"/>
                  <a:pt x="175683" y="91017"/>
                </a:cubicBezTo>
                <a:cubicBezTo>
                  <a:pt x="186266" y="116417"/>
                  <a:pt x="201083" y="270934"/>
                  <a:pt x="175683" y="294217"/>
                </a:cubicBezTo>
                <a:cubicBezTo>
                  <a:pt x="150283" y="317500"/>
                  <a:pt x="42333" y="260350"/>
                  <a:pt x="23283" y="230717"/>
                </a:cubicBezTo>
                <a:cubicBezTo>
                  <a:pt x="4233" y="201084"/>
                  <a:pt x="59266" y="129117"/>
                  <a:pt x="61383" y="116417"/>
                </a:cubicBezTo>
                <a:cubicBezTo>
                  <a:pt x="63500" y="103717"/>
                  <a:pt x="0" y="173567"/>
                  <a:pt x="10583" y="154517"/>
                </a:cubicBezTo>
                <a:close/>
              </a:path>
            </a:pathLst>
          </a:cu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03" name="CustomShape 6"/>
          <p:cNvSpPr/>
          <p:nvPr/>
        </p:nvSpPr>
        <p:spPr>
          <a:xfrm>
            <a:off x="2514600" y="3962520"/>
            <a:ext cx="18432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7"/>
          <p:cNvSpPr/>
          <p:nvPr/>
        </p:nvSpPr>
        <p:spPr>
          <a:xfrm>
            <a:off x="7482240" y="5695920"/>
            <a:ext cx="151920" cy="272520"/>
          </a:xfrm>
          <a:custGeom>
            <a:avLst/>
            <a:gdLst/>
            <a:ahLst/>
            <a:cxnLst/>
            <a:rect l="l" t="t" r="r" b="b"/>
            <a:pathLst>
              <a:path w="152400" h="273050">
                <a:moveTo>
                  <a:pt x="0" y="148167"/>
                </a:moveTo>
                <a:cubicBezTo>
                  <a:pt x="0" y="105834"/>
                  <a:pt x="84667" y="16934"/>
                  <a:pt x="101600" y="8467"/>
                </a:cubicBezTo>
                <a:cubicBezTo>
                  <a:pt x="118533" y="0"/>
                  <a:pt x="93133" y="88900"/>
                  <a:pt x="101600" y="97367"/>
                </a:cubicBezTo>
                <a:cubicBezTo>
                  <a:pt x="110067" y="105834"/>
                  <a:pt x="152400" y="31750"/>
                  <a:pt x="152400" y="59267"/>
                </a:cubicBezTo>
                <a:cubicBezTo>
                  <a:pt x="152400" y="86784"/>
                  <a:pt x="127000" y="251884"/>
                  <a:pt x="101600" y="262467"/>
                </a:cubicBezTo>
                <a:cubicBezTo>
                  <a:pt x="76200" y="273050"/>
                  <a:pt x="0" y="190500"/>
                  <a:pt x="0" y="148167"/>
                </a:cubicBezTo>
                <a:close/>
              </a:path>
            </a:pathLst>
          </a:cu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05" name="CustomShape 8"/>
          <p:cNvSpPr/>
          <p:nvPr/>
        </p:nvSpPr>
        <p:spPr>
          <a:xfrm>
            <a:off x="5207040" y="3765960"/>
            <a:ext cx="3123720" cy="761760"/>
          </a:xfrm>
          <a:prstGeom prst="flowChartPunchedTape">
            <a:avLst/>
          </a:pr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S     H   L   I  T     S   C   H   U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06" name="CustomShape 9"/>
          <p:cNvSpPr/>
          <p:nvPr/>
        </p:nvSpPr>
        <p:spPr>
          <a:xfrm>
            <a:off x="5478480" y="4042800"/>
            <a:ext cx="444240" cy="376560"/>
          </a:xfrm>
          <a:custGeom>
            <a:avLst/>
            <a:gdLst/>
            <a:ahLst/>
            <a:cxnLst/>
            <a:rect l="l" t="t" r="r" b="b"/>
            <a:pathLst>
              <a:path w="444500" h="376766">
                <a:moveTo>
                  <a:pt x="218017" y="182033"/>
                </a:moveTo>
                <a:cubicBezTo>
                  <a:pt x="218017" y="141816"/>
                  <a:pt x="194734" y="57150"/>
                  <a:pt x="218017" y="29633"/>
                </a:cubicBezTo>
                <a:cubicBezTo>
                  <a:pt x="241300" y="2116"/>
                  <a:pt x="334434" y="0"/>
                  <a:pt x="357717" y="16933"/>
                </a:cubicBezTo>
                <a:cubicBezTo>
                  <a:pt x="381000" y="33866"/>
                  <a:pt x="351367" y="93133"/>
                  <a:pt x="357717" y="131233"/>
                </a:cubicBezTo>
                <a:cubicBezTo>
                  <a:pt x="364067" y="169333"/>
                  <a:pt x="391584" y="207433"/>
                  <a:pt x="395817" y="245533"/>
                </a:cubicBezTo>
                <a:cubicBezTo>
                  <a:pt x="400050" y="283633"/>
                  <a:pt x="444500" y="342900"/>
                  <a:pt x="383117" y="359833"/>
                </a:cubicBezTo>
                <a:cubicBezTo>
                  <a:pt x="321734" y="376766"/>
                  <a:pt x="55034" y="361950"/>
                  <a:pt x="27517" y="347133"/>
                </a:cubicBezTo>
                <a:cubicBezTo>
                  <a:pt x="0" y="332316"/>
                  <a:pt x="188384" y="304800"/>
                  <a:pt x="218017" y="270933"/>
                </a:cubicBezTo>
                <a:cubicBezTo>
                  <a:pt x="247650" y="237066"/>
                  <a:pt x="218017" y="222250"/>
                  <a:pt x="218017" y="182033"/>
                </a:cubicBezTo>
                <a:close/>
              </a:path>
            </a:pathLst>
          </a:cu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07" name="CustomShape 10"/>
          <p:cNvSpPr/>
          <p:nvPr/>
        </p:nvSpPr>
        <p:spPr>
          <a:xfrm>
            <a:off x="6639120" y="3946680"/>
            <a:ext cx="444240" cy="526680"/>
          </a:xfrm>
          <a:custGeom>
            <a:avLst/>
            <a:gdLst/>
            <a:ahLst/>
            <a:cxnLst/>
            <a:rect l="l" t="t" r="r" b="b"/>
            <a:pathLst>
              <a:path w="444500" h="527050">
                <a:moveTo>
                  <a:pt x="186267" y="264583"/>
                </a:moveTo>
                <a:cubicBezTo>
                  <a:pt x="190500" y="247650"/>
                  <a:pt x="150284" y="116416"/>
                  <a:pt x="186267" y="74083"/>
                </a:cubicBezTo>
                <a:cubicBezTo>
                  <a:pt x="222250" y="31750"/>
                  <a:pt x="381000" y="0"/>
                  <a:pt x="402167" y="10583"/>
                </a:cubicBezTo>
                <a:cubicBezTo>
                  <a:pt x="423334" y="21166"/>
                  <a:pt x="313267" y="67733"/>
                  <a:pt x="313267" y="137583"/>
                </a:cubicBezTo>
                <a:cubicBezTo>
                  <a:pt x="313267" y="207433"/>
                  <a:pt x="444500" y="385233"/>
                  <a:pt x="402167" y="429683"/>
                </a:cubicBezTo>
                <a:cubicBezTo>
                  <a:pt x="359834" y="474133"/>
                  <a:pt x="118534" y="393700"/>
                  <a:pt x="59267" y="404283"/>
                </a:cubicBezTo>
                <a:cubicBezTo>
                  <a:pt x="0" y="414866"/>
                  <a:pt x="25400" y="527050"/>
                  <a:pt x="46567" y="493183"/>
                </a:cubicBezTo>
                <a:cubicBezTo>
                  <a:pt x="67734" y="459316"/>
                  <a:pt x="167217" y="254000"/>
                  <a:pt x="186267" y="201083"/>
                </a:cubicBezTo>
                <a:cubicBezTo>
                  <a:pt x="205317" y="148166"/>
                  <a:pt x="165100" y="167216"/>
                  <a:pt x="160867" y="175683"/>
                </a:cubicBezTo>
                <a:cubicBezTo>
                  <a:pt x="156634" y="184150"/>
                  <a:pt x="182034" y="281516"/>
                  <a:pt x="186267" y="264583"/>
                </a:cubicBezTo>
                <a:close/>
              </a:path>
            </a:pathLst>
          </a:cu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08" name="CustomShape 11"/>
          <p:cNvSpPr/>
          <p:nvPr/>
        </p:nvSpPr>
        <p:spPr>
          <a:xfrm>
            <a:off x="7954560" y="3880800"/>
            <a:ext cx="450360" cy="450360"/>
          </a:xfrm>
          <a:custGeom>
            <a:avLst/>
            <a:gdLst/>
            <a:ahLst/>
            <a:cxnLst/>
            <a:rect l="l" t="t" r="r" b="b"/>
            <a:pathLst>
              <a:path w="450850" h="450850">
                <a:moveTo>
                  <a:pt x="139700" y="203200"/>
                </a:moveTo>
                <a:cubicBezTo>
                  <a:pt x="118533" y="152400"/>
                  <a:pt x="0" y="141817"/>
                  <a:pt x="0" y="114300"/>
                </a:cubicBezTo>
                <a:cubicBezTo>
                  <a:pt x="0" y="86783"/>
                  <a:pt x="82550" y="55033"/>
                  <a:pt x="139700" y="38100"/>
                </a:cubicBezTo>
                <a:cubicBezTo>
                  <a:pt x="196850" y="21167"/>
                  <a:pt x="319617" y="0"/>
                  <a:pt x="342900" y="12700"/>
                </a:cubicBezTo>
                <a:cubicBezTo>
                  <a:pt x="366183" y="25400"/>
                  <a:pt x="283633" y="78317"/>
                  <a:pt x="279400" y="114300"/>
                </a:cubicBezTo>
                <a:cubicBezTo>
                  <a:pt x="275167" y="150283"/>
                  <a:pt x="294217" y="184150"/>
                  <a:pt x="317500" y="228600"/>
                </a:cubicBezTo>
                <a:cubicBezTo>
                  <a:pt x="340783" y="273050"/>
                  <a:pt x="450850" y="349250"/>
                  <a:pt x="419100" y="381000"/>
                </a:cubicBezTo>
                <a:cubicBezTo>
                  <a:pt x="387350" y="412750"/>
                  <a:pt x="175683" y="450850"/>
                  <a:pt x="127000" y="419100"/>
                </a:cubicBezTo>
                <a:cubicBezTo>
                  <a:pt x="78317" y="387350"/>
                  <a:pt x="160867" y="254000"/>
                  <a:pt x="139700" y="203200"/>
                </a:cubicBezTo>
                <a:close/>
              </a:path>
            </a:pathLst>
          </a:cu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09" name="CustomShape 12"/>
          <p:cNvSpPr/>
          <p:nvPr/>
        </p:nvSpPr>
        <p:spPr>
          <a:xfrm>
            <a:off x="5016600" y="4576680"/>
            <a:ext cx="3504960" cy="837720"/>
          </a:xfrm>
          <a:prstGeom prst="flowChartPunchedTape">
            <a:avLst/>
          </a:pr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S  C  H  N  E      M  A       N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10" name="CustomShape 13"/>
          <p:cNvSpPr/>
          <p:nvPr/>
        </p:nvSpPr>
        <p:spPr>
          <a:xfrm>
            <a:off x="6639120" y="4749840"/>
            <a:ext cx="329760" cy="533160"/>
          </a:xfrm>
          <a:custGeom>
            <a:avLst/>
            <a:gdLst/>
            <a:ahLst/>
            <a:cxnLst/>
            <a:rect l="l" t="t" r="r" b="b"/>
            <a:pathLst>
              <a:path w="505883" h="533400">
                <a:moveTo>
                  <a:pt x="175683" y="234950"/>
                </a:moveTo>
                <a:cubicBezTo>
                  <a:pt x="177800" y="167217"/>
                  <a:pt x="19050" y="120650"/>
                  <a:pt x="35983" y="82550"/>
                </a:cubicBezTo>
                <a:cubicBezTo>
                  <a:pt x="52916" y="44450"/>
                  <a:pt x="237066" y="0"/>
                  <a:pt x="277283" y="6350"/>
                </a:cubicBezTo>
                <a:cubicBezTo>
                  <a:pt x="317500" y="12700"/>
                  <a:pt x="241300" y="105833"/>
                  <a:pt x="277283" y="120650"/>
                </a:cubicBezTo>
                <a:cubicBezTo>
                  <a:pt x="313266" y="135467"/>
                  <a:pt x="480483" y="74083"/>
                  <a:pt x="493183" y="95250"/>
                </a:cubicBezTo>
                <a:cubicBezTo>
                  <a:pt x="505883" y="116417"/>
                  <a:pt x="381000" y="184150"/>
                  <a:pt x="353483" y="247650"/>
                </a:cubicBezTo>
                <a:cubicBezTo>
                  <a:pt x="325966" y="311150"/>
                  <a:pt x="383116" y="436033"/>
                  <a:pt x="328083" y="476250"/>
                </a:cubicBezTo>
                <a:cubicBezTo>
                  <a:pt x="273050" y="516467"/>
                  <a:pt x="46566" y="533400"/>
                  <a:pt x="23283" y="488950"/>
                </a:cubicBezTo>
                <a:cubicBezTo>
                  <a:pt x="0" y="444500"/>
                  <a:pt x="173566" y="302683"/>
                  <a:pt x="175683" y="234950"/>
                </a:cubicBezTo>
                <a:close/>
              </a:path>
            </a:pathLst>
          </a:cu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11" name="CustomShape 14"/>
          <p:cNvSpPr/>
          <p:nvPr/>
        </p:nvSpPr>
        <p:spPr>
          <a:xfrm>
            <a:off x="7315200" y="4702680"/>
            <a:ext cx="486360" cy="586080"/>
          </a:xfrm>
          <a:custGeom>
            <a:avLst/>
            <a:gdLst/>
            <a:ahLst/>
            <a:cxnLst/>
            <a:rect l="l" t="t" r="r" b="b"/>
            <a:pathLst>
              <a:path w="486834" h="586317">
                <a:moveTo>
                  <a:pt x="116417" y="260350"/>
                </a:moveTo>
                <a:cubicBezTo>
                  <a:pt x="114300" y="211667"/>
                  <a:pt x="114300" y="143933"/>
                  <a:pt x="141817" y="120650"/>
                </a:cubicBezTo>
                <a:cubicBezTo>
                  <a:pt x="169334" y="97367"/>
                  <a:pt x="230717" y="139700"/>
                  <a:pt x="281517" y="120650"/>
                </a:cubicBezTo>
                <a:cubicBezTo>
                  <a:pt x="332317" y="101600"/>
                  <a:pt x="414867" y="0"/>
                  <a:pt x="446617" y="6350"/>
                </a:cubicBezTo>
                <a:cubicBezTo>
                  <a:pt x="478367" y="12700"/>
                  <a:pt x="486834" y="118533"/>
                  <a:pt x="472017" y="158750"/>
                </a:cubicBezTo>
                <a:cubicBezTo>
                  <a:pt x="457200" y="198967"/>
                  <a:pt x="374650" y="205317"/>
                  <a:pt x="357717" y="247650"/>
                </a:cubicBezTo>
                <a:cubicBezTo>
                  <a:pt x="340784" y="289983"/>
                  <a:pt x="351367" y="378883"/>
                  <a:pt x="370417" y="412750"/>
                </a:cubicBezTo>
                <a:cubicBezTo>
                  <a:pt x="389467" y="446617"/>
                  <a:pt x="467784" y="423333"/>
                  <a:pt x="472017" y="450850"/>
                </a:cubicBezTo>
                <a:cubicBezTo>
                  <a:pt x="476250" y="478367"/>
                  <a:pt x="433917" y="569383"/>
                  <a:pt x="395817" y="577850"/>
                </a:cubicBezTo>
                <a:cubicBezTo>
                  <a:pt x="357717" y="586317"/>
                  <a:pt x="306917" y="514350"/>
                  <a:pt x="243417" y="501650"/>
                </a:cubicBezTo>
                <a:cubicBezTo>
                  <a:pt x="179917" y="488950"/>
                  <a:pt x="29634" y="516467"/>
                  <a:pt x="14817" y="501650"/>
                </a:cubicBezTo>
                <a:cubicBezTo>
                  <a:pt x="0" y="486833"/>
                  <a:pt x="137584" y="452967"/>
                  <a:pt x="154517" y="412750"/>
                </a:cubicBezTo>
                <a:cubicBezTo>
                  <a:pt x="171450" y="372533"/>
                  <a:pt x="118534" y="309033"/>
                  <a:pt x="116417" y="260350"/>
                </a:cubicBezTo>
                <a:close/>
              </a:path>
            </a:pathLst>
          </a:cu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pic>
        <p:nvPicPr>
          <p:cNvPr id="112" name="Рисунок 111"/>
          <p:cNvPicPr/>
          <p:nvPr/>
        </p:nvPicPr>
        <p:blipFill>
          <a:blip r:embed="rId2"/>
          <a:stretch/>
        </p:blipFill>
        <p:spPr>
          <a:xfrm>
            <a:off x="360000" y="1944000"/>
            <a:ext cx="2295720" cy="2235600"/>
          </a:xfrm>
          <a:prstGeom prst="rect">
            <a:avLst/>
          </a:prstGeom>
          <a:ln>
            <a:noFill/>
          </a:ln>
        </p:spPr>
      </p:pic>
      <p:pic>
        <p:nvPicPr>
          <p:cNvPr id="113" name="Рисунок 112"/>
          <p:cNvPicPr/>
          <p:nvPr/>
        </p:nvPicPr>
        <p:blipFill>
          <a:blip r:embed="rId3"/>
          <a:stretch/>
        </p:blipFill>
        <p:spPr>
          <a:xfrm>
            <a:off x="2869200" y="2660400"/>
            <a:ext cx="1522800" cy="3819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440600" y="533520"/>
            <a:ext cx="4245840" cy="3885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241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2514600" y="3962520"/>
            <a:ext cx="18432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6" name="Рисунок 115"/>
          <p:cNvPicPr/>
          <p:nvPr/>
        </p:nvPicPr>
        <p:blipFill>
          <a:blip r:embed="rId2"/>
          <a:stretch/>
        </p:blipFill>
        <p:spPr>
          <a:xfrm>
            <a:off x="336240" y="581400"/>
            <a:ext cx="8519760" cy="5682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274680"/>
            <a:ext cx="8229240" cy="14014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82000" lnSpcReduction="20000"/>
          </a:bodyPr>
          <a:lstStyle/>
          <a:p>
            <a:pPr algn="ctr"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lang="en-US" sz="1200" b="1" strike="noStrike" spc="-1" dirty="0">
                <a:solidFill>
                  <a:srgbClr val="000000"/>
                </a:solidFill>
                <a:latin typeface="Times New Roman"/>
              </a:rPr>
              <a:t>.</a:t>
            </a:r>
            <a:r>
              <a:rPr dirty="0"/>
              <a:t/>
            </a:r>
            <a:br>
              <a:rPr dirty="0"/>
            </a:br>
            <a:r>
              <a:rPr lang="en-US" sz="4800" b="1" i="1" strike="noStrike" spc="-1" dirty="0" err="1">
                <a:solidFill>
                  <a:srgbClr val="000000"/>
                </a:solidFill>
                <a:latin typeface="Times New Roman"/>
              </a:rPr>
              <a:t>Jetzt</a:t>
            </a:r>
            <a:r>
              <a:rPr lang="en-US" sz="4800" b="1" i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4800" b="1" i="1" strike="noStrike" spc="-1" dirty="0" err="1">
                <a:solidFill>
                  <a:srgbClr val="000000"/>
                </a:solidFill>
                <a:latin typeface="Times New Roman"/>
              </a:rPr>
              <a:t>haben</a:t>
            </a:r>
            <a:r>
              <a:rPr lang="en-US" sz="4800" b="1" i="1" strike="noStrike" spc="-1" dirty="0">
                <a:solidFill>
                  <a:srgbClr val="000000"/>
                </a:solidFill>
                <a:latin typeface="Times New Roman"/>
              </a:rPr>
              <a:t> wir </a:t>
            </a:r>
            <a:r>
              <a:rPr lang="en-US" sz="4800" b="1" i="1" strike="noStrike" spc="-1" dirty="0" err="1">
                <a:solidFill>
                  <a:srgbClr val="000000"/>
                </a:solidFill>
                <a:latin typeface="Times New Roman"/>
              </a:rPr>
              <a:t>Musikpause</a:t>
            </a:r>
            <a:r>
              <a:rPr lang="en-US" sz="4800" b="1" i="1" strike="noStrike" spc="-1" dirty="0">
                <a:solidFill>
                  <a:srgbClr val="000000"/>
                </a:solidFill>
                <a:latin typeface="Times New Roman"/>
              </a:rPr>
              <a:t>.</a:t>
            </a:r>
            <a:r>
              <a:rPr dirty="0"/>
              <a:t/>
            </a:r>
            <a:br>
              <a:rPr dirty="0"/>
            </a:br>
            <a:endParaRPr lang="en-US" sz="4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8" name="Picture 2" descr="https://avatars.mds.yandex.net/get-pdb/234183/945c11d3-bdb4-4386-9aa5-c74842e218af/s1200"/>
          <p:cNvPicPr/>
          <p:nvPr/>
        </p:nvPicPr>
        <p:blipFill>
          <a:blip r:embed="rId3"/>
          <a:stretch/>
        </p:blipFill>
        <p:spPr>
          <a:xfrm>
            <a:off x="380880" y="1523880"/>
            <a:ext cx="2971440" cy="4952520"/>
          </a:xfrm>
          <a:prstGeom prst="rect">
            <a:avLst/>
          </a:prstGeom>
          <a:ln>
            <a:noFill/>
          </a:ln>
        </p:spPr>
      </p:pic>
      <p:pic>
        <p:nvPicPr>
          <p:cNvPr id="119" name="Picture 2" descr="https://ds04.infourok.ru/uploads/ex/0ddf/000c90fe-8bd48767/1/img5.jpg"/>
          <p:cNvPicPr/>
          <p:nvPr/>
        </p:nvPicPr>
        <p:blipFill>
          <a:blip r:embed="rId4"/>
          <a:stretch/>
        </p:blipFill>
        <p:spPr>
          <a:xfrm>
            <a:off x="3733920" y="2057400"/>
            <a:ext cx="5229000" cy="3921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457200" y="274680"/>
            <a:ext cx="8229240" cy="9442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strike="noStrike" spc="-1">
                <a:solidFill>
                  <a:srgbClr val="000000"/>
                </a:solidFill>
                <a:latin typeface="Times New Roman"/>
              </a:rPr>
              <a:t>He, juchhe, he, juchhe,</a:t>
            </a:r>
            <a:r>
              <a:t/>
            </a:r>
            <a:br/>
            <a:r>
              <a:rPr lang="en-US" sz="3600" b="1" strike="noStrike" spc="-1">
                <a:solidFill>
                  <a:srgbClr val="000000"/>
                </a:solidFill>
                <a:latin typeface="Times New Roman"/>
              </a:rPr>
              <a:t>schöner, weißer, sauber Schnee.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26" name="Picture 2" descr="https://avatars.mds.yandex.net/get-pdb/1782154/d7a85c8f-50cb-4b30-807f-bf90cfeb10ae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461" y="1670825"/>
            <a:ext cx="2283033" cy="149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i="1" strike="noStrike" spc="-1">
                <a:solidFill>
                  <a:srgbClr val="000000"/>
                </a:solidFill>
                <a:latin typeface="Times New Roman"/>
              </a:rPr>
              <a:t>Der Winter bringt uns Schnee und Eis,</a:t>
            </a:r>
            <a:r>
              <a:t/>
            </a:r>
            <a:br/>
            <a:r>
              <a:rPr lang="en-US" sz="3600" b="1" i="1" strike="noStrike" spc="-1">
                <a:solidFill>
                  <a:srgbClr val="000000"/>
                </a:solidFill>
                <a:latin typeface="Times New Roman"/>
              </a:rPr>
              <a:t>Und überall wird alles  weiß.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3476160" y="1600200"/>
            <a:ext cx="5210280" cy="3153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4952880" y="5301720"/>
            <a:ext cx="3813840" cy="740520"/>
          </a:xfrm>
          <a:custGeom>
            <a:avLst/>
            <a:gdLst/>
            <a:ahLst/>
            <a:cxnLst/>
            <a:rect l="l" t="t" r="r" b="b"/>
            <a:pathLst>
              <a:path w="4489450" h="740833">
                <a:moveTo>
                  <a:pt x="67733" y="342900"/>
                </a:moveTo>
                <a:cubicBezTo>
                  <a:pt x="103716" y="249767"/>
                  <a:pt x="205316" y="82550"/>
                  <a:pt x="283633" y="50800"/>
                </a:cubicBezTo>
                <a:cubicBezTo>
                  <a:pt x="361950" y="19050"/>
                  <a:pt x="446616" y="150283"/>
                  <a:pt x="537633" y="152400"/>
                </a:cubicBezTo>
                <a:cubicBezTo>
                  <a:pt x="628650" y="154517"/>
                  <a:pt x="759883" y="46567"/>
                  <a:pt x="829733" y="63500"/>
                </a:cubicBezTo>
                <a:cubicBezTo>
                  <a:pt x="899583" y="80433"/>
                  <a:pt x="874183" y="251883"/>
                  <a:pt x="956733" y="254000"/>
                </a:cubicBezTo>
                <a:cubicBezTo>
                  <a:pt x="1039283" y="256117"/>
                  <a:pt x="1202266" y="82550"/>
                  <a:pt x="1325033" y="76200"/>
                </a:cubicBezTo>
                <a:cubicBezTo>
                  <a:pt x="1447800" y="69850"/>
                  <a:pt x="1517650" y="228600"/>
                  <a:pt x="1693333" y="215900"/>
                </a:cubicBezTo>
                <a:cubicBezTo>
                  <a:pt x="1869016" y="203200"/>
                  <a:pt x="2211916" y="0"/>
                  <a:pt x="2379133" y="0"/>
                </a:cubicBezTo>
                <a:cubicBezTo>
                  <a:pt x="2546350" y="0"/>
                  <a:pt x="2525183" y="213783"/>
                  <a:pt x="2696633" y="215900"/>
                </a:cubicBezTo>
                <a:cubicBezTo>
                  <a:pt x="2868083" y="218017"/>
                  <a:pt x="3253316" y="12700"/>
                  <a:pt x="3407833" y="12700"/>
                </a:cubicBezTo>
                <a:cubicBezTo>
                  <a:pt x="3562350" y="12700"/>
                  <a:pt x="3511550" y="182033"/>
                  <a:pt x="3623733" y="215900"/>
                </a:cubicBezTo>
                <a:cubicBezTo>
                  <a:pt x="3735916" y="249767"/>
                  <a:pt x="3977216" y="165100"/>
                  <a:pt x="4080933" y="215900"/>
                </a:cubicBezTo>
                <a:cubicBezTo>
                  <a:pt x="4184650" y="266700"/>
                  <a:pt x="4489450" y="448733"/>
                  <a:pt x="4246033" y="520700"/>
                </a:cubicBezTo>
                <a:cubicBezTo>
                  <a:pt x="4002616" y="592667"/>
                  <a:pt x="2912533" y="643467"/>
                  <a:pt x="2620433" y="647700"/>
                </a:cubicBezTo>
                <a:cubicBezTo>
                  <a:pt x="2328333" y="651933"/>
                  <a:pt x="2667000" y="531283"/>
                  <a:pt x="2493433" y="546100"/>
                </a:cubicBezTo>
                <a:cubicBezTo>
                  <a:pt x="2319866" y="560917"/>
                  <a:pt x="1788583" y="732367"/>
                  <a:pt x="1579033" y="736600"/>
                </a:cubicBezTo>
                <a:cubicBezTo>
                  <a:pt x="1369483" y="740833"/>
                  <a:pt x="1418166" y="575733"/>
                  <a:pt x="1236133" y="571500"/>
                </a:cubicBezTo>
                <a:cubicBezTo>
                  <a:pt x="1054100" y="567267"/>
                  <a:pt x="681566" y="704850"/>
                  <a:pt x="486833" y="711200"/>
                </a:cubicBezTo>
                <a:cubicBezTo>
                  <a:pt x="292100" y="717550"/>
                  <a:pt x="135466" y="677333"/>
                  <a:pt x="67733" y="609600"/>
                </a:cubicBezTo>
                <a:cubicBezTo>
                  <a:pt x="0" y="541867"/>
                  <a:pt x="31750" y="436033"/>
                  <a:pt x="67733" y="342900"/>
                </a:cubicBezTo>
                <a:close/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allekindergehenindenwald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25" name="CustomShape 4"/>
          <p:cNvSpPr/>
          <p:nvPr/>
        </p:nvSpPr>
        <p:spPr>
          <a:xfrm>
            <a:off x="451800" y="5218200"/>
            <a:ext cx="3428640" cy="907560"/>
          </a:xfrm>
          <a:custGeom>
            <a:avLst/>
            <a:gdLst/>
            <a:ahLst/>
            <a:cxnLst/>
            <a:rect l="l" t="t" r="r" b="b"/>
            <a:pathLst>
              <a:path w="4421717" h="908050">
                <a:moveTo>
                  <a:pt x="230717" y="385233"/>
                </a:moveTo>
                <a:cubicBezTo>
                  <a:pt x="311150" y="281516"/>
                  <a:pt x="478367" y="222250"/>
                  <a:pt x="611717" y="207433"/>
                </a:cubicBezTo>
                <a:cubicBezTo>
                  <a:pt x="745067" y="192616"/>
                  <a:pt x="872067" y="311150"/>
                  <a:pt x="1030817" y="296333"/>
                </a:cubicBezTo>
                <a:cubicBezTo>
                  <a:pt x="1189567" y="281516"/>
                  <a:pt x="1426634" y="131233"/>
                  <a:pt x="1564217" y="118533"/>
                </a:cubicBezTo>
                <a:cubicBezTo>
                  <a:pt x="1701800" y="105833"/>
                  <a:pt x="1682750" y="237066"/>
                  <a:pt x="1856317" y="220133"/>
                </a:cubicBezTo>
                <a:cubicBezTo>
                  <a:pt x="2029884" y="203200"/>
                  <a:pt x="2415117" y="0"/>
                  <a:pt x="2605617" y="16933"/>
                </a:cubicBezTo>
                <a:cubicBezTo>
                  <a:pt x="2796117" y="33866"/>
                  <a:pt x="2800350" y="268816"/>
                  <a:pt x="2999317" y="321733"/>
                </a:cubicBezTo>
                <a:cubicBezTo>
                  <a:pt x="3198284" y="374650"/>
                  <a:pt x="3591984" y="287866"/>
                  <a:pt x="3799417" y="334433"/>
                </a:cubicBezTo>
                <a:cubicBezTo>
                  <a:pt x="4006850" y="381000"/>
                  <a:pt x="4167717" y="512233"/>
                  <a:pt x="4243917" y="601133"/>
                </a:cubicBezTo>
                <a:cubicBezTo>
                  <a:pt x="4320117" y="690033"/>
                  <a:pt x="4421717" y="827616"/>
                  <a:pt x="4256617" y="867833"/>
                </a:cubicBezTo>
                <a:cubicBezTo>
                  <a:pt x="4091517" y="908050"/>
                  <a:pt x="3505200" y="855133"/>
                  <a:pt x="3253317" y="842433"/>
                </a:cubicBezTo>
                <a:cubicBezTo>
                  <a:pt x="3001434" y="829733"/>
                  <a:pt x="2982384" y="791633"/>
                  <a:pt x="2745317" y="791633"/>
                </a:cubicBezTo>
                <a:cubicBezTo>
                  <a:pt x="2508250" y="791633"/>
                  <a:pt x="2059517" y="853016"/>
                  <a:pt x="1830917" y="842433"/>
                </a:cubicBezTo>
                <a:cubicBezTo>
                  <a:pt x="1602317" y="831850"/>
                  <a:pt x="1502834" y="772583"/>
                  <a:pt x="1373717" y="728133"/>
                </a:cubicBezTo>
                <a:cubicBezTo>
                  <a:pt x="1244600" y="683683"/>
                  <a:pt x="1117600" y="577850"/>
                  <a:pt x="1056217" y="575733"/>
                </a:cubicBezTo>
                <a:cubicBezTo>
                  <a:pt x="994834" y="573616"/>
                  <a:pt x="1159934" y="673100"/>
                  <a:pt x="1005417" y="715433"/>
                </a:cubicBezTo>
                <a:cubicBezTo>
                  <a:pt x="850900" y="757766"/>
                  <a:pt x="258234" y="886883"/>
                  <a:pt x="129117" y="829733"/>
                </a:cubicBezTo>
                <a:cubicBezTo>
                  <a:pt x="0" y="772583"/>
                  <a:pt x="150284" y="488950"/>
                  <a:pt x="230717" y="385233"/>
                </a:cubicBezTo>
                <a:close/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imwaldlaufendiekinderschi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126" name="Picture 2" descr="http://igorod.sakha.ru/wp-content/uploads/2014/12/yam.jpg"/>
          <p:cNvPicPr/>
          <p:nvPr/>
        </p:nvPicPr>
        <p:blipFill>
          <a:blip r:embed="rId2"/>
          <a:stretch/>
        </p:blipFill>
        <p:spPr>
          <a:xfrm>
            <a:off x="1935360" y="1559160"/>
            <a:ext cx="5273280" cy="3517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1345</TotalTime>
  <Words>127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по немецкому языку 5 класс</dc:title>
  <dc:subject/>
  <dc:creator>user</dc:creator>
  <dc:description/>
  <cp:lastModifiedBy>Library</cp:lastModifiedBy>
  <cp:revision>131</cp:revision>
  <dcterms:modified xsi:type="dcterms:W3CDTF">2020-01-18T18:57:20Z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