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2" r:id="rId12"/>
    <p:sldId id="280" r:id="rId13"/>
    <p:sldId id="283" r:id="rId14"/>
    <p:sldId id="281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32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N:\&#1055;&#1088;&#1086;&#1077;&#1082;&#1090;%20&#1087;&#1086;&#1095;&#1074;&#1072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Химический анализ образца "К"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Лист1!$M$13:$M$21</c:f>
              <c:numCache>
                <c:formatCode>General</c:formatCode>
                <c:ptCount val="9"/>
              </c:numCache>
            </c:numRef>
          </c:val>
        </c:ser>
        <c:ser>
          <c:idx val="1"/>
          <c:order val="1"/>
          <c:spPr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F79646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FFFF66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prstClr val="white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prstClr val="white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prstClr val="white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prstClr val="white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8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Лист1!$N$13:$N$21</c:f>
              <c:numCache>
                <c:formatCode>General</c:formatCode>
                <c:ptCount val="9"/>
                <c:pt idx="0">
                  <c:v>2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3</c:v>
                </c:pt>
                <c:pt idx="8">
                  <c:v>0</c:v>
                </c:pt>
              </c:numCache>
            </c:numRef>
          </c:val>
        </c:ser>
        <c:gapWidth val="0"/>
        <c:gapDepth val="55"/>
        <c:shape val="box"/>
        <c:axId val="130310528"/>
        <c:axId val="130313216"/>
        <c:axId val="0"/>
      </c:bar3DChart>
      <c:catAx>
        <c:axId val="130310528"/>
        <c:scaling>
          <c:orientation val="minMax"/>
        </c:scaling>
        <c:axPos val="b"/>
        <c:tickLblPos val="nextTo"/>
        <c:crossAx val="130313216"/>
        <c:crosses val="autoZero"/>
        <c:auto val="1"/>
        <c:lblAlgn val="ctr"/>
        <c:lblOffset val="100"/>
      </c:catAx>
      <c:valAx>
        <c:axId val="130313216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130310528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Физические свойства образца "К"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Лист1!$M$5:$M$11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spPr>
            <a:ln>
              <a:solidFill>
                <a:prstClr val="black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srgbClr val="F79646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Лист1!$N$5:$N$11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gapWidth val="0"/>
        <c:shape val="box"/>
        <c:axId val="127988864"/>
        <c:axId val="127991168"/>
        <c:axId val="0"/>
      </c:bar3DChart>
      <c:catAx>
        <c:axId val="127988864"/>
        <c:scaling>
          <c:orientation val="minMax"/>
        </c:scaling>
        <c:axPos val="b"/>
        <c:tickLblPos val="nextTo"/>
        <c:crossAx val="127991168"/>
        <c:crosses val="autoZero"/>
        <c:auto val="1"/>
        <c:lblAlgn val="ctr"/>
        <c:lblOffset val="100"/>
      </c:catAx>
      <c:valAx>
        <c:axId val="127991168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127988864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Физические свойства образца "М"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6.7805555555555549E-2"/>
          <c:y val="0.14074074074074075"/>
          <c:w val="0.93219444444444444"/>
          <c:h val="0.45717920676582091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Лист1!$M$5:$M$11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spPr>
            <a:ln>
              <a:solidFill>
                <a:prstClr val="black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Лист1!$O$5:$O$11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gapWidth val="0"/>
        <c:shape val="box"/>
        <c:axId val="48994560"/>
        <c:axId val="71335296"/>
        <c:axId val="0"/>
      </c:bar3DChart>
      <c:catAx>
        <c:axId val="48994560"/>
        <c:scaling>
          <c:orientation val="minMax"/>
        </c:scaling>
        <c:axPos val="b"/>
        <c:tickLblPos val="nextTo"/>
        <c:crossAx val="71335296"/>
        <c:crosses val="autoZero"/>
        <c:auto val="1"/>
        <c:lblAlgn val="ctr"/>
        <c:lblOffset val="100"/>
      </c:catAx>
      <c:valAx>
        <c:axId val="71335296"/>
        <c:scaling>
          <c:orientation val="minMax"/>
          <c:max val="3"/>
        </c:scaling>
        <c:axPos val="l"/>
        <c:majorGridlines/>
        <c:numFmt formatCode="General" sourceLinked="1"/>
        <c:majorTickMark val="none"/>
        <c:tickLblPos val="none"/>
        <c:crossAx val="48994560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Химический анализ образца "М"</a:t>
            </a:r>
          </a:p>
        </c:rich>
      </c:tx>
      <c:layout>
        <c:manualLayout>
          <c:xMode val="edge"/>
          <c:yMode val="edge"/>
          <c:x val="0.10242903324293322"/>
          <c:y val="1.9323664147109381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11592996576628278"/>
          <c:y val="0.1033816031870352"/>
          <c:w val="0.85118513913464944"/>
          <c:h val="0.44356329888421053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Лист1!$M$13:$M$21</c:f>
              <c:numCache>
                <c:formatCode>General</c:formatCode>
                <c:ptCount val="9"/>
              </c:numCache>
            </c:numRef>
          </c:val>
        </c:ser>
        <c:ser>
          <c:idx val="1"/>
          <c:order val="1"/>
          <c:spPr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FFFF66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ED3213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prstClr val="white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ED3213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ED3213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srgbClr val="FFFF66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8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Лист1!$O$13:$O$21</c:f>
              <c:numCache>
                <c:formatCode>General</c:formatCode>
                <c:ptCount val="9"/>
                <c:pt idx="0">
                  <c:v>1</c:v>
                </c:pt>
                <c:pt idx="1">
                  <c:v>0.5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0.5</c:v>
                </c:pt>
                <c:pt idx="7">
                  <c:v>3</c:v>
                </c:pt>
                <c:pt idx="8">
                  <c:v>0</c:v>
                </c:pt>
              </c:numCache>
            </c:numRef>
          </c:val>
        </c:ser>
        <c:gapWidth val="0"/>
        <c:gapDepth val="55"/>
        <c:shape val="box"/>
        <c:axId val="89217280"/>
        <c:axId val="89582592"/>
        <c:axId val="0"/>
      </c:bar3DChart>
      <c:catAx>
        <c:axId val="89217280"/>
        <c:scaling>
          <c:orientation val="minMax"/>
        </c:scaling>
        <c:axPos val="b"/>
        <c:tickLblPos val="nextTo"/>
        <c:crossAx val="89582592"/>
        <c:crosses val="autoZero"/>
        <c:auto val="1"/>
        <c:lblAlgn val="ctr"/>
        <c:lblOffset val="100"/>
      </c:catAx>
      <c:valAx>
        <c:axId val="89582592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89217280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Физические свойства образца "Л"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Лист1!$M$5:$M$11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spPr>
            <a:ln>
              <a:solidFill>
                <a:prstClr val="black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FFC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ED3213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FFFF66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FF0000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FFFF66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6"/>
            <c:spPr>
              <a:solidFill>
                <a:srgbClr val="FFFF66"/>
              </a:solidFill>
              <a:ln>
                <a:solidFill>
                  <a:prstClr val="black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Лист1!$P$5:$P$11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0.5</c:v>
                </c:pt>
                <c:pt idx="4">
                  <c:v>3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gapWidth val="0"/>
        <c:shape val="box"/>
        <c:axId val="82641664"/>
        <c:axId val="82643968"/>
        <c:axId val="0"/>
      </c:bar3DChart>
      <c:catAx>
        <c:axId val="82641664"/>
        <c:scaling>
          <c:orientation val="minMax"/>
        </c:scaling>
        <c:axPos val="b"/>
        <c:tickLblPos val="nextTo"/>
        <c:crossAx val="82643968"/>
        <c:crosses val="autoZero"/>
        <c:auto val="1"/>
        <c:lblAlgn val="ctr"/>
        <c:lblOffset val="100"/>
      </c:catAx>
      <c:valAx>
        <c:axId val="82643968"/>
        <c:scaling>
          <c:orientation val="minMax"/>
          <c:max val="3"/>
        </c:scaling>
        <c:axPos val="l"/>
        <c:majorGridlines/>
        <c:numFmt formatCode="General" sourceLinked="1"/>
        <c:majorTickMark val="none"/>
        <c:tickLblPos val="none"/>
        <c:crossAx val="82641664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Химический анализ образца "Л"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Лист1!$M$13:$M$21</c:f>
              <c:numCache>
                <c:formatCode>General</c:formatCode>
                <c:ptCount val="9"/>
              </c:numCache>
            </c:numRef>
          </c:val>
        </c:ser>
        <c:ser>
          <c:idx val="1"/>
          <c:order val="1"/>
          <c:spPr>
            <a:solidFill>
              <a:srgbClr val="FFFF66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1"/>
            <c:spPr>
              <a:solidFill>
                <a:srgbClr val="ED3213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ED3213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Лист1!$L$13:$L$21</c:f>
              <c:strCache>
                <c:ptCount val="9"/>
                <c:pt idx="0">
                  <c:v>Цвет вытяжки</c:v>
                </c:pt>
                <c:pt idx="1">
                  <c:v>Кислотность</c:v>
                </c:pt>
                <c:pt idx="2">
                  <c:v>Свободные сульфаты (SO4-2)</c:v>
                </c:pt>
                <c:pt idx="3">
                  <c:v>Свободные карбонаты (СO3-2)</c:v>
                </c:pt>
                <c:pt idx="4">
                  <c:v>Связанные карбонаты (СO3-2)</c:v>
                </c:pt>
                <c:pt idx="5">
                  <c:v>Ионы кальция (Са-2)</c:v>
                </c:pt>
                <c:pt idx="6">
                  <c:v>Свободные ионы железа (Fe+3)</c:v>
                </c:pt>
                <c:pt idx="7">
                  <c:v>Связанные ионы железа (Fe+2)</c:v>
                </c:pt>
                <c:pt idx="8">
                  <c:v>Ионы аммония (NH4+1)</c:v>
                </c:pt>
              </c:strCache>
            </c:strRef>
          </c:cat>
          <c:val>
            <c:numRef>
              <c:f>Лист1!$P$13:$P$21</c:f>
              <c:numCache>
                <c:formatCode>General</c:formatCode>
                <c:ptCount val="9"/>
                <c:pt idx="0">
                  <c:v>0.5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0</c:v>
                </c:pt>
                <c:pt idx="7">
                  <c:v>3</c:v>
                </c:pt>
                <c:pt idx="8">
                  <c:v>0</c:v>
                </c:pt>
              </c:numCache>
            </c:numRef>
          </c:val>
        </c:ser>
        <c:gapWidth val="0"/>
        <c:gapDepth val="55"/>
        <c:shape val="box"/>
        <c:axId val="107749760"/>
        <c:axId val="127967232"/>
        <c:axId val="0"/>
      </c:bar3DChart>
      <c:catAx>
        <c:axId val="107749760"/>
        <c:scaling>
          <c:orientation val="minMax"/>
        </c:scaling>
        <c:axPos val="b"/>
        <c:tickLblPos val="nextTo"/>
        <c:crossAx val="127967232"/>
        <c:crosses val="autoZero"/>
        <c:auto val="1"/>
        <c:lblAlgn val="ctr"/>
        <c:lblOffset val="100"/>
      </c:catAx>
      <c:valAx>
        <c:axId val="127967232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107749760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600" b="1" i="1" baseline="0">
                <a:latin typeface="Arial" pitchFamily="34" charset="0"/>
              </a:rPr>
              <a:t>Физические свойства образцов "К" и "Т"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Лист1!$M$5:$M$11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  <a:ln>
              <a:solidFill>
                <a:prstClr val="black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Лист1!$L$5:$L$11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Лист1!$N$5:$N$11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ser>
          <c:idx val="2"/>
          <c:order val="2"/>
          <c:spPr>
            <a:solidFill>
              <a:srgbClr val="FFFF66"/>
            </a:solidFill>
          </c:spPr>
          <c:val>
            <c:numRef>
              <c:f>Лист1!$Q$5:$Q$11</c:f>
              <c:numCache>
                <c:formatCode>General</c:formatCode>
                <c:ptCount val="7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2</c:v>
                </c:pt>
                <c:pt idx="4">
                  <c:v>0.5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gapWidth val="0"/>
        <c:shape val="box"/>
        <c:axId val="108627840"/>
        <c:axId val="108629376"/>
        <c:axId val="0"/>
      </c:bar3DChart>
      <c:catAx>
        <c:axId val="108627840"/>
        <c:scaling>
          <c:orientation val="minMax"/>
        </c:scaling>
        <c:axPos val="b"/>
        <c:tickLblPos val="nextTo"/>
        <c:crossAx val="108629376"/>
        <c:crosses val="autoZero"/>
        <c:auto val="1"/>
        <c:lblAlgn val="ctr"/>
        <c:lblOffset val="100"/>
      </c:catAx>
      <c:valAx>
        <c:axId val="108629376"/>
        <c:scaling>
          <c:orientation val="minMax"/>
          <c:max val="3"/>
        </c:scaling>
        <c:axPos val="l"/>
        <c:majorGridlines/>
        <c:numFmt formatCode="General" sourceLinked="1"/>
        <c:majorTickMark val="none"/>
        <c:tickLblPos val="none"/>
        <c:crossAx val="108627840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1" baseline="0"/>
              <a:t>Физические свойства образцов "Л" и "Т"</a:t>
            </a:r>
            <a:endParaRPr lang="ru-RU" sz="160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 sz="1600" b="1" i="1" baseline="0">
              <a:latin typeface="Arial" pitchFamily="34" charset="0"/>
            </a:endParaRPr>
          </a:p>
        </c:rich>
      </c:tx>
      <c:layout>
        <c:manualLayout>
          <c:xMode val="edge"/>
          <c:yMode val="edge"/>
          <c:x val="1.3760533222820801E-3"/>
          <c:y val="1.9607843137254902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6.8506674179435664E-2"/>
          <c:y val="0.15620915032679739"/>
          <c:w val="0.93149332582056432"/>
          <c:h val="0.47186763419278471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Лист1!$L$5:$M$11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Лист1!$M$13:$M$21</c:f>
              <c:numCache>
                <c:formatCode>General</c:formatCode>
                <c:ptCount val="9"/>
              </c:numCache>
            </c:numRef>
          </c:val>
        </c:ser>
        <c:ser>
          <c:idx val="1"/>
          <c:order val="1"/>
          <c:spPr>
            <a:solidFill>
              <a:srgbClr val="FFFF66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Лист1!$L$5:$M$11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Лист1!$P$5:$P$11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0.5</c:v>
                </c:pt>
                <c:pt idx="4">
                  <c:v>3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ser>
          <c:idx val="2"/>
          <c:order val="2"/>
          <c:spPr>
            <a:solidFill>
              <a:srgbClr val="ED3213"/>
            </a:solidFill>
          </c:spPr>
          <c:cat>
            <c:strRef>
              <c:f>Лист1!$L$5:$M$11</c:f>
              <c:strCache>
                <c:ptCount val="7"/>
                <c:pt idx="0">
                  <c:v>Цвет почвы</c:v>
                </c:pt>
                <c:pt idx="1">
                  <c:v>Механический состав</c:v>
                </c:pt>
                <c:pt idx="2">
                  <c:v>Гранулометрический состав</c:v>
                </c:pt>
                <c:pt idx="3">
                  <c:v>Структурность</c:v>
                </c:pt>
                <c:pt idx="4">
                  <c:v>Влагоемкость</c:v>
                </c:pt>
                <c:pt idx="5">
                  <c:v>Водопроницаемость</c:v>
                </c:pt>
                <c:pt idx="6">
                  <c:v>Наличие воздуха</c:v>
                </c:pt>
              </c:strCache>
            </c:strRef>
          </c:cat>
          <c:val>
            <c:numRef>
              <c:f>Лист1!$Q$5:$Q$11</c:f>
              <c:numCache>
                <c:formatCode>General</c:formatCode>
                <c:ptCount val="7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2</c:v>
                </c:pt>
                <c:pt idx="4">
                  <c:v>0.5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gapWidth val="0"/>
        <c:gapDepth val="55"/>
        <c:shape val="box"/>
        <c:axId val="127936768"/>
        <c:axId val="127969536"/>
        <c:axId val="0"/>
      </c:bar3DChart>
      <c:catAx>
        <c:axId val="127936768"/>
        <c:scaling>
          <c:orientation val="minMax"/>
        </c:scaling>
        <c:axPos val="b"/>
        <c:tickLblPos val="nextTo"/>
        <c:crossAx val="127969536"/>
        <c:crosses val="autoZero"/>
        <c:auto val="1"/>
        <c:lblAlgn val="ctr"/>
        <c:lblOffset val="100"/>
      </c:catAx>
      <c:valAx>
        <c:axId val="127969536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127936768"/>
        <c:crosses val="autoZero"/>
        <c:crossBetween val="between"/>
      </c:valAx>
    </c:plotArea>
    <c:plotVisOnly val="1"/>
  </c:chart>
  <c:spPr>
    <a:noFill/>
    <a:ln>
      <a:noFill/>
    </a:ln>
    <a:effectLst>
      <a:outerShdw blurRad="50800" dist="38100" dir="2700000" algn="tl" rotWithShape="0">
        <a:prstClr val="black">
          <a:alpha val="40000"/>
        </a:prstClr>
      </a:outerShdw>
    </a:effectLst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F3D9-C880-42ED-9CC7-A9582FD3D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01382-DD1B-4FFD-A1AA-727EACC67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DD4DE-D561-4451-8D12-55340795C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BE4FF-8259-4DD0-B60D-9DD3B750E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3DFBB-5636-4D54-BB3D-AE1E160E6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86489-EC87-4C67-B2D7-3D25C56DB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0F5F4-38E0-4B3B-9EB3-06AE73265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C930E-1AC8-4DF7-964C-96E331FF4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A974B-AF8C-44CF-B5A2-C59F1C81E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9227-EB86-477E-B21E-1A618F503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88EFC-C752-470A-9607-2CD15D812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fld id="{0BD55201-94D5-4FE1-8DC3-2933CD224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23900" y="1447800"/>
            <a:ext cx="7696200" cy="3170099"/>
          </a:xfrm>
          <a:prstGeom prst="rect">
            <a:avLst/>
          </a:prstGeom>
          <a:solidFill>
            <a:srgbClr val="CCFF99">
              <a:alpha val="79999"/>
            </a:srgbClr>
          </a:solidFill>
          <a:ln w="12700">
            <a:solidFill>
              <a:srgbClr val="008000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ru-RU" sz="2000" b="1" dirty="0"/>
          </a:p>
          <a:p>
            <a:pPr algn="ctr" eaLnBrk="0" hangingPunct="0">
              <a:defRPr/>
            </a:pPr>
            <a:endParaRPr lang="ru-RU" sz="18000" kern="10" dirty="0">
              <a:ln w="19050">
                <a:solidFill>
                  <a:srgbClr val="99CC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ookman Old Style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676400"/>
            <a:ext cx="89916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ФИЗИКО-ХИМИЧЕСКОЕ ИССЛЕДОВАНИЕ И АНАЛИЗ СОСТОЯНИЯ ПОЧВЫ ПРИШКОЛЬНОГО </a:t>
            </a:r>
            <a:endParaRPr lang="ru-RU" sz="3600" b="1" kern="10" dirty="0" smtClean="0">
              <a:ln w="19050">
                <a:solidFill>
                  <a:srgbClr val="99CC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ookman Old Style"/>
            </a:endParaRPr>
          </a:p>
          <a:p>
            <a:pPr algn="ctr">
              <a:defRPr/>
            </a:pPr>
            <a:r>
              <a:rPr lang="ru-RU" sz="3600" b="1" kern="10" dirty="0" smtClean="0">
                <a:ln w="19050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УЧЕБНО-ОПЫТНОГО </a:t>
            </a:r>
            <a:r>
              <a:rPr lang="ru-RU" sz="3600" b="1" kern="10" dirty="0">
                <a:ln w="19050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ookman Old Style"/>
              </a:rPr>
              <a:t>УЧАСТКА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333500" y="0"/>
            <a:ext cx="6477000" cy="1190625"/>
          </a:xfrm>
          <a:prstGeom prst="rect">
            <a:avLst/>
          </a:prstGeom>
          <a:solidFill>
            <a:srgbClr val="CCFF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Районная научно-исследовательская конференция</a:t>
            </a:r>
          </a:p>
          <a:p>
            <a:pPr algn="ctr"/>
            <a:endParaRPr lang="ru-RU"/>
          </a:p>
          <a:p>
            <a:pPr algn="ctr"/>
            <a:r>
              <a:rPr lang="ru-RU"/>
              <a:t>МБОУ Батуринская ООШ</a:t>
            </a:r>
          </a:p>
          <a:p>
            <a:pPr algn="ctr"/>
            <a:r>
              <a:rPr lang="ru-RU"/>
              <a:t>Томская область, село Батурино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667000" y="4953000"/>
            <a:ext cx="6477000" cy="646113"/>
          </a:xfrm>
          <a:prstGeom prst="rect">
            <a:avLst/>
          </a:prstGeom>
          <a:solidFill>
            <a:srgbClr val="CCFF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i="1"/>
              <a:t>Автор: Хоменко Татьяна</a:t>
            </a:r>
          </a:p>
          <a:p>
            <a:pPr algn="r"/>
            <a:r>
              <a:rPr lang="ru-RU" b="1" i="1"/>
              <a:t>Руководитель: Зоненшильд Е.В.</a:t>
            </a:r>
          </a:p>
        </p:txBody>
      </p:sp>
      <p:sp>
        <p:nvSpPr>
          <p:cNvPr id="2054" name="Text Box 4"/>
          <p:cNvSpPr txBox="1">
            <a:spLocks noChangeArrowheads="1"/>
          </p:cNvSpPr>
          <p:nvPr/>
        </p:nvSpPr>
        <p:spPr bwMode="auto">
          <a:xfrm>
            <a:off x="3124200" y="6488113"/>
            <a:ext cx="2895600" cy="369887"/>
          </a:xfrm>
          <a:prstGeom prst="rect">
            <a:avLst/>
          </a:prstGeom>
          <a:solidFill>
            <a:srgbClr val="CCFF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/>
              <a:t>Батурино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3046988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2400" b="1" dirty="0"/>
              <a:t>Почва на участке, где произрастает </a:t>
            </a:r>
            <a:r>
              <a:rPr lang="ru-RU" sz="2400" b="1" dirty="0" err="1"/>
              <a:t>лук-батун</a:t>
            </a:r>
            <a:endParaRPr lang="ru-RU" sz="2400" b="1" dirty="0"/>
          </a:p>
          <a:p>
            <a:pPr marL="342900" indent="-342900" algn="ctr" eaLnBrk="0" hangingPunct="0">
              <a:defRPr/>
            </a:pPr>
            <a:endParaRPr lang="ru-RU" sz="400" b="1" dirty="0"/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неблагоприятная для выращивания хорошего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урожая.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тяжелая, бесструктурная суглинистая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почва,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имеет большую влагоемкость и малую водо- 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воздухопроницаемость.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происходят процессы засоления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Почва имеет повышенную кислотность и содержит наибольшее количество растворимых солей и подвижные ионы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кальция.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400" dirty="0"/>
          </a:p>
          <a:p>
            <a:pPr marL="457200" indent="-457200" algn="ctr" eaLnBrk="0" hangingPunct="0">
              <a:defRPr/>
            </a:pPr>
            <a:r>
              <a:rPr lang="ru-RU" sz="2000" b="1" i="1" dirty="0" smtClean="0"/>
              <a:t>Такая </a:t>
            </a:r>
            <a:r>
              <a:rPr lang="ru-RU" sz="2000" b="1" i="1" dirty="0"/>
              <a:t>ситуация объясняется недостаточным уходом, отсутствием перекапывания, внесения чернозема и удобрений.</a:t>
            </a:r>
            <a:endParaRPr lang="ru-RU" sz="2000" b="1" dirty="0"/>
          </a:p>
        </p:txBody>
      </p:sp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Анализ результатов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3886200"/>
          <a:ext cx="45720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895849" y="3886201"/>
          <a:ext cx="4248151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1969770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200" b="1" dirty="0"/>
              <a:t>Сравнение почвы окультуренных и неокультуренных участков</a:t>
            </a:r>
            <a:endParaRPr lang="ru-RU" sz="2200" b="1" dirty="0"/>
          </a:p>
          <a:p>
            <a:pPr marL="342900" indent="-342900" algn="ctr" eaLnBrk="0" hangingPunct="0">
              <a:defRPr/>
            </a:pPr>
            <a:endParaRPr lang="ru-RU" sz="2000" b="1" dirty="0"/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достаточном проведении мероприятий почва культурных ландшафтов значительно повышает свое плодородие.</a:t>
            </a:r>
          </a:p>
          <a:p>
            <a:pPr marL="719138" indent="-269875">
              <a:buFont typeface="+mj-lt"/>
              <a:buAutoNum type="arabicPeriod"/>
              <a:defRPr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недостаточном уходе показатели плодородия почвы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ухудшаются.</a:t>
            </a:r>
            <a:endParaRPr lang="ru-RU" sz="2000" dirty="0"/>
          </a:p>
        </p:txBody>
      </p:sp>
      <p:sp>
        <p:nvSpPr>
          <p:cNvPr id="12291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Анализ результатов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2895600"/>
          <a:ext cx="45720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67200" y="2971800"/>
          <a:ext cx="6172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5386090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173038" eaLnBrk="0" hangingPunct="0">
              <a:buFontTx/>
              <a:buAutoNum type="arabicPeriod"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Выяснили тип почвы для с. Батурино  и благоприятность почв различных частей участка.</a:t>
            </a:r>
          </a:p>
          <a:p>
            <a:pPr marL="457200" indent="173038" eaLnBrk="0" hangingPunct="0">
              <a:buFontTx/>
              <a:buAutoNum type="arabicPeriod"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достаточном проведении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агротехнических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мероприятий почва культурных ландшафтов значительно повышает свое плодородие. 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чернозема улучшает физическую структуру, а внесение химических удобрений – химический состав почвы. Но порознь это не дает ожидаемого результата.</a:t>
            </a:r>
          </a:p>
          <a:p>
            <a:pPr marL="457200" indent="173038" eaLnBrk="0" hangingPunct="0">
              <a:buFontTx/>
              <a:buAutoNum type="arabicPeriod"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недостаточном уходе показатели плодородия почвы ухудшаются, и она теряет даже тот потенциал, который имела на неокультуренном участке.</a:t>
            </a:r>
          </a:p>
          <a:p>
            <a:pPr marL="457200" indent="173038" eaLnBrk="0" hangingPunct="0">
              <a:buFontTx/>
              <a:buAutoNum type="arabicPeriod"/>
            </a:pPr>
            <a:endParaRPr lang="ru-RU" sz="800" dirty="0"/>
          </a:p>
        </p:txBody>
      </p:sp>
      <p:sp>
        <p:nvSpPr>
          <p:cNvPr id="13315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Выводы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0" y="1447800"/>
            <a:ext cx="9144000" cy="4031873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повышения плодородия почвы и достижения наилучшего результата в выращивании растений мы рекомендуем использовать: внесение химических и органических удобрений, внесение покупной черноземной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 или компоста, 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своевременный уход за почвой на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участке.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7" name="WordArt 7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Рекомендации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5786438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indent="-6350" algn="ctr" eaLnBrk="0" hangingPunct="0">
              <a:defRPr/>
            </a:pPr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достигли своей цели</a:t>
            </a:r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800" i="1" dirty="0"/>
          </a:p>
          <a:p>
            <a:pPr marL="457200" indent="173038" eaLnBrk="0" hangingPunct="0">
              <a:buFontTx/>
              <a:buAutoNum type="arabicPeriod"/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Выяснили от чего зависит плодородие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Изучили способы физического и химического анализа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Провели исследование и объяснили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Дали рекомендации по повышению плодородия почвы на пришкольном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участке.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2200" dirty="0"/>
          </a:p>
          <a:p>
            <a:pPr marL="457200" indent="173038" eaLnBrk="0" hangingPunct="0">
              <a:buFontTx/>
              <a:buAutoNum type="arabicPeriod"/>
              <a:defRPr/>
            </a:pPr>
            <a:endParaRPr lang="ru-RU" sz="800" dirty="0"/>
          </a:p>
          <a:p>
            <a:pPr marL="457200" indent="173038" eaLnBrk="0" hangingPunct="0">
              <a:defRPr/>
            </a:pPr>
            <a:r>
              <a:rPr lang="ru-RU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тому же:</a:t>
            </a:r>
          </a:p>
          <a:p>
            <a:pPr marL="457200" indent="-7938" algn="ctr" eaLnBrk="0" hangingPunct="0">
              <a:defRPr/>
            </a:pPr>
            <a:r>
              <a:rPr lang="ru-RU" sz="2800" b="1" i="1" dirty="0"/>
              <a:t>создали базу для дальнейших исследований по увеличению плодородия </a:t>
            </a:r>
            <a:r>
              <a:rPr lang="ru-RU" sz="2800" b="1" i="1" dirty="0" smtClean="0"/>
              <a:t>почвы.</a:t>
            </a:r>
            <a:endParaRPr lang="ru-RU" sz="2800" b="1" i="1" dirty="0"/>
          </a:p>
        </p:txBody>
      </p:sp>
      <p:sp>
        <p:nvSpPr>
          <p:cNvPr id="14339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Заключение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5715000"/>
            <a:ext cx="9144000" cy="1107996"/>
          </a:xfrm>
          <a:prstGeom prst="rect">
            <a:avLst/>
          </a:prstGeom>
          <a:solidFill>
            <a:srgbClr val="CCFF99">
              <a:alpha val="45882"/>
            </a:srgbClr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kern="10" dirty="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15364" name="Picture 4" descr="N:\Проект почва\Буклет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52400"/>
            <a:ext cx="2735015" cy="3815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0" y="990600"/>
            <a:ext cx="9144000" cy="461963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2400" b="1"/>
              <a:t>Почва – ценнейший продукт природы</a:t>
            </a:r>
            <a:endParaRPr lang="ru-RU" sz="2400">
              <a:cs typeface="Times New Roman" pitchFamily="18" charset="0"/>
            </a:endParaRPr>
          </a:p>
        </p:txBody>
      </p:sp>
      <p:pic>
        <p:nvPicPr>
          <p:cNvPr id="3075" name="Picture 3" descr="C:\Users\1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295775"/>
            <a:ext cx="39624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1\Desktop\1329911761_refrns.ru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4188"/>
            <a:ext cx="35052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Актуальность  работы</a:t>
            </a:r>
          </a:p>
        </p:txBody>
      </p:sp>
      <p:sp>
        <p:nvSpPr>
          <p:cNvPr id="3078" name="TextBox 4"/>
          <p:cNvSpPr txBox="1">
            <a:spLocks noChangeArrowheads="1"/>
          </p:cNvSpPr>
          <p:nvPr/>
        </p:nvSpPr>
        <p:spPr bwMode="auto">
          <a:xfrm>
            <a:off x="0" y="1644650"/>
            <a:ext cx="9144000" cy="830263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2400" b="1"/>
              <a:t>От плодородия почвы пришкольного участка зависит обеспеченность продуктами школьной столовой</a:t>
            </a:r>
            <a:endParaRPr lang="ru-RU" sz="2400">
              <a:cs typeface="Times New Roman" pitchFamily="18" charset="0"/>
            </a:endParaRPr>
          </a:p>
        </p:txBody>
      </p:sp>
      <p:sp>
        <p:nvSpPr>
          <p:cNvPr id="3079" name="TextBox 4"/>
          <p:cNvSpPr txBox="1">
            <a:spLocks noChangeArrowheads="1"/>
          </p:cNvSpPr>
          <p:nvPr/>
        </p:nvSpPr>
        <p:spPr bwMode="auto">
          <a:xfrm>
            <a:off x="0" y="2667000"/>
            <a:ext cx="9144000" cy="1570038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ru-RU" sz="2400" b="1"/>
              <a:t>От структуры и состава почвы зависит многое:</a:t>
            </a:r>
          </a:p>
          <a:p>
            <a:pPr marL="342900" indent="-342900" eaLnBrk="0" hangingPunct="0">
              <a:buFontTx/>
              <a:buChar char="-"/>
            </a:pPr>
            <a:r>
              <a:rPr lang="ru-RU" sz="2400" b="1">
                <a:cs typeface="Times New Roman" pitchFamily="18" charset="0"/>
              </a:rPr>
              <a:t>проведение агротехнических мероприятий,</a:t>
            </a:r>
          </a:p>
          <a:p>
            <a:pPr marL="342900" indent="-342900" eaLnBrk="0" hangingPunct="0">
              <a:buFontTx/>
              <a:buChar char="-"/>
            </a:pPr>
            <a:r>
              <a:rPr lang="ru-RU" sz="2400" b="1">
                <a:cs typeface="Times New Roman" pitchFamily="18" charset="0"/>
              </a:rPr>
              <a:t>необходимость в удобрениях,</a:t>
            </a:r>
          </a:p>
          <a:p>
            <a:pPr marL="342900" indent="-342900" eaLnBrk="0" hangingPunct="0">
              <a:buFontTx/>
              <a:buChar char="-"/>
            </a:pPr>
            <a:r>
              <a:rPr lang="ru-RU" sz="2400" b="1">
                <a:cs typeface="Times New Roman" pitchFamily="18" charset="0"/>
              </a:rPr>
              <a:t>размещение культур на участке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Цели и задачи исследования</a:t>
            </a:r>
          </a:p>
        </p:txBody>
      </p:sp>
      <p:pic>
        <p:nvPicPr>
          <p:cNvPr id="4099" name="Picture 2" descr="N:\Проект почва\Овощной отд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7063"/>
            <a:ext cx="91440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2369880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 eaLnBrk="0" hangingPunct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ходе исследования физико-химических свойств почвы участка установить причину изменения урожайности и предложить технически возможные пути повышения ее плодородия.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Цели и задачи исследования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990600"/>
            <a:ext cx="9144000" cy="5863144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342900" indent="-342900" algn="ctr" eaLnBrk="0" hangingPunct="0">
              <a:defRPr/>
            </a:pPr>
            <a:endParaRPr lang="ru-RU" sz="1000" b="1" dirty="0"/>
          </a:p>
          <a:p>
            <a:pPr marL="457200" indent="-457200">
              <a:buFontTx/>
              <a:buAutoNum type="arabicPeriod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методики физического и химического исследования почв. Определить те из них, которые возможно реализовать в условиях школьной лаборатории.</a:t>
            </a:r>
          </a:p>
          <a:p>
            <a:pPr marL="457200" indent="-457200">
              <a:buFontTx/>
              <a:buAutoNum type="arabicPeriod"/>
              <a:defRPr/>
            </a:pPr>
            <a:endParaRPr lang="ru-RU" sz="9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исследования физических свойств и химического состава почвы пришкольного учебно-опытного участка с применением выбранных методик.</a:t>
            </a:r>
          </a:p>
          <a:p>
            <a:pPr marL="228600" indent="-228600">
              <a:buFont typeface="+mj-lt"/>
              <a:buAutoNum type="arabicPeriod"/>
              <a:defRPr/>
            </a:pPr>
            <a:endParaRPr lang="ru-RU" sz="9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полученных результатов дать характеристику состоянию почвы на пришкольном учебно-опытном участке.</a:t>
            </a:r>
          </a:p>
          <a:p>
            <a:pPr marL="228600" indent="-228600">
              <a:buFont typeface="+mj-lt"/>
              <a:buAutoNum type="arabicPeriod"/>
              <a:defRPr/>
            </a:pPr>
            <a:endParaRPr lang="ru-RU" sz="9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Предложить реальные в условиях школы способы повышения плодородия почвы на участке.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Объект исследования </a:t>
            </a:r>
          </a:p>
        </p:txBody>
      </p:sp>
      <p:pic>
        <p:nvPicPr>
          <p:cNvPr id="6147" name="Picture 2" descr="N:\Проект почва\план Овощного отде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33788"/>
            <a:ext cx="9144000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1179513"/>
            <a:ext cx="9144000" cy="2308225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2400" b="1" dirty="0"/>
              <a:t>Образцы:</a:t>
            </a:r>
          </a:p>
          <a:p>
            <a:pPr marL="342900" indent="-342900" algn="ctr" eaLnBrk="0" hangingPunct="0">
              <a:defRPr/>
            </a:pPr>
            <a:endParaRPr lang="ru-RU" sz="2400" b="1" dirty="0"/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«К» – почва с участка занятого под картофель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«М» - почва с участка занятого под морковь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«Л» – почва с участка занятого под </a:t>
            </a:r>
            <a:r>
              <a:rPr lang="ru-RU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лук-батун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«Т» - почва с прилегающего участка тайги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Этапы исследования 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0" y="838200"/>
            <a:ext cx="9144000" cy="461963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Физико-географическая характеристика объекта</a:t>
            </a: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2895600" y="4241800"/>
            <a:ext cx="6248400" cy="2616200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Химическое исследование образцов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кислотности почвы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подвижных сульфатов 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подвижных карбонатов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связанных карбонатов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ионов аммония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ионов кальция 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наличия ионов железа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0" y="1462088"/>
            <a:ext cx="4953000" cy="2616200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анализ образцов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почвенного профиля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механического состава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исследование гранулярного состава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структуры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исследование влагоемкости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водопроницаемости</a:t>
            </a:r>
          </a:p>
          <a:p>
            <a:pPr marL="342900" indent="-342900" algn="ctr" eaLnBrk="0" hangingPunct="0"/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содержания воздуха</a:t>
            </a:r>
          </a:p>
        </p:txBody>
      </p:sp>
      <p:pic>
        <p:nvPicPr>
          <p:cNvPr id="7174" name="Picture 2" descr="N:\Проект почва\образ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4478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 descr="N:\Проект почва\280120143197.jpg"/>
          <p:cNvPicPr>
            <a:picLocks noChangeAspect="1" noChangeArrowheads="1"/>
          </p:cNvPicPr>
          <p:nvPr/>
        </p:nvPicPr>
        <p:blipFill>
          <a:blip r:embed="rId3" cstate="print"/>
          <a:srcRect t="15331" b="12398"/>
          <a:stretch>
            <a:fillRect/>
          </a:stretch>
        </p:blipFill>
        <p:spPr bwMode="auto">
          <a:xfrm>
            <a:off x="457200" y="4267200"/>
            <a:ext cx="2011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7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Анализ результатов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762000"/>
          <a:ext cx="9144000" cy="6096000"/>
        </p:xfrm>
        <a:graphic>
          <a:graphicData uri="http://schemas.openxmlformats.org/drawingml/2006/table">
            <a:tbl>
              <a:tblPr/>
              <a:tblGrid>
                <a:gridCol w="498475"/>
                <a:gridCol w="1679575"/>
                <a:gridCol w="2393950"/>
                <a:gridCol w="1081088"/>
                <a:gridCol w="1079500"/>
                <a:gridCol w="250825"/>
                <a:gridCol w="996950"/>
                <a:gridCol w="1163637"/>
              </a:tblGrid>
              <a:tr h="1793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Опыт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Образец почвы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«К»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«М»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«Л»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«Т»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Физический анализ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Цвет почвы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Механический состав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Гранулометрический состав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Структурность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Влагоемкость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Водопроницаемость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Наличие воздуха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Химический анализ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Цвет вытяжки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Кислотность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Свободные сульфаты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Свободные карбонаты (С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Связанные карбонаты (С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Ионы кальция (Са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Свободные ионы железа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+3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Связанные ионы железа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Ионы аммония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NH</a:t>
                      </a:r>
                      <a:r>
                        <a:rPr kumimoji="0" lang="ru-RU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высокая интенсивность признака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740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средняя интенсивность признака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слабая интенсивность признака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наименьшая интенсивность признака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8006" marR="80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 отсутствие признака</a:t>
                      </a:r>
                    </a:p>
                  </a:txBody>
                  <a:tcPr marL="8006" marR="80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685800"/>
            <a:ext cx="9144000" cy="3385542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2400" b="1" dirty="0"/>
              <a:t>Почва на участке, где произрастает картофель</a:t>
            </a:r>
          </a:p>
          <a:p>
            <a:pPr marL="342900" indent="-342900" algn="ctr" eaLnBrk="0" hangingPunct="0">
              <a:defRPr/>
            </a:pPr>
            <a:endParaRPr lang="ru-RU" sz="1000" b="1" dirty="0"/>
          </a:p>
          <a:p>
            <a:pPr marL="719138" indent="-269875" eaLnBrk="0" hangingPunct="0">
              <a:buFontTx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физическим свойствам наиболее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благоприятна. 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269875" eaLnBrk="0" hangingPunct="0">
              <a:buFontTx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легкая, структурированная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почва, с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хорошей водо- 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воздухопроницаемостью, удовлетворительной влагоемкостью.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9138" indent="-269875" eaLnBrk="0" hangingPunct="0">
              <a:buFontTx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снижено содержание многих необходимых для растений подвижных химических элементов.</a:t>
            </a:r>
          </a:p>
          <a:p>
            <a:pPr marL="457200" indent="-457200" algn="ctr" eaLnBrk="0" hangingPunct="0">
              <a:defRPr/>
            </a:pPr>
            <a:r>
              <a:rPr lang="ru-RU" sz="2000" i="1" dirty="0"/>
              <a:t> </a:t>
            </a:r>
          </a:p>
          <a:p>
            <a:pPr algn="ctr" eaLnBrk="0" hangingPunct="0">
              <a:defRPr/>
            </a:pPr>
            <a:r>
              <a:rPr lang="ru-RU" sz="2000" b="1" i="1" dirty="0"/>
              <a:t>Такую картину можно объяснить </a:t>
            </a:r>
            <a:r>
              <a:rPr lang="ru-RU" sz="2000" b="1" i="1" dirty="0" smtClean="0"/>
              <a:t>добавлением </a:t>
            </a:r>
            <a:r>
              <a:rPr lang="ru-RU" sz="2000" b="1" i="1" dirty="0"/>
              <a:t>приобретенной черноземной почвы и нерегулярностью внесения в почву удобрений</a:t>
            </a:r>
            <a:r>
              <a:rPr lang="ru-RU" sz="2000" b="1" i="1" dirty="0" smtClean="0"/>
              <a:t>.</a:t>
            </a:r>
            <a:endParaRPr lang="ru-RU" sz="2400" b="1" dirty="0"/>
          </a:p>
        </p:txBody>
      </p:sp>
      <p:sp>
        <p:nvSpPr>
          <p:cNvPr id="9219" name="WordArt 7"/>
          <p:cNvSpPr>
            <a:spLocks noChangeArrowheads="1" noChangeShapeType="1" noTextEdit="1"/>
          </p:cNvSpPr>
          <p:nvPr/>
        </p:nvSpPr>
        <p:spPr bwMode="auto">
          <a:xfrm>
            <a:off x="228600" y="381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Анализ результатов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57200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0" y="914400"/>
            <a:ext cx="9144000" cy="3354765"/>
          </a:xfrm>
          <a:prstGeom prst="rect">
            <a:avLst/>
          </a:prstGeom>
          <a:solidFill>
            <a:srgbClr val="CCFF99">
              <a:alpha val="50195"/>
            </a:srgbClr>
          </a:solidFill>
          <a:ln w="6350">
            <a:solidFill>
              <a:srgbClr val="0E3C0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2400" b="1" dirty="0"/>
              <a:t>Почва на участке, где произрастают морковь и овощи</a:t>
            </a:r>
          </a:p>
          <a:p>
            <a:pPr marL="342900" indent="-342900" algn="ctr" eaLnBrk="0" hangingPunct="0">
              <a:defRPr/>
            </a:pPr>
            <a:endParaRPr lang="ru-RU" sz="400" b="1" dirty="0"/>
          </a:p>
          <a:p>
            <a:pPr marL="360363" indent="-360363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Уступает образцу «К» по агрофизической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структуре.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9263" indent="-360363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тяжелая, суглинистая и менее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структурированная, имеет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средние показатели влагоемкости, водо- и воздухопроницаемости. </a:t>
            </a:r>
          </a:p>
          <a:p>
            <a:pPr marL="360363" indent="-360363">
              <a:buFont typeface="+mj-lt"/>
              <a:buAutoNum type="arabicPeriod"/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химическому составу наиболее благоприятна для выращивания растений, содержит все необходимые элементы в приемлемых количествах. 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ru-RU" sz="400" i="1" dirty="0"/>
          </a:p>
          <a:p>
            <a:pPr marL="457200" indent="-457200" algn="ctr" eaLnBrk="0" hangingPunct="0">
              <a:defRPr/>
            </a:pPr>
            <a:r>
              <a:rPr lang="ru-RU" sz="2000" b="1" i="1" dirty="0"/>
              <a:t>Такую картину можно объяснить меньшим количеством вносимого чернозема, но более регулярным внесением минеральных удобрений.</a:t>
            </a:r>
            <a:endParaRPr lang="ru-RU" sz="2000" b="1" dirty="0"/>
          </a:p>
        </p:txBody>
      </p:sp>
      <p:sp>
        <p:nvSpPr>
          <p:cNvPr id="10243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E3C0C"/>
                  </a:solidFill>
                  <a:round/>
                  <a:headEnd/>
                  <a:tailEnd/>
                </a:ln>
                <a:solidFill>
                  <a:srgbClr val="CC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Анализ результатов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895849" y="4229099"/>
          <a:ext cx="4248151" cy="2628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903</Words>
  <Application>Microsoft Office PowerPoint</Application>
  <PresentationFormat>Экран (4:3)</PresentationFormat>
  <Paragraphs>233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Алиюшка!</dc:creator>
  <cp:lastModifiedBy>Евгения</cp:lastModifiedBy>
  <cp:revision>58</cp:revision>
  <cp:lastPrinted>1601-01-01T00:00:00Z</cp:lastPrinted>
  <dcterms:created xsi:type="dcterms:W3CDTF">2014-03-24T07:27:30Z</dcterms:created>
  <dcterms:modified xsi:type="dcterms:W3CDTF">2014-04-02T18:02:10Z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