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7"/>
  </p:notesMasterIdLst>
  <p:sldIdLst>
    <p:sldId id="256" r:id="rId2"/>
    <p:sldId id="266" r:id="rId3"/>
    <p:sldId id="285" r:id="rId4"/>
    <p:sldId id="259" r:id="rId5"/>
    <p:sldId id="261" r:id="rId6"/>
    <p:sldId id="262" r:id="rId7"/>
    <p:sldId id="263" r:id="rId8"/>
    <p:sldId id="267" r:id="rId9"/>
    <p:sldId id="264" r:id="rId10"/>
    <p:sldId id="265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9" r:id="rId22"/>
    <p:sldId id="280" r:id="rId23"/>
    <p:sldId id="281" r:id="rId24"/>
    <p:sldId id="293" r:id="rId25"/>
    <p:sldId id="282" r:id="rId26"/>
    <p:sldId id="284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78" r:id="rId35"/>
    <p:sldId id="294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36" autoAdjust="0"/>
    <p:restoredTop sz="94660"/>
  </p:normalViewPr>
  <p:slideViewPr>
    <p:cSldViewPr snapToGrid="0">
      <p:cViewPr>
        <p:scale>
          <a:sx n="90" d="100"/>
          <a:sy n="90" d="100"/>
        </p:scale>
        <p:origin x="-72" y="-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37A4D9-270D-47ED-AD8C-BB20430139BC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25ADEA-7CE9-4973-B4C6-DE33339DB2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January 21,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January 21,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January 21,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January 21,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January 21,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January 21, 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January 21, 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January 21,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January 21, 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January 21, 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January 21, 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January 21,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13.xml"/><Relationship Id="rId7" Type="http://schemas.openxmlformats.org/officeDocument/2006/relationships/slide" Target="slide17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8.xml"/><Relationship Id="rId6" Type="http://schemas.openxmlformats.org/officeDocument/2006/relationships/slide" Target="slide16.xml"/><Relationship Id="rId11" Type="http://schemas.openxmlformats.org/officeDocument/2006/relationships/slide" Target="slide2.xml"/><Relationship Id="rId5" Type="http://schemas.openxmlformats.org/officeDocument/2006/relationships/slide" Target="slide15.xml"/><Relationship Id="rId10" Type="http://schemas.openxmlformats.org/officeDocument/2006/relationships/slide" Target="slide20.xml"/><Relationship Id="rId4" Type="http://schemas.openxmlformats.org/officeDocument/2006/relationships/slide" Target="slide14.xml"/><Relationship Id="rId9" Type="http://schemas.openxmlformats.org/officeDocument/2006/relationships/slide" Target="slide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3.xml"/><Relationship Id="rId7" Type="http://schemas.openxmlformats.org/officeDocument/2006/relationships/slide" Target="slide5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4.xml"/><Relationship Id="rId6" Type="http://schemas.openxmlformats.org/officeDocument/2006/relationships/slide" Target="slide4.xml"/><Relationship Id="rId5" Type="http://schemas.openxmlformats.org/officeDocument/2006/relationships/slide" Target="slide34.xml"/><Relationship Id="rId10" Type="http://schemas.openxmlformats.org/officeDocument/2006/relationships/slide" Target="slide26.xml"/><Relationship Id="rId4" Type="http://schemas.openxmlformats.org/officeDocument/2006/relationships/slide" Target="slide11.xml"/><Relationship Id="rId9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&#1059;&#1087;&#1088;&#1072;&#1078;&#1085;&#1077;&#1085;&#1080;&#1103;%20&#1080;%20&#1090;&#1077;&#1089;&#1090;%20&#1087;&#1086;%20&#1090;&#1077;&#1084;&#1077;.docx" TargetMode="External"/><Relationship Id="rId7" Type="http://schemas.openxmlformats.org/officeDocument/2006/relationships/slide" Target="slide2.xml"/><Relationship Id="rId2" Type="http://schemas.openxmlformats.org/officeDocument/2006/relationships/hyperlink" Target="&#1052;&#1072;&#1083;&#1077;&#1085;&#1100;&#1082;&#1080;&#1077;%20&#1090;&#1077;&#1089;&#1090;&#1099;%20&#1087;&#1086;%20&#1086;&#1088;&#1092;&#1086;&#1101;&#1087;&#1080;&#1080;.docx" TargetMode="External"/><Relationship Id="rId1" Type="http://schemas.openxmlformats.org/officeDocument/2006/relationships/slideLayout" Target="../slideLayouts/slideLayout6.xml"/><Relationship Id="rId6" Type="http://schemas.openxmlformats.org/officeDocument/2006/relationships/slide" Target="slide24.xml"/><Relationship Id="rId5" Type="http://schemas.openxmlformats.org/officeDocument/2006/relationships/image" Target="../media/image4.jpeg"/><Relationship Id="rId4" Type="http://schemas.openxmlformats.org/officeDocument/2006/relationships/hyperlink" Target="dubicheva_-_trenirovochnie_zadaniya_po_orfoepii.doc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calameo.com/read/0019448137d33cd45c359" TargetMode="Externa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toronline.ru/blog/orfojepicheskie-normy-russkogo-jazyka" TargetMode="External"/><Relationship Id="rId7" Type="http://schemas.openxmlformats.org/officeDocument/2006/relationships/hyperlink" Target="http://www.calameo.com/read/0019448137d33cd45c359" TargetMode="External"/><Relationship Id="rId2" Type="http://schemas.openxmlformats.org/officeDocument/2006/relationships/hyperlink" Target="http://rus.1september.ru/articles/2009/16/05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uchimcauchitca.blogspot.ru/2013/06/1_6066.html" TargetMode="External"/><Relationship Id="rId5" Type="http://schemas.openxmlformats.org/officeDocument/2006/relationships/hyperlink" Target="http://blinovrus.ru/" TargetMode="External"/><Relationship Id="rId4" Type="http://schemas.openxmlformats.org/officeDocument/2006/relationships/hyperlink" Target="http://85.142.162.119/os11/xmodules/qprint/index.php?proj_guid=AF0ED3F2557F8FFC4C06F80B6803FD26&amp;theme_guid=625b29809541e311b2b4001fc68344c9&amp;groupno=44&amp;groupno=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7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691791" y="1765164"/>
            <a:ext cx="4819788" cy="1377624"/>
          </a:xfrm>
        </p:spPr>
        <p:txBody>
          <a:bodyPr/>
          <a:lstStyle/>
          <a:p>
            <a:r>
              <a:rPr lang="ru-RU" sz="6600" dirty="0" smtClean="0">
                <a:solidFill>
                  <a:schemeClr val="accent2"/>
                </a:solidFill>
              </a:rPr>
              <a:t>Орфоэпия </a:t>
            </a:r>
            <a:endParaRPr lang="en-US" sz="6600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Готовимся к экзаменам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000625" y="4445278"/>
            <a:ext cx="3914776" cy="1477328"/>
          </a:xfrm>
          <a:custGeom>
            <a:avLst/>
            <a:gdLst>
              <a:gd name="connsiteX0" fmla="*/ 0 w 3914776"/>
              <a:gd name="connsiteY0" fmla="*/ 0 h 1138773"/>
              <a:gd name="connsiteX1" fmla="*/ 3914776 w 3914776"/>
              <a:gd name="connsiteY1" fmla="*/ 0 h 1138773"/>
              <a:gd name="connsiteX2" fmla="*/ 3914776 w 3914776"/>
              <a:gd name="connsiteY2" fmla="*/ 1138773 h 1138773"/>
              <a:gd name="connsiteX3" fmla="*/ 0 w 3914776"/>
              <a:gd name="connsiteY3" fmla="*/ 1138773 h 1138773"/>
              <a:gd name="connsiteX4" fmla="*/ 0 w 3914776"/>
              <a:gd name="connsiteY4" fmla="*/ 0 h 1138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14776" h="1138773">
                <a:moveTo>
                  <a:pt x="0" y="0"/>
                </a:moveTo>
                <a:lnTo>
                  <a:pt x="3914776" y="0"/>
                </a:lnTo>
                <a:lnTo>
                  <a:pt x="3914776" y="1138773"/>
                </a:lnTo>
                <a:lnTo>
                  <a:pt x="0" y="1138773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ыполнила</a:t>
            </a:r>
          </a:p>
          <a:p>
            <a:pPr algn="r"/>
            <a:r>
              <a:rPr lang="ru-RU" i="1" dirty="0" smtClean="0">
                <a:solidFill>
                  <a:schemeClr val="bg1"/>
                </a:solidFill>
              </a:rPr>
              <a:t>Фазулина </a:t>
            </a:r>
            <a:r>
              <a:rPr lang="ru-RU" i="1" dirty="0" err="1" smtClean="0">
                <a:solidFill>
                  <a:schemeClr val="bg1"/>
                </a:solidFill>
              </a:rPr>
              <a:t>Элина</a:t>
            </a:r>
            <a:r>
              <a:rPr lang="ru-RU" i="1" dirty="0" smtClean="0">
                <a:solidFill>
                  <a:schemeClr val="bg1"/>
                </a:solidFill>
              </a:rPr>
              <a:t>, ученица 10</a:t>
            </a:r>
            <a:r>
              <a:rPr lang="ru-RU" i="1" baseline="30000" dirty="0" smtClean="0">
                <a:solidFill>
                  <a:schemeClr val="bg1"/>
                </a:solidFill>
              </a:rPr>
              <a:t>А</a:t>
            </a:r>
            <a:r>
              <a:rPr lang="ru-RU" i="1" dirty="0" smtClean="0">
                <a:solidFill>
                  <a:schemeClr val="bg1"/>
                </a:solidFill>
              </a:rPr>
              <a:t> класса</a:t>
            </a:r>
            <a:endParaRPr lang="ru-RU" i="1" baseline="30000" dirty="0" smtClean="0">
              <a:solidFill>
                <a:schemeClr val="bg1"/>
              </a:solidFill>
            </a:endParaRPr>
          </a:p>
          <a:p>
            <a:pPr algn="r"/>
            <a:r>
              <a:rPr lang="ru-RU" b="1" i="1" dirty="0" smtClean="0">
                <a:solidFill>
                  <a:schemeClr val="bg1"/>
                </a:solidFill>
              </a:rPr>
              <a:t>Р</a:t>
            </a:r>
            <a:r>
              <a:rPr lang="ru-RU" dirty="0" smtClean="0">
                <a:solidFill>
                  <a:schemeClr val="bg1"/>
                </a:solidFill>
              </a:rPr>
              <a:t>уководитель:</a:t>
            </a:r>
          </a:p>
          <a:p>
            <a:pPr algn="r"/>
            <a:r>
              <a:rPr lang="ru-RU" i="1" dirty="0" smtClean="0">
                <a:solidFill>
                  <a:schemeClr val="bg1"/>
                </a:solidFill>
              </a:rPr>
              <a:t>Фазулина Елена </a:t>
            </a:r>
            <a:r>
              <a:rPr lang="ru-RU" i="1" dirty="0" err="1" smtClean="0">
                <a:solidFill>
                  <a:schemeClr val="bg1"/>
                </a:solidFill>
              </a:rPr>
              <a:t>Флюровна</a:t>
            </a:r>
            <a:r>
              <a:rPr lang="ru-RU" i="1" dirty="0" smtClean="0">
                <a:solidFill>
                  <a:schemeClr val="bg1"/>
                </a:solidFill>
              </a:rPr>
              <a:t>,</a:t>
            </a:r>
          </a:p>
          <a:p>
            <a:pPr algn="r"/>
            <a:r>
              <a:rPr lang="ru-RU" i="1" dirty="0" smtClean="0">
                <a:solidFill>
                  <a:schemeClr val="bg1"/>
                </a:solidFill>
              </a:rPr>
              <a:t>учитель  русского языка</a:t>
            </a:r>
          </a:p>
        </p:txBody>
      </p:sp>
      <p:sp>
        <p:nvSpPr>
          <p:cNvPr id="5" name="Нашивка 4">
            <a:hlinkClick r:id="rId2" action="ppaction://hlinksldjump"/>
          </p:cNvPr>
          <p:cNvSpPr/>
          <p:nvPr/>
        </p:nvSpPr>
        <p:spPr>
          <a:xfrm>
            <a:off x="8667346" y="6322990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7846818" y="265813"/>
            <a:ext cx="914400" cy="1200329"/>
            <a:chOff x="8091377" y="350877"/>
            <a:chExt cx="914400" cy="1200329"/>
          </a:xfrm>
        </p:grpSpPr>
        <p:sp>
          <p:nvSpPr>
            <p:cNvPr id="7" name="Овал 6">
              <a:hlinkClick r:id="rId3" action="ppaction://hlinksldjump"/>
            </p:cNvPr>
            <p:cNvSpPr/>
            <p:nvPr/>
          </p:nvSpPr>
          <p:spPr>
            <a:xfrm>
              <a:off x="8091377" y="531627"/>
              <a:ext cx="914400" cy="914400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325288" y="350877"/>
              <a:ext cx="40427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US" sz="7200" b="1" dirty="0" err="1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lackadder ITC" pitchFamily="82" charset="0"/>
                </a:rPr>
                <a:t>i</a:t>
              </a:r>
              <a:endParaRPr lang="ru-RU" sz="7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39111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4825" y="119337"/>
            <a:ext cx="43482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/>
                </a:solidFill>
                <a:latin typeface="+mj-lt"/>
              </a:rPr>
              <a:t>Совет № 4.</a:t>
            </a:r>
            <a:r>
              <a:rPr lang="ru-RU" sz="2400" dirty="0" smtClean="0">
                <a:solidFill>
                  <a:schemeClr val="accent2"/>
                </a:solidFill>
                <a:latin typeface="+mj-lt"/>
              </a:rPr>
              <a:t> </a:t>
            </a:r>
            <a:r>
              <a:rPr lang="ru-RU" sz="2400" b="1" i="1" dirty="0" smtClean="0">
                <a:solidFill>
                  <a:schemeClr val="accent2"/>
                </a:solidFill>
                <a:latin typeface="+mj-lt"/>
              </a:rPr>
              <a:t>Р</a:t>
            </a:r>
            <a:r>
              <a:rPr lang="ru-RU" sz="2400" dirty="0" smtClean="0">
                <a:solidFill>
                  <a:schemeClr val="accent2"/>
                </a:solidFill>
                <a:latin typeface="+mj-lt"/>
              </a:rPr>
              <a:t>яды слов</a:t>
            </a:r>
            <a:endParaRPr lang="ru-RU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010" y="515536"/>
            <a:ext cx="4336725" cy="1015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Corbel" pitchFamily="34" charset="0"/>
              </a:rPr>
              <a:t>М</a:t>
            </a:r>
            <a:r>
              <a:rPr lang="ru-RU" sz="2000" dirty="0" smtClean="0">
                <a:latin typeface="Corbel" pitchFamily="34" charset="0"/>
              </a:rPr>
              <a:t>ожно также составить целые ряды слов с одинаковым ударением. Например:</a:t>
            </a: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34822" y="1832970"/>
            <a:ext cx="1906622" cy="286232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каталОг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диалОг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монолОг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некролОг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киломЕтр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сантимЕтр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децимЕтр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миллимЕтр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827182" y="676744"/>
            <a:ext cx="3955763" cy="378565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столЯр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малЯр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доЯр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школЯр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шофЁр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киоскЁр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контролЁр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прозорлИва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(краткое </a:t>
            </a:r>
            <a:r>
              <a:rPr kumimoji="0" lang="ru-RU" sz="1600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прилаг</a:t>
            </a: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600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ж.р</a:t>
            </a: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смазлИва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суетлИва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болтлИва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но!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B5394"/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прожОрлива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1968149" y="1818264"/>
            <a:ext cx="2486885" cy="132343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опломбировАть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формировАть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нормировАть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сортировАть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55333" y="3399611"/>
            <a:ext cx="2944238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  <a:ea typeface="Times New Roman" pitchFamily="18" charset="0"/>
                <a:cs typeface="Times New Roman" pitchFamily="18" charset="0"/>
              </a:rPr>
              <a:t>мЕстностей</a:t>
            </a:r>
            <a:r>
              <a:rPr lang="ru-RU" sz="16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ru-RU" sz="1600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  <a:ea typeface="Times New Roman" pitchFamily="18" charset="0"/>
                <a:cs typeface="Times New Roman" pitchFamily="18" charset="0"/>
              </a:rPr>
              <a:t>род.п.мн.ч</a:t>
            </a:r>
            <a:r>
              <a:rPr lang="ru-RU" sz="16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  <a:ea typeface="Times New Roman" pitchFamily="18" charset="0"/>
                <a:cs typeface="Times New Roman" pitchFamily="18" charset="0"/>
              </a:rPr>
              <a:t>)  </a:t>
            </a:r>
            <a:endParaRPr lang="ru-RU" sz="1600" i="1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  <a:ea typeface="Times New Roman" pitchFamily="18" charset="0"/>
                <a:cs typeface="Times New Roman" pitchFamily="18" charset="0"/>
              </a:rPr>
              <a:t>пОчестей</a:t>
            </a:r>
            <a:endParaRPr lang="ru-RU" sz="2000" b="1" i="1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  <a:ea typeface="Times New Roman" pitchFamily="18" charset="0"/>
                <a:cs typeface="Times New Roman" pitchFamily="18" charset="0"/>
              </a:rPr>
              <a:t>чЕлюстей</a:t>
            </a:r>
            <a:endParaRPr lang="ru-RU" sz="2000" b="1" i="1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chemeClr val="accent2"/>
                </a:solidFill>
                <a:latin typeface="Corbel" pitchFamily="34" charset="0"/>
                <a:ea typeface="Times New Roman" pitchFamily="18" charset="0"/>
                <a:cs typeface="Times New Roman" pitchFamily="18" charset="0"/>
              </a:rPr>
              <a:t>но!</a:t>
            </a:r>
            <a:r>
              <a:rPr lang="ru-RU" sz="2000" i="1" dirty="0" smtClean="0">
                <a:solidFill>
                  <a:srgbClr val="0B5394"/>
                </a:solidFill>
                <a:latin typeface="Corbe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  <a:ea typeface="Times New Roman" pitchFamily="18" charset="0"/>
                <a:cs typeface="Times New Roman" pitchFamily="18" charset="0"/>
              </a:rPr>
              <a:t>новостЕй</a:t>
            </a:r>
            <a:endParaRPr lang="ru-RU" sz="2000" b="1" i="1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4658" y="4890974"/>
            <a:ext cx="373202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мусоропровОд</a:t>
            </a:r>
            <a:endParaRPr lang="ru-RU" sz="2000" b="1" i="1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газопровОд</a:t>
            </a:r>
            <a:endParaRPr lang="ru-RU" sz="2000" b="1" i="1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нефтепровОд</a:t>
            </a:r>
            <a:endParaRPr lang="ru-RU" sz="2000" b="1" i="1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водопровОд</a:t>
            </a:r>
            <a:endParaRPr lang="ru-RU" sz="2000" b="1" i="1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050537" y="4575098"/>
            <a:ext cx="3710761" cy="16312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призЫв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позЫв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отзЫв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(посла)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созЫв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но!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Отзыв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(на публикацию) 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</p:txBody>
      </p:sp>
      <p:sp>
        <p:nvSpPr>
          <p:cNvPr id="11" name="Управляющая кнопка: в начало 10">
            <a:hlinkClick r:id="rId2" action="ppaction://hlinksldjump" highlightClick="1"/>
          </p:cNvPr>
          <p:cNvSpPr/>
          <p:nvPr/>
        </p:nvSpPr>
        <p:spPr>
          <a:xfrm>
            <a:off x="8686801" y="6381366"/>
            <a:ext cx="369651" cy="301557"/>
          </a:xfrm>
          <a:prstGeom prst="actionButtonBeginning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960" y="13192"/>
            <a:ext cx="5212080" cy="1439205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Орфоэпический минимум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32" name="Прямоугольник с двумя вырезанными противолежащими углами 31">
            <a:hlinkClick r:id="rId2" action="ppaction://hlinksldjump"/>
          </p:cNvPr>
          <p:cNvSpPr/>
          <p:nvPr/>
        </p:nvSpPr>
        <p:spPr>
          <a:xfrm>
            <a:off x="3622153" y="1562983"/>
            <a:ext cx="1566517" cy="1339703"/>
          </a:xfrm>
          <a:prstGeom prst="snip2Diag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704486" y="1507619"/>
            <a:ext cx="565474" cy="80123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6519" y="1806566"/>
            <a:ext cx="555363" cy="80123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b="1" dirty="0" smtClean="0">
                <a:ln/>
                <a:solidFill>
                  <a:schemeClr val="accent3"/>
                </a:solidFill>
              </a:rPr>
              <a:t>Б</a:t>
            </a:r>
            <a:endParaRPr lang="ru-RU" sz="4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40864" y="2083366"/>
            <a:ext cx="571021" cy="80123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7" name="Прямоугольник с двумя вырезанными противолежащими углами 36">
            <a:hlinkClick r:id="rId3" action="ppaction://hlinksldjump"/>
          </p:cNvPr>
          <p:cNvSpPr/>
          <p:nvPr/>
        </p:nvSpPr>
        <p:spPr>
          <a:xfrm>
            <a:off x="5248947" y="1828798"/>
            <a:ext cx="1566517" cy="1339703"/>
          </a:xfrm>
          <a:prstGeom prst="snip2Diag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284282" y="1806654"/>
            <a:ext cx="470927" cy="80123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b="1" dirty="0" smtClean="0">
                <a:ln/>
                <a:solidFill>
                  <a:schemeClr val="accent3"/>
                </a:solidFill>
              </a:rPr>
              <a:t>Г</a:t>
            </a:r>
            <a:endParaRPr lang="ru-RU" sz="4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37630" y="1762362"/>
            <a:ext cx="586351" cy="80123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78737" y="2360252"/>
            <a:ext cx="547285" cy="80123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dirty="0" smtClean="0">
                <a:ln/>
                <a:solidFill>
                  <a:schemeClr val="accent3"/>
                </a:solidFill>
              </a:rPr>
              <a:t>Е</a:t>
            </a:r>
            <a:endParaRPr lang="ru-RU" sz="4400" dirty="0">
              <a:ln/>
              <a:solidFill>
                <a:schemeClr val="accent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4535" y="2360253"/>
            <a:ext cx="691120" cy="80123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5" name="Прямоугольник с двумя вырезанными противолежащими углами 34">
            <a:hlinkClick r:id="rId4" action="ppaction://hlinksldjump"/>
          </p:cNvPr>
          <p:cNvSpPr/>
          <p:nvPr/>
        </p:nvSpPr>
        <p:spPr>
          <a:xfrm>
            <a:off x="6879262" y="2087525"/>
            <a:ext cx="1566517" cy="1339703"/>
          </a:xfrm>
          <a:prstGeom prst="snip2Diag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7146227" y="2227728"/>
            <a:ext cx="543733" cy="80123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b="1" dirty="0" smtClean="0">
                <a:ln/>
                <a:solidFill>
                  <a:schemeClr val="accent3"/>
                </a:solidFill>
              </a:rPr>
              <a:t>З</a:t>
            </a:r>
            <a:endParaRPr lang="ru-RU" sz="4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82034" y="2471355"/>
            <a:ext cx="611212" cy="80123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8" name="Прямоугольник с двумя вырезанными противолежащими углами 37">
            <a:hlinkClick r:id="rId5" action="ppaction://hlinksldjump"/>
          </p:cNvPr>
          <p:cNvSpPr/>
          <p:nvPr/>
        </p:nvSpPr>
        <p:spPr>
          <a:xfrm>
            <a:off x="3848989" y="2968259"/>
            <a:ext cx="1566517" cy="1339703"/>
          </a:xfrm>
          <a:prstGeom prst="snip2Diag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868620" y="2986709"/>
            <a:ext cx="597006" cy="80123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b="1" dirty="0" smtClean="0">
                <a:ln/>
                <a:solidFill>
                  <a:schemeClr val="accent3"/>
                </a:solidFill>
              </a:rPr>
              <a:t>К</a:t>
            </a:r>
            <a:endParaRPr lang="ru-RU" sz="4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80861" y="3186007"/>
            <a:ext cx="554388" cy="80123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81324" y="3551383"/>
            <a:ext cx="710653" cy="80123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b="1" dirty="0" smtClean="0">
                <a:ln/>
                <a:solidFill>
                  <a:schemeClr val="accent3"/>
                </a:solidFill>
              </a:rPr>
              <a:t>М</a:t>
            </a:r>
            <a:endParaRPr lang="ru-RU" sz="4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36" name="Прямоугольник с двумя вырезанными противолежащими углами 35">
            <a:hlinkClick r:id="rId6" action="ppaction://hlinksldjump"/>
          </p:cNvPr>
          <p:cNvSpPr/>
          <p:nvPr/>
        </p:nvSpPr>
        <p:spPr>
          <a:xfrm>
            <a:off x="5472220" y="3228757"/>
            <a:ext cx="1566517" cy="1339703"/>
          </a:xfrm>
          <a:prstGeom prst="snip2Diag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5943352" y="3509243"/>
            <a:ext cx="605884" cy="80123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3" name="Прямоугольник с двумя вырезанными противолежащими углами 42">
            <a:hlinkClick r:id="rId7" action="ppaction://hlinksldjump"/>
          </p:cNvPr>
          <p:cNvSpPr/>
          <p:nvPr/>
        </p:nvSpPr>
        <p:spPr>
          <a:xfrm>
            <a:off x="7102551" y="3487481"/>
            <a:ext cx="1566517" cy="1339703"/>
          </a:xfrm>
          <a:prstGeom prst="snip2Diag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7581539" y="3764279"/>
            <a:ext cx="598781" cy="80123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b="1" dirty="0" smtClean="0">
                <a:ln/>
                <a:solidFill>
                  <a:schemeClr val="accent3"/>
                </a:solidFill>
              </a:rPr>
              <a:t>О</a:t>
            </a:r>
            <a:endParaRPr lang="ru-RU" sz="4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47" name="Прямоугольник с двумя вырезанными противолежащими углами 46">
            <a:hlinkClick r:id="rId8" action="ppaction://hlinksldjump"/>
          </p:cNvPr>
          <p:cNvSpPr/>
          <p:nvPr/>
        </p:nvSpPr>
        <p:spPr>
          <a:xfrm>
            <a:off x="4065184" y="4373551"/>
            <a:ext cx="1566517" cy="1339703"/>
          </a:xfrm>
          <a:prstGeom prst="snip2Diag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TextBox 48"/>
          <p:cNvSpPr txBox="1"/>
          <p:nvPr/>
        </p:nvSpPr>
        <p:spPr>
          <a:xfrm>
            <a:off x="4587358" y="4646660"/>
            <a:ext cx="598781" cy="80123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6" name="Прямоугольник с двумя вырезанными противолежащими углами 45">
            <a:hlinkClick r:id="rId9" action="ppaction://hlinksldjump"/>
          </p:cNvPr>
          <p:cNvSpPr/>
          <p:nvPr/>
        </p:nvSpPr>
        <p:spPr>
          <a:xfrm>
            <a:off x="5702602" y="4638012"/>
            <a:ext cx="1566517" cy="1339703"/>
          </a:xfrm>
          <a:prstGeom prst="snip2Diag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871427" y="4656464"/>
            <a:ext cx="554388" cy="80123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60108" y="4667535"/>
            <a:ext cx="566818" cy="80123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b="1" dirty="0" smtClean="0">
                <a:ln/>
                <a:solidFill>
                  <a:schemeClr val="accent3"/>
                </a:solidFill>
              </a:rPr>
              <a:t>С</a:t>
            </a:r>
            <a:endParaRPr lang="ru-RU" sz="4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42331" y="5187918"/>
            <a:ext cx="508219" cy="80123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42792" y="5210062"/>
            <a:ext cx="524199" cy="80123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b="1" dirty="0" smtClean="0">
                <a:ln/>
                <a:solidFill>
                  <a:schemeClr val="accent3"/>
                </a:solidFill>
              </a:rPr>
              <a:t>У</a:t>
            </a:r>
            <a:endParaRPr lang="ru-RU" sz="4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51" name="Прямоугольник с двумя вырезанными противолежащими углами 50">
            <a:hlinkClick r:id="rId10" action="ppaction://hlinksldjump"/>
          </p:cNvPr>
          <p:cNvSpPr/>
          <p:nvPr/>
        </p:nvSpPr>
        <p:spPr>
          <a:xfrm>
            <a:off x="7336465" y="4887431"/>
            <a:ext cx="1414129" cy="1286539"/>
          </a:xfrm>
          <a:prstGeom prst="snip2Diag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7304567" y="4837813"/>
            <a:ext cx="548548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729870" y="4837814"/>
            <a:ext cx="518091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b="1" dirty="0" smtClean="0">
                <a:ln/>
                <a:solidFill>
                  <a:schemeClr val="accent3"/>
                </a:solidFill>
              </a:rPr>
              <a:t>Ч</a:t>
            </a:r>
            <a:endParaRPr lang="ru-RU" sz="4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080744" y="4933508"/>
            <a:ext cx="694421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464057" y="5380074"/>
            <a:ext cx="699230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b="1" dirty="0" smtClean="0">
                <a:ln/>
                <a:solidFill>
                  <a:schemeClr val="accent3"/>
                </a:solidFill>
              </a:rPr>
              <a:t>Щ</a:t>
            </a:r>
            <a:endParaRPr lang="ru-RU" sz="4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080744" y="5443870"/>
            <a:ext cx="516488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1" name="Управляющая кнопка: в начало 40">
            <a:hlinkClick r:id="rId11" action="ppaction://hlinksldjump" highlightClick="1"/>
          </p:cNvPr>
          <p:cNvSpPr/>
          <p:nvPr/>
        </p:nvSpPr>
        <p:spPr>
          <a:xfrm>
            <a:off x="8686801" y="6381366"/>
            <a:ext cx="369651" cy="301557"/>
          </a:xfrm>
          <a:prstGeom prst="actionButtonBeginning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99189" y="1222744"/>
            <a:ext cx="3115340" cy="50167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orbel" pitchFamily="34" charset="0"/>
              </a:rPr>
              <a:t>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агЕнт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алфавИт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аэропОрты</a:t>
            </a:r>
            <a:r>
              <a:rPr lang="ru-RU" sz="2000" dirty="0" smtClean="0">
                <a:latin typeface="Corbel" pitchFamily="34" charset="0"/>
              </a:rPr>
              <a:t>, </a:t>
            </a:r>
            <a:r>
              <a:rPr lang="ru-RU" sz="2000" i="1" dirty="0" smtClean="0">
                <a:latin typeface="Corbel" pitchFamily="34" charset="0"/>
              </a:rPr>
              <a:t>им.п. мн.ч. </a:t>
            </a:r>
            <a:endParaRPr lang="ru-RU" sz="2000" dirty="0" smtClean="0">
              <a:latin typeface="Corbel" pitchFamily="34" charset="0"/>
            </a:endParaRPr>
          </a:p>
          <a:p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b="1" dirty="0" smtClean="0">
                <a:latin typeface="Corbel" pitchFamily="34" charset="0"/>
              </a:rPr>
              <a:t>Б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балОванный</a:t>
            </a:r>
            <a:r>
              <a:rPr lang="ru-RU" sz="2000" dirty="0" smtClean="0">
                <a:latin typeface="Corbel" pitchFamily="34" charset="0"/>
              </a:rPr>
              <a:t>, </a:t>
            </a:r>
            <a:r>
              <a:rPr lang="ru-RU" sz="2000" dirty="0" err="1" smtClean="0">
                <a:latin typeface="Corbel" pitchFamily="34" charset="0"/>
              </a:rPr>
              <a:t>прич</a:t>
            </a:r>
            <a:r>
              <a:rPr lang="ru-RU" sz="2000" dirty="0" smtClean="0">
                <a:latin typeface="Corbel" pitchFamily="34" charset="0"/>
              </a:rPr>
              <a:t>.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баловАть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баловАться</a:t>
            </a:r>
            <a:r>
              <a:rPr lang="ru-RU" sz="2000" dirty="0" smtClean="0">
                <a:latin typeface="Corbel" pitchFamily="34" charset="0"/>
              </a:rPr>
              <a:t>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smtClean="0">
                <a:latin typeface="Corbel" pitchFamily="34" charset="0"/>
              </a:rPr>
              <a:t>Баловень </a:t>
            </a:r>
            <a:r>
              <a:rPr lang="ru-RU" sz="2000" i="1" dirty="0" smtClean="0">
                <a:latin typeface="Corbel" pitchFamily="34" charset="0"/>
              </a:rPr>
              <a:t>(судьбы)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балУясь</a:t>
            </a:r>
            <a:r>
              <a:rPr lang="ru-RU" sz="2000" dirty="0" smtClean="0">
                <a:latin typeface="Corbel" pitchFamily="34" charset="0"/>
              </a:rPr>
              <a:t>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бАнты</a:t>
            </a:r>
            <a:r>
              <a:rPr lang="ru-RU" sz="2000" dirty="0" smtClean="0">
                <a:latin typeface="Corbel" pitchFamily="34" charset="0"/>
              </a:rPr>
              <a:t>, </a:t>
            </a:r>
            <a:r>
              <a:rPr lang="ru-RU" sz="2000" i="1" dirty="0" err="1" smtClean="0">
                <a:latin typeface="Corbel" pitchFamily="34" charset="0"/>
              </a:rPr>
              <a:t>им.п.мн.ч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бОроду</a:t>
            </a:r>
            <a:r>
              <a:rPr lang="ru-RU" sz="2000" dirty="0" smtClean="0">
                <a:latin typeface="Corbel" pitchFamily="34" charset="0"/>
              </a:rPr>
              <a:t>, </a:t>
            </a:r>
            <a:r>
              <a:rPr lang="ru-RU" sz="2000" i="1" dirty="0" err="1" smtClean="0">
                <a:latin typeface="Corbel" pitchFamily="34" charset="0"/>
              </a:rPr>
              <a:t>вин.п.ед.ч</a:t>
            </a:r>
            <a:r>
              <a:rPr lang="ru-RU" sz="2000" i="1" dirty="0" smtClean="0">
                <a:latin typeface="Corbel" pitchFamily="34" charset="0"/>
              </a:rPr>
              <a:t>.</a:t>
            </a:r>
            <a:r>
              <a:rPr lang="ru-RU" sz="2000" dirty="0" smtClean="0">
                <a:latin typeface="Corbel" pitchFamily="34" charset="0"/>
              </a:rPr>
              <a:t>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бралА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бралАсь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бухгАлтеров</a:t>
            </a:r>
            <a:r>
              <a:rPr lang="ru-RU" sz="2000" dirty="0" smtClean="0">
                <a:latin typeface="Corbel" pitchFamily="34" charset="0"/>
              </a:rPr>
              <a:t>, </a:t>
            </a:r>
            <a:r>
              <a:rPr lang="ru-RU" sz="2000" i="1" dirty="0" err="1" smtClean="0">
                <a:latin typeface="Corbel" pitchFamily="34" charset="0"/>
              </a:rPr>
              <a:t>род.п</a:t>
            </a:r>
            <a:r>
              <a:rPr lang="ru-RU" sz="2000" i="1" dirty="0" smtClean="0">
                <a:latin typeface="Corbel" pitchFamily="34" charset="0"/>
              </a:rPr>
              <a:t>. </a:t>
            </a:r>
            <a:r>
              <a:rPr lang="ru-RU" sz="2000" i="1" dirty="0" err="1" smtClean="0">
                <a:latin typeface="Corbel" pitchFamily="34" charset="0"/>
              </a:rPr>
              <a:t>мн.н</a:t>
            </a:r>
            <a:endParaRPr lang="ru-RU" sz="2000" dirty="0" smtClean="0">
              <a:latin typeface="Corbe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29474" y="613398"/>
            <a:ext cx="3115342" cy="563231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000" b="1" dirty="0" smtClean="0"/>
              <a:t>В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вЕрба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вернА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вероисповЕдание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взялА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взялАсь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включЁн</a:t>
            </a:r>
            <a:r>
              <a:rPr lang="ru-RU" sz="2000" dirty="0" smtClean="0">
                <a:latin typeface="Corbel" pitchFamily="34" charset="0"/>
              </a:rPr>
              <a:t>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включЁнный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включИм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включИт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включИшь</a:t>
            </a:r>
            <a:r>
              <a:rPr lang="ru-RU" sz="2000" dirty="0" smtClean="0">
                <a:latin typeface="Corbel" pitchFamily="34" charset="0"/>
              </a:rPr>
              <a:t>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влилАсь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вложИв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вОвремя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ворвалАсь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воспринялА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воссоздалА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вручИт</a:t>
            </a:r>
            <a:endParaRPr lang="ru-RU" sz="2000" dirty="0">
              <a:latin typeface="Corbel" pitchFamily="34" charset="0"/>
            </a:endParaRPr>
          </a:p>
        </p:txBody>
      </p:sp>
      <p:sp>
        <p:nvSpPr>
          <p:cNvPr id="5" name="Нашивка 4">
            <a:hlinkClick r:id="rId2" action="ppaction://hlinksldjump"/>
          </p:cNvPr>
          <p:cNvSpPr/>
          <p:nvPr/>
        </p:nvSpPr>
        <p:spPr>
          <a:xfrm flipH="1">
            <a:off x="8497218" y="6322990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99189" y="1222744"/>
            <a:ext cx="3115340" cy="37856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Г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гналА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гналАсь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граждАнство</a:t>
            </a:r>
            <a:endParaRPr lang="ru-RU" sz="2000" dirty="0" smtClean="0">
              <a:latin typeface="Corbel" pitchFamily="34" charset="0"/>
            </a:endParaRPr>
          </a:p>
          <a:p>
            <a:endParaRPr lang="ru-RU" sz="2000" dirty="0" smtClean="0">
              <a:latin typeface="Corbel" pitchFamily="34" charset="0"/>
            </a:endParaRPr>
          </a:p>
          <a:p>
            <a:r>
              <a:rPr lang="ru-RU" sz="2000" b="1" dirty="0" smtClean="0">
                <a:latin typeface="Corbel" pitchFamily="34" charset="0"/>
              </a:rPr>
              <a:t>Е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еретИк</a:t>
            </a:r>
            <a:endParaRPr lang="ru-RU" sz="2000" dirty="0" smtClean="0">
              <a:latin typeface="Corbel" pitchFamily="34" charset="0"/>
            </a:endParaRPr>
          </a:p>
          <a:p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b="1" dirty="0" smtClean="0">
                <a:latin typeface="Corbel" pitchFamily="34" charset="0"/>
              </a:rPr>
              <a:t>Ж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жалюзИ</a:t>
            </a:r>
            <a:r>
              <a:rPr lang="ru-RU" sz="2000" dirty="0" smtClean="0">
                <a:latin typeface="Corbel" pitchFamily="34" charset="0"/>
              </a:rPr>
              <a:t>, </a:t>
            </a:r>
            <a:r>
              <a:rPr lang="ru-RU" sz="2000" i="1" dirty="0" smtClean="0">
                <a:latin typeface="Corbel" pitchFamily="34" charset="0"/>
              </a:rPr>
              <a:t>ср.р.и мн.ч.</a:t>
            </a:r>
            <a:r>
              <a:rPr lang="ru-RU" sz="2000" dirty="0" smtClean="0">
                <a:latin typeface="Corbel" pitchFamily="34" charset="0"/>
              </a:rPr>
              <a:t>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ждалА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жилОсь</a:t>
            </a:r>
            <a:endParaRPr lang="ru-RU" sz="2000" dirty="0" smtClean="0">
              <a:latin typeface="Corbe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48721" y="156198"/>
            <a:ext cx="3115342" cy="655564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000" b="1" dirty="0" smtClean="0"/>
              <a:t>Д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err="1" smtClean="0">
                <a:latin typeface="Corbel" pitchFamily="34" charset="0"/>
              </a:rPr>
              <a:t>давнИшний</a:t>
            </a:r>
            <a:r>
              <a:rPr lang="ru-RU" sz="2000" dirty="0" smtClean="0">
                <a:latin typeface="Corbel" pitchFamily="34" charset="0"/>
              </a:rPr>
              <a:t>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дефИс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диспансЕр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добелА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добралА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добралАсь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довезЁнный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дОверху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договорЁнность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дождалАсь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дозвонИтся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дозвонЯтся</a:t>
            </a:r>
            <a:r>
              <a:rPr lang="ru-RU" sz="2000" dirty="0" smtClean="0">
                <a:latin typeface="Corbel" pitchFamily="34" charset="0"/>
              </a:rPr>
              <a:t>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дозИровать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докраснА</a:t>
            </a:r>
            <a:r>
              <a:rPr lang="ru-RU" sz="2000" dirty="0" smtClean="0">
                <a:latin typeface="Corbel" pitchFamily="34" charset="0"/>
              </a:rPr>
              <a:t>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докумЕнт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донЕльзя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дОнизу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досУг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дОсуха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доЯр</a:t>
            </a:r>
            <a:endParaRPr lang="ru-RU" sz="2000" dirty="0" smtClean="0">
              <a:latin typeface="Corbel" pitchFamily="34" charset="0"/>
            </a:endParaRPr>
          </a:p>
        </p:txBody>
      </p:sp>
      <p:sp>
        <p:nvSpPr>
          <p:cNvPr id="5" name="Нашивка 4">
            <a:hlinkClick r:id="rId2" action="ppaction://hlinksldjump"/>
          </p:cNvPr>
          <p:cNvSpPr/>
          <p:nvPr/>
        </p:nvSpPr>
        <p:spPr>
          <a:xfrm flipH="1">
            <a:off x="8497218" y="6322990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6529" y="382737"/>
            <a:ext cx="3115340" cy="62478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orbel" pitchFamily="34" charset="0"/>
              </a:rPr>
              <a:t>З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завезенО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завезенЫ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завИдно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зАгнутый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зАгодя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закУпорив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закУпорить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зАнял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занялА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зАняло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занятА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зАнятый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заселЁн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запертА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зАсветло</a:t>
            </a:r>
            <a:endParaRPr lang="ru-RU" sz="2000" dirty="0" smtClean="0">
              <a:latin typeface="Corbel" pitchFamily="34" charset="0"/>
            </a:endParaRPr>
          </a:p>
          <a:p>
            <a:r>
              <a:rPr lang="ru-RU" sz="2000" dirty="0" err="1" smtClean="0">
                <a:latin typeface="Corbel" pitchFamily="34" charset="0"/>
              </a:rPr>
              <a:t>зАтемно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звалА</a:t>
            </a:r>
            <a:endParaRPr lang="ru-RU" sz="2000" dirty="0" smtClean="0">
              <a:latin typeface="Corbel" pitchFamily="34" charset="0"/>
            </a:endParaRPr>
          </a:p>
          <a:p>
            <a:r>
              <a:rPr lang="ru-RU" sz="2000" dirty="0" err="1" smtClean="0">
                <a:latin typeface="Corbel" pitchFamily="34" charset="0"/>
              </a:rPr>
              <a:t>звонИм</a:t>
            </a:r>
            <a:r>
              <a:rPr lang="ru-RU" sz="2000" dirty="0" smtClean="0">
                <a:latin typeface="Corbel" pitchFamily="34" charset="0"/>
              </a:rPr>
              <a:t>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звонИт</a:t>
            </a:r>
            <a:endParaRPr lang="ru-RU" sz="2000" dirty="0" smtClean="0">
              <a:latin typeface="Corbe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06291" y="677197"/>
            <a:ext cx="3115342" cy="470898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000" dirty="0" err="1" smtClean="0">
                <a:latin typeface="Corbel" pitchFamily="34" charset="0"/>
              </a:rPr>
              <a:t>звонИшь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знАчимость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знАчимый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зимОвщик</a:t>
            </a:r>
            <a:endParaRPr lang="ru-RU" sz="2000" dirty="0" smtClean="0">
              <a:latin typeface="Corbel" pitchFamily="34" charset="0"/>
            </a:endParaRPr>
          </a:p>
          <a:p>
            <a:r>
              <a:rPr lang="ru-RU" sz="2000" dirty="0" smtClean="0">
                <a:latin typeface="Corbel" pitchFamily="34" charset="0"/>
              </a:rPr>
              <a:t> </a:t>
            </a:r>
          </a:p>
          <a:p>
            <a:r>
              <a:rPr lang="ru-RU" sz="2000" b="1" dirty="0" smtClean="0">
                <a:latin typeface="Corbel" pitchFamily="34" charset="0"/>
              </a:rPr>
              <a:t>И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избалОванный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издрЕвле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smtClean="0">
                <a:latin typeface="Corbel" pitchFamily="34" charset="0"/>
              </a:rPr>
              <a:t>Иксы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импЕрский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инстИнкт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исключИт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smtClean="0">
                <a:latin typeface="Corbel" pitchFamily="34" charset="0"/>
              </a:rPr>
              <a:t>Исстари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исчЕрпав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исчЕрпать</a:t>
            </a:r>
            <a:endParaRPr lang="ru-RU" sz="2000" dirty="0" smtClean="0">
              <a:latin typeface="Corbel" pitchFamily="34" charset="0"/>
            </a:endParaRPr>
          </a:p>
        </p:txBody>
      </p:sp>
      <p:sp>
        <p:nvSpPr>
          <p:cNvPr id="5" name="Нашивка 4">
            <a:hlinkClick r:id="rId2" action="ppaction://hlinksldjump"/>
          </p:cNvPr>
          <p:cNvSpPr/>
          <p:nvPr/>
        </p:nvSpPr>
        <p:spPr>
          <a:xfrm flipH="1">
            <a:off x="8497218" y="6322990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6529" y="382737"/>
            <a:ext cx="3115340" cy="59400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orbel" pitchFamily="34" charset="0"/>
              </a:rPr>
              <a:t>К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каталОг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квартАл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киломЕтр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клАла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клЕить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кОнусы,кОнусов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кормЯщий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корЫсть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крАла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крАлась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крАны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красИвее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красИвейший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кремЕнь</a:t>
            </a:r>
            <a:r>
              <a:rPr lang="ru-RU" sz="2000" dirty="0" smtClean="0">
                <a:latin typeface="Corbel" pitchFamily="34" charset="0"/>
              </a:rPr>
              <a:t>, </a:t>
            </a:r>
            <a:r>
              <a:rPr lang="ru-RU" sz="2000" dirty="0" err="1" smtClean="0">
                <a:latin typeface="Corbel" pitchFamily="34" charset="0"/>
              </a:rPr>
              <a:t>кремнЯ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кренИтся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кровоточАщий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кровоточИть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кУхонный</a:t>
            </a:r>
            <a:endParaRPr lang="ru-RU" sz="2000" dirty="0" smtClean="0">
              <a:latin typeface="Corbe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48821" y="443279"/>
            <a:ext cx="3115342" cy="440120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Corbel" pitchFamily="34" charset="0"/>
              </a:rPr>
              <a:t>Л</a:t>
            </a:r>
            <a:r>
              <a:rPr lang="ru-RU" sz="2000" dirty="0" smtClean="0">
                <a:latin typeface="Corbel" pitchFamily="34" charset="0"/>
              </a:rPr>
              <a:t>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лгалА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лЕкторы,лЕкторов</a:t>
            </a:r>
            <a:r>
              <a:rPr lang="ru-RU" sz="2000" dirty="0" smtClean="0">
                <a:latin typeface="Corbel" pitchFamily="34" charset="0"/>
              </a:rPr>
              <a:t> </a:t>
            </a:r>
            <a:r>
              <a:rPr lang="ru-RU" sz="2000" i="1" dirty="0" err="1" smtClean="0">
                <a:latin typeface="Corbel" pitchFamily="34" charset="0"/>
              </a:rPr>
              <a:t>род.п</a:t>
            </a:r>
            <a:r>
              <a:rPr lang="ru-RU" sz="2000" i="1" dirty="0" smtClean="0">
                <a:latin typeface="Corbel" pitchFamily="34" charset="0"/>
              </a:rPr>
              <a:t>. мн.ч.</a:t>
            </a:r>
            <a:r>
              <a:rPr lang="ru-RU" sz="2000" dirty="0" smtClean="0">
                <a:latin typeface="Corbel" pitchFamily="34" charset="0"/>
              </a:rPr>
              <a:t>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лилА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лилАсь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ловкА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лыжнЯ</a:t>
            </a:r>
            <a:endParaRPr lang="ru-RU" sz="2000" dirty="0" smtClean="0">
              <a:latin typeface="Corbel" pitchFamily="34" charset="0"/>
            </a:endParaRPr>
          </a:p>
          <a:p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b="1" dirty="0" smtClean="0">
                <a:latin typeface="Corbel" pitchFamily="34" charset="0"/>
              </a:rPr>
              <a:t>М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мЕстностей</a:t>
            </a:r>
            <a:r>
              <a:rPr lang="ru-RU" sz="2000" dirty="0" smtClean="0">
                <a:latin typeface="Corbel" pitchFamily="34" charset="0"/>
              </a:rPr>
              <a:t> </a:t>
            </a:r>
            <a:r>
              <a:rPr lang="ru-RU" sz="2000" i="1" dirty="0" err="1" smtClean="0">
                <a:latin typeface="Corbel" pitchFamily="34" charset="0"/>
              </a:rPr>
              <a:t>род.п</a:t>
            </a:r>
            <a:r>
              <a:rPr lang="ru-RU" sz="2000" i="1" dirty="0" smtClean="0">
                <a:latin typeface="Corbel" pitchFamily="34" charset="0"/>
              </a:rPr>
              <a:t>. мн.ч</a:t>
            </a:r>
            <a:br>
              <a:rPr lang="ru-RU" sz="2000" i="1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мозаИчный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молЯщий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мусоропровОд</a:t>
            </a:r>
            <a:endParaRPr lang="ru-RU" sz="2000" dirty="0" smtClean="0">
              <a:latin typeface="Corbel" pitchFamily="34" charset="0"/>
            </a:endParaRPr>
          </a:p>
        </p:txBody>
      </p:sp>
      <p:sp>
        <p:nvSpPr>
          <p:cNvPr id="5" name="Нашивка 4">
            <a:hlinkClick r:id="rId2" action="ppaction://hlinksldjump"/>
          </p:cNvPr>
          <p:cNvSpPr/>
          <p:nvPr/>
        </p:nvSpPr>
        <p:spPr>
          <a:xfrm flipH="1">
            <a:off x="8497218" y="6322990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6529" y="382737"/>
            <a:ext cx="3115340" cy="59400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orbel" pitchFamily="34" charset="0"/>
              </a:rPr>
              <a:t>Н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навЕрх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навралА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наделИт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надОлго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надорвалАсь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нажИвший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нажитА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назвалАсь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накренИт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налилА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налИвший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налитА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намЕрение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нанЯвшийся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нарвалА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нарОст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насорИт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нАчал</a:t>
            </a:r>
            <a:endParaRPr lang="ru-RU" sz="2000" dirty="0" smtClean="0">
              <a:latin typeface="Corbe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06291" y="624032"/>
            <a:ext cx="3115342" cy="532453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000" dirty="0" err="1" smtClean="0">
                <a:latin typeface="Corbel" pitchFamily="34" charset="0"/>
              </a:rPr>
              <a:t>началА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нАчали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начАв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начАвший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начАвшись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нАчатый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начАть</a:t>
            </a:r>
            <a:r>
              <a:rPr lang="ru-RU" sz="2000" dirty="0" smtClean="0">
                <a:latin typeface="Corbel" pitchFamily="34" charset="0"/>
              </a:rPr>
              <a:t>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нАчатые</a:t>
            </a:r>
            <a:r>
              <a:rPr lang="ru-RU" sz="2000" dirty="0" smtClean="0">
                <a:latin typeface="Corbel" pitchFamily="34" charset="0"/>
              </a:rPr>
              <a:t>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нЕдруг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недУг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некролОг</a:t>
            </a:r>
            <a:endParaRPr lang="ru-RU" sz="2000" dirty="0" smtClean="0">
              <a:latin typeface="Corbel" pitchFamily="34" charset="0"/>
            </a:endParaRPr>
          </a:p>
          <a:p>
            <a:r>
              <a:rPr lang="ru-RU" sz="2000" dirty="0" err="1" smtClean="0">
                <a:latin typeface="Corbel" pitchFamily="34" charset="0"/>
              </a:rPr>
              <a:t>нЕнависть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ненадОлго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низведЁн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нОвости,новостЕй</a:t>
            </a:r>
            <a:r>
              <a:rPr lang="ru-RU" sz="2000" dirty="0" smtClean="0">
                <a:latin typeface="Corbel" pitchFamily="34" charset="0"/>
              </a:rPr>
              <a:t>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нОгтя</a:t>
            </a:r>
            <a:r>
              <a:rPr lang="ru-RU" sz="2000" dirty="0" smtClean="0">
                <a:latin typeface="Corbel" pitchFamily="34" charset="0"/>
              </a:rPr>
              <a:t>, </a:t>
            </a:r>
            <a:r>
              <a:rPr lang="ru-RU" sz="2000" i="1" dirty="0" err="1" smtClean="0">
                <a:latin typeface="Corbel" pitchFamily="34" charset="0"/>
              </a:rPr>
              <a:t>род.п</a:t>
            </a:r>
            <a:r>
              <a:rPr lang="ru-RU" sz="2000" i="1" dirty="0" smtClean="0">
                <a:latin typeface="Corbel" pitchFamily="34" charset="0"/>
              </a:rPr>
              <a:t> ед.ч.</a:t>
            </a:r>
            <a:r>
              <a:rPr lang="ru-RU" sz="2000" dirty="0" smtClean="0">
                <a:latin typeface="Corbel" pitchFamily="34" charset="0"/>
              </a:rPr>
              <a:t>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нормировАть</a:t>
            </a:r>
            <a:endParaRPr lang="ru-RU" sz="2000" dirty="0" smtClean="0">
              <a:latin typeface="Corbel" pitchFamily="34" charset="0"/>
            </a:endParaRPr>
          </a:p>
        </p:txBody>
      </p:sp>
      <p:sp>
        <p:nvSpPr>
          <p:cNvPr id="5" name="Нашивка 4">
            <a:hlinkClick r:id="rId2" action="ppaction://hlinksldjump"/>
          </p:cNvPr>
          <p:cNvSpPr/>
          <p:nvPr/>
        </p:nvSpPr>
        <p:spPr>
          <a:xfrm flipH="1">
            <a:off x="8497218" y="6322990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6529" y="382737"/>
            <a:ext cx="3115340" cy="59400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orbel" pitchFamily="34" charset="0"/>
              </a:rPr>
              <a:t>О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обеспЕчение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обзвонИт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облегчИт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облегчИть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облилАсь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обнялАсь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обогналА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ободралА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ободрИть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ободрЁнный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ободрЁн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ободренА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ободрИшься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обострЁнный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обострИть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одолжИт</a:t>
            </a:r>
            <a:r>
              <a:rPr lang="ru-RU" sz="2000" dirty="0" smtClean="0">
                <a:latin typeface="Corbel" pitchFamily="34" charset="0"/>
              </a:rPr>
              <a:t>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озлОбить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оклЕить</a:t>
            </a:r>
            <a:endParaRPr lang="ru-RU" sz="2000" dirty="0" smtClean="0">
              <a:latin typeface="Corbe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06291" y="624032"/>
            <a:ext cx="3115342" cy="501675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000" dirty="0" err="1" smtClean="0">
                <a:latin typeface="Corbel" pitchFamily="34" charset="0"/>
              </a:rPr>
              <a:t>окружИт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опломбировАть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опОшлят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определЁн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оптОвый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освЕдомиться</a:t>
            </a:r>
            <a:r>
              <a:rPr lang="ru-RU" sz="2000" dirty="0" smtClean="0">
                <a:latin typeface="Corbel" pitchFamily="34" charset="0"/>
              </a:rPr>
              <a:t>,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освЕдомишься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отбылА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отдалА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отдАв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smtClean="0">
                <a:latin typeface="Corbel" pitchFamily="34" charset="0"/>
              </a:rPr>
              <a:t>Отзыв </a:t>
            </a:r>
            <a:r>
              <a:rPr lang="ru-RU" sz="2000" i="1" dirty="0" smtClean="0">
                <a:latin typeface="Corbel" pitchFamily="34" charset="0"/>
              </a:rPr>
              <a:t>(на публикацию)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отключЁнный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откУпорил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отозвалА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отозвалАсь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smtClean="0">
                <a:latin typeface="Corbel" pitchFamily="34" charset="0"/>
              </a:rPr>
              <a:t>Отрочество</a:t>
            </a:r>
          </a:p>
        </p:txBody>
      </p:sp>
      <p:sp>
        <p:nvSpPr>
          <p:cNvPr id="5" name="Нашивка 4">
            <a:hlinkClick r:id="rId2" action="ppaction://hlinksldjump"/>
          </p:cNvPr>
          <p:cNvSpPr/>
          <p:nvPr/>
        </p:nvSpPr>
        <p:spPr>
          <a:xfrm flipH="1">
            <a:off x="8497218" y="6322990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6529" y="382737"/>
            <a:ext cx="3115340" cy="62478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orbel" pitchFamily="34" charset="0"/>
              </a:rPr>
              <a:t>П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партЕр</a:t>
            </a:r>
            <a:r>
              <a:rPr lang="ru-RU" sz="2000" dirty="0" smtClean="0">
                <a:latin typeface="Corbel" pitchFamily="34" charset="0"/>
              </a:rPr>
              <a:t>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перезвонИт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перелилА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плодоносИть</a:t>
            </a:r>
            <a:r>
              <a:rPr lang="ru-RU" sz="2000" dirty="0" smtClean="0">
                <a:latin typeface="Corbel" pitchFamily="34" charset="0"/>
              </a:rPr>
              <a:t> </a:t>
            </a:r>
          </a:p>
          <a:p>
            <a:r>
              <a:rPr lang="ru-RU" sz="2000" dirty="0" err="1" smtClean="0">
                <a:latin typeface="Corbel" pitchFamily="34" charset="0"/>
              </a:rPr>
              <a:t>повторЁнный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поделЁнный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поднЯв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позвалА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позвонИт</a:t>
            </a:r>
            <a:r>
              <a:rPr lang="ru-RU" sz="2000" dirty="0" smtClean="0">
                <a:latin typeface="Corbel" pitchFamily="34" charset="0"/>
              </a:rPr>
              <a:t>, </a:t>
            </a:r>
            <a:r>
              <a:rPr lang="ru-RU" sz="2000" dirty="0" err="1" smtClean="0">
                <a:latin typeface="Corbel" pitchFamily="34" charset="0"/>
              </a:rPr>
              <a:t>позвонИшь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полилА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положИл</a:t>
            </a:r>
            <a:r>
              <a:rPr lang="ru-RU" sz="2000" dirty="0" smtClean="0">
                <a:latin typeface="Corbel" pitchFamily="34" charset="0"/>
              </a:rPr>
              <a:t>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положИть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понЯв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понЯвший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пОнял</a:t>
            </a:r>
            <a:r>
              <a:rPr lang="ru-RU" sz="2000" dirty="0" smtClean="0">
                <a:latin typeface="Corbel" pitchFamily="34" charset="0"/>
              </a:rPr>
              <a:t>,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понялА</a:t>
            </a:r>
            <a:r>
              <a:rPr lang="ru-RU" sz="2000" dirty="0" smtClean="0">
                <a:latin typeface="Corbel" pitchFamily="34" charset="0"/>
              </a:rPr>
              <a:t>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портфЕль</a:t>
            </a:r>
            <a:endParaRPr lang="ru-RU" sz="2000" dirty="0" smtClean="0">
              <a:latin typeface="Corbel" pitchFamily="34" charset="0"/>
            </a:endParaRPr>
          </a:p>
          <a:p>
            <a:r>
              <a:rPr lang="ru-RU" sz="2000" dirty="0" err="1" smtClean="0">
                <a:latin typeface="Corbel" pitchFamily="34" charset="0"/>
              </a:rPr>
              <a:t>пОручни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послАла</a:t>
            </a:r>
            <a:endParaRPr lang="ru-RU" sz="2000" dirty="0" smtClean="0">
              <a:latin typeface="Corbe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06291" y="624032"/>
            <a:ext cx="3115342" cy="594008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000" i="1" dirty="0" smtClean="0"/>
              <a:t>(</a:t>
            </a:r>
            <a:r>
              <a:rPr lang="ru-RU" sz="2000" i="1" dirty="0" smtClean="0">
                <a:latin typeface="Corbel" pitchFamily="34" charset="0"/>
              </a:rPr>
              <a:t>вы)</a:t>
            </a:r>
            <a:r>
              <a:rPr lang="ru-RU" sz="2000" dirty="0" smtClean="0">
                <a:latin typeface="Corbel" pitchFamily="34" charset="0"/>
              </a:rPr>
              <a:t> </a:t>
            </a:r>
            <a:r>
              <a:rPr lang="ru-RU" sz="2000" dirty="0" err="1" smtClean="0">
                <a:latin typeface="Corbel" pitchFamily="34" charset="0"/>
              </a:rPr>
              <a:t>прАвы</a:t>
            </a:r>
            <a:endParaRPr lang="ru-RU" sz="2000" dirty="0" smtClean="0">
              <a:latin typeface="Corbel" pitchFamily="34" charset="0"/>
            </a:endParaRPr>
          </a:p>
          <a:p>
            <a:r>
              <a:rPr lang="ru-RU" sz="2000" dirty="0" err="1" smtClean="0">
                <a:latin typeface="Corbel" pitchFamily="34" charset="0"/>
              </a:rPr>
              <a:t>пОчестей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i="1" dirty="0" smtClean="0">
                <a:latin typeface="Corbel" pitchFamily="34" charset="0"/>
              </a:rPr>
              <a:t>(она)</a:t>
            </a:r>
            <a:r>
              <a:rPr lang="ru-RU" sz="2000" dirty="0" smtClean="0">
                <a:latin typeface="Corbel" pitchFamily="34" charset="0"/>
              </a:rPr>
              <a:t> </a:t>
            </a:r>
            <a:r>
              <a:rPr lang="ru-RU" sz="2000" dirty="0" err="1" smtClean="0">
                <a:latin typeface="Corbel" pitchFamily="34" charset="0"/>
              </a:rPr>
              <a:t>правА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прибЫв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прИбыл</a:t>
            </a:r>
            <a:r>
              <a:rPr lang="ru-RU" sz="2000" dirty="0" smtClean="0">
                <a:latin typeface="Corbel" pitchFamily="34" charset="0"/>
              </a:rPr>
              <a:t>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прибылА</a:t>
            </a:r>
            <a:r>
              <a:rPr lang="ru-RU" sz="2000" dirty="0" smtClean="0">
                <a:latin typeface="Corbel" pitchFamily="34" charset="0"/>
              </a:rPr>
              <a:t>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прИбыло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придАное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призЫв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прИнял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прИняли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принУдить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прИнятый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принялсЯ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принялАсь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приручЁнный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прожИвший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прозорлИва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процЕнт</a:t>
            </a:r>
            <a:endParaRPr lang="ru-RU" sz="2000" dirty="0" smtClean="0">
              <a:latin typeface="Corbel" pitchFamily="34" charset="0"/>
            </a:endParaRPr>
          </a:p>
        </p:txBody>
      </p:sp>
      <p:sp>
        <p:nvSpPr>
          <p:cNvPr id="5" name="Нашивка 4">
            <a:hlinkClick r:id="rId2" action="ppaction://hlinksldjump"/>
          </p:cNvPr>
          <p:cNvSpPr/>
          <p:nvPr/>
        </p:nvSpPr>
        <p:spPr>
          <a:xfrm flipH="1">
            <a:off x="8497218" y="6322990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6529" y="382737"/>
            <a:ext cx="3115340" cy="62478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orbel" pitchFamily="34" charset="0"/>
              </a:rPr>
              <a:t>Р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рвалА</a:t>
            </a:r>
            <a:endParaRPr lang="ru-RU" sz="2000" dirty="0" smtClean="0">
              <a:latin typeface="Corbel" pitchFamily="34" charset="0"/>
            </a:endParaRPr>
          </a:p>
          <a:p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b="1" dirty="0" smtClean="0">
                <a:latin typeface="Corbel" pitchFamily="34" charset="0"/>
              </a:rPr>
              <a:t>С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свЁкла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сверлИт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сверлИшь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i="1" dirty="0" smtClean="0">
                <a:latin typeface="Corbel" pitchFamily="34" charset="0"/>
              </a:rPr>
              <a:t>(она)</a:t>
            </a:r>
            <a:r>
              <a:rPr lang="ru-RU" sz="2000" dirty="0" smtClean="0">
                <a:latin typeface="Corbel" pitchFamily="34" charset="0"/>
              </a:rPr>
              <a:t> </a:t>
            </a:r>
            <a:r>
              <a:rPr lang="ru-RU" sz="2000" dirty="0" err="1" smtClean="0">
                <a:latin typeface="Corbel" pitchFamily="34" charset="0"/>
              </a:rPr>
              <a:t>серА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i="1" dirty="0" smtClean="0">
                <a:latin typeface="Corbel" pitchFamily="34" charset="0"/>
              </a:rPr>
              <a:t>(вы) </a:t>
            </a:r>
            <a:r>
              <a:rPr lang="ru-RU" sz="2000" dirty="0" err="1" smtClean="0">
                <a:latin typeface="Corbel" pitchFamily="34" charset="0"/>
              </a:rPr>
              <a:t>сЕры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сирОты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слИвовый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снялА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снятА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сОгнутый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создалА</a:t>
            </a:r>
            <a:r>
              <a:rPr lang="ru-RU" sz="2000" dirty="0" smtClean="0">
                <a:latin typeface="Corbel" pitchFamily="34" charset="0"/>
              </a:rPr>
              <a:t>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созданА</a:t>
            </a:r>
            <a:endParaRPr lang="ru-RU" sz="2000" dirty="0" smtClean="0">
              <a:latin typeface="Corbel" pitchFamily="34" charset="0"/>
            </a:endParaRPr>
          </a:p>
          <a:p>
            <a:r>
              <a:rPr lang="ru-RU" sz="2000" dirty="0" err="1" smtClean="0">
                <a:latin typeface="Corbel" pitchFamily="34" charset="0"/>
              </a:rPr>
              <a:t>созЫв</a:t>
            </a:r>
            <a:r>
              <a:rPr lang="ru-RU" sz="2000" dirty="0" smtClean="0">
                <a:latin typeface="Corbel" pitchFamily="34" charset="0"/>
              </a:rPr>
              <a:t> </a:t>
            </a:r>
            <a:r>
              <a:rPr lang="ru-RU" sz="2000" dirty="0" err="1" smtClean="0">
                <a:latin typeface="Corbel" pitchFamily="34" charset="0"/>
              </a:rPr>
              <a:t>сорИт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срЕдства</a:t>
            </a:r>
            <a:r>
              <a:rPr lang="ru-RU" sz="2000" dirty="0" smtClean="0">
                <a:latin typeface="Corbel" pitchFamily="34" charset="0"/>
              </a:rPr>
              <a:t>, </a:t>
            </a:r>
            <a:r>
              <a:rPr lang="ru-RU" sz="2000" i="1" dirty="0" err="1" smtClean="0">
                <a:latin typeface="Corbel" pitchFamily="34" charset="0"/>
              </a:rPr>
              <a:t>им.п.мн.ч</a:t>
            </a:r>
            <a:r>
              <a:rPr lang="ru-RU" sz="2000" i="1" dirty="0" smtClean="0">
                <a:latin typeface="Corbel" pitchFamily="34" charset="0"/>
              </a:rPr>
              <a:t>.</a:t>
            </a:r>
            <a:r>
              <a:rPr lang="ru-RU" sz="2000" dirty="0" smtClean="0">
                <a:latin typeface="Corbel" pitchFamily="34" charset="0"/>
              </a:rPr>
              <a:t>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срЕдствами</a:t>
            </a:r>
            <a:r>
              <a:rPr lang="ru-RU" sz="2000" dirty="0" smtClean="0">
                <a:latin typeface="Corbel" pitchFamily="34" charset="0"/>
              </a:rPr>
              <a:t>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стАтуя</a:t>
            </a:r>
            <a:endParaRPr lang="ru-RU" sz="2000" dirty="0" smtClean="0">
              <a:latin typeface="Corbe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06291" y="624032"/>
            <a:ext cx="3115342" cy="501675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000" dirty="0" err="1" smtClean="0">
                <a:latin typeface="Corbel" pitchFamily="34" charset="0"/>
              </a:rPr>
              <a:t>столЯр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i="1" dirty="0" smtClean="0">
                <a:latin typeface="Corbel" pitchFamily="34" charset="0"/>
              </a:rPr>
              <a:t>(она)</a:t>
            </a:r>
            <a:r>
              <a:rPr lang="ru-RU" sz="2000" dirty="0" smtClean="0">
                <a:latin typeface="Corbel" pitchFamily="34" charset="0"/>
              </a:rPr>
              <a:t> </a:t>
            </a:r>
            <a:r>
              <a:rPr lang="ru-RU" sz="2000" dirty="0" err="1" smtClean="0">
                <a:latin typeface="Corbel" pitchFamily="34" charset="0"/>
              </a:rPr>
              <a:t>стройнА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i="1" dirty="0" smtClean="0">
                <a:latin typeface="Corbel" pitchFamily="34" charset="0"/>
              </a:rPr>
              <a:t>(оно)</a:t>
            </a:r>
            <a:r>
              <a:rPr lang="ru-RU" sz="2000" dirty="0" smtClean="0">
                <a:latin typeface="Corbel" pitchFamily="34" charset="0"/>
              </a:rPr>
              <a:t> </a:t>
            </a:r>
            <a:r>
              <a:rPr lang="ru-RU" sz="2000" dirty="0" err="1" smtClean="0">
                <a:latin typeface="Corbel" pitchFamily="34" charset="0"/>
              </a:rPr>
              <a:t>стрОйно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i="1" dirty="0" smtClean="0">
                <a:latin typeface="Corbel" pitchFamily="34" charset="0"/>
              </a:rPr>
              <a:t>(вы) </a:t>
            </a:r>
            <a:r>
              <a:rPr lang="ru-RU" sz="2000" dirty="0" err="1" smtClean="0">
                <a:latin typeface="Corbel" pitchFamily="34" charset="0"/>
              </a:rPr>
              <a:t>стрОйны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endParaRPr lang="ru-RU" sz="2000" dirty="0" smtClean="0">
              <a:latin typeface="Corbel" pitchFamily="34" charset="0"/>
            </a:endParaRPr>
          </a:p>
          <a:p>
            <a:r>
              <a:rPr lang="ru-RU" sz="2000" b="1" dirty="0" smtClean="0">
                <a:latin typeface="Corbel" pitchFamily="34" charset="0"/>
              </a:rPr>
              <a:t>Т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тамОжня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тОрты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тОртов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тОтчас</a:t>
            </a:r>
            <a:endParaRPr lang="ru-RU" sz="2000" dirty="0" smtClean="0">
              <a:latin typeface="Corbel" pitchFamily="34" charset="0"/>
            </a:endParaRPr>
          </a:p>
          <a:p>
            <a:endParaRPr lang="ru-RU" sz="2000" dirty="0" smtClean="0">
              <a:latin typeface="Corbel" pitchFamily="34" charset="0"/>
            </a:endParaRPr>
          </a:p>
          <a:p>
            <a:r>
              <a:rPr lang="ru-RU" sz="2000" b="1" dirty="0" smtClean="0">
                <a:latin typeface="Corbel" pitchFamily="34" charset="0"/>
              </a:rPr>
              <a:t>У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убралА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убыстрИть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углубИть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укрепИт</a:t>
            </a:r>
            <a:endParaRPr lang="ru-RU" sz="2000" dirty="0" smtClean="0">
              <a:latin typeface="Corbel" pitchFamily="34" charset="0"/>
            </a:endParaRPr>
          </a:p>
        </p:txBody>
      </p:sp>
      <p:sp>
        <p:nvSpPr>
          <p:cNvPr id="5" name="Нашивка 4">
            <a:hlinkClick r:id="rId2" action="ppaction://hlinksldjump"/>
          </p:cNvPr>
          <p:cNvSpPr/>
          <p:nvPr/>
        </p:nvSpPr>
        <p:spPr>
          <a:xfrm flipH="1">
            <a:off x="8497218" y="6322990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solidFill>
                  <a:schemeClr val="accent2"/>
                </a:solidFill>
              </a:rPr>
              <a:t>МЕНЮ</a:t>
            </a:r>
            <a:endParaRPr lang="ru-RU" sz="4400" dirty="0">
              <a:solidFill>
                <a:schemeClr val="accent2"/>
              </a:solidFill>
            </a:endParaRPr>
          </a:p>
        </p:txBody>
      </p:sp>
      <p:sp>
        <p:nvSpPr>
          <p:cNvPr id="6" name="Прямоугольник с двумя вырезанными соседними углами 5"/>
          <p:cNvSpPr/>
          <p:nvPr/>
        </p:nvSpPr>
        <p:spPr>
          <a:xfrm>
            <a:off x="3316378" y="3840621"/>
            <a:ext cx="2334643" cy="1663429"/>
          </a:xfrm>
          <a:prstGeom prst="snip2Same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Запоминалки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с двумя вырезанными противолежащими углами 7">
            <a:hlinkClick r:id="rId2" action="ppaction://hlinksldjump"/>
          </p:cNvPr>
          <p:cNvSpPr/>
          <p:nvPr/>
        </p:nvSpPr>
        <p:spPr>
          <a:xfrm flipH="1">
            <a:off x="1730777" y="2420383"/>
            <a:ext cx="1835286" cy="1650458"/>
          </a:xfrm>
          <a:prstGeom prst="snip2Diag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Тесты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>
            <a:hlinkClick r:id="rId3" action="ppaction://hlinksldjump"/>
          </p:cNvPr>
          <p:cNvSpPr/>
          <p:nvPr/>
        </p:nvSpPr>
        <p:spPr>
          <a:xfrm>
            <a:off x="3627669" y="2420383"/>
            <a:ext cx="1721796" cy="13618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Понятие орфоэпии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21048" y="4142177"/>
            <a:ext cx="1527244" cy="135217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с двумя вырезанными противолежащими углами 11">
            <a:hlinkClick r:id="rId4" action="ppaction://hlinksldjump"/>
          </p:cNvPr>
          <p:cNvSpPr/>
          <p:nvPr/>
        </p:nvSpPr>
        <p:spPr>
          <a:xfrm>
            <a:off x="5394863" y="2426868"/>
            <a:ext cx="1835286" cy="1650458"/>
          </a:xfrm>
          <a:prstGeom prst="snip2Diag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Орфоэпический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минимум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06146" y="4138934"/>
            <a:ext cx="1527244" cy="136514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5" action="ppaction://hlinksldjump"/>
          </p:cNvPr>
          <p:cNvSpPr/>
          <p:nvPr/>
        </p:nvSpPr>
        <p:spPr>
          <a:xfrm>
            <a:off x="4540102" y="1331094"/>
            <a:ext cx="2375520" cy="10311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Презентация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0" name="Полилиния 19"/>
          <p:cNvSpPr/>
          <p:nvPr/>
        </p:nvSpPr>
        <p:spPr>
          <a:xfrm>
            <a:off x="6974969" y="1360072"/>
            <a:ext cx="270345" cy="1290513"/>
          </a:xfrm>
          <a:custGeom>
            <a:avLst/>
            <a:gdLst>
              <a:gd name="connsiteX0" fmla="*/ 0 w 302150"/>
              <a:gd name="connsiteY0" fmla="*/ 1049573 h 1351722"/>
              <a:gd name="connsiteX1" fmla="*/ 302150 w 302150"/>
              <a:gd name="connsiteY1" fmla="*/ 1351722 h 1351722"/>
              <a:gd name="connsiteX2" fmla="*/ 302150 w 302150"/>
              <a:gd name="connsiteY2" fmla="*/ 0 h 1351722"/>
              <a:gd name="connsiteX3" fmla="*/ 0 w 302150"/>
              <a:gd name="connsiteY3" fmla="*/ 0 h 1351722"/>
              <a:gd name="connsiteX4" fmla="*/ 0 w 302150"/>
              <a:gd name="connsiteY4" fmla="*/ 1049573 h 1351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2150" h="1351722">
                <a:moveTo>
                  <a:pt x="0" y="1049573"/>
                </a:moveTo>
                <a:lnTo>
                  <a:pt x="302150" y="1351722"/>
                </a:lnTo>
                <a:lnTo>
                  <a:pt x="302150" y="0"/>
                </a:lnTo>
                <a:lnTo>
                  <a:pt x="0" y="0"/>
                </a:lnTo>
                <a:lnTo>
                  <a:pt x="0" y="1049573"/>
                </a:lnTo>
                <a:close/>
              </a:path>
            </a:pathLst>
          </a:cu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 flipH="1">
            <a:off x="1707643" y="1368698"/>
            <a:ext cx="270345" cy="1281887"/>
          </a:xfrm>
          <a:custGeom>
            <a:avLst/>
            <a:gdLst>
              <a:gd name="connsiteX0" fmla="*/ 0 w 302150"/>
              <a:gd name="connsiteY0" fmla="*/ 1049573 h 1351722"/>
              <a:gd name="connsiteX1" fmla="*/ 302150 w 302150"/>
              <a:gd name="connsiteY1" fmla="*/ 1351722 h 1351722"/>
              <a:gd name="connsiteX2" fmla="*/ 302150 w 302150"/>
              <a:gd name="connsiteY2" fmla="*/ 0 h 1351722"/>
              <a:gd name="connsiteX3" fmla="*/ 0 w 302150"/>
              <a:gd name="connsiteY3" fmla="*/ 0 h 1351722"/>
              <a:gd name="connsiteX4" fmla="*/ 0 w 302150"/>
              <a:gd name="connsiteY4" fmla="*/ 1049573 h 1351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2150" h="1351722">
                <a:moveTo>
                  <a:pt x="0" y="1049573"/>
                </a:moveTo>
                <a:lnTo>
                  <a:pt x="302150" y="1351722"/>
                </a:lnTo>
                <a:lnTo>
                  <a:pt x="302150" y="0"/>
                </a:lnTo>
                <a:lnTo>
                  <a:pt x="0" y="0"/>
                </a:lnTo>
                <a:lnTo>
                  <a:pt x="0" y="1049573"/>
                </a:lnTo>
                <a:close/>
              </a:path>
            </a:pathLst>
          </a:cu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hlinkClick r:id="rId6" action="ppaction://hlinksldjump"/>
          </p:cNvPr>
          <p:cNvSpPr/>
          <p:nvPr/>
        </p:nvSpPr>
        <p:spPr>
          <a:xfrm>
            <a:off x="3381150" y="5518311"/>
            <a:ext cx="499730" cy="4784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3" name="Прямоугольник 22">
            <a:hlinkClick r:id="rId7" action="ppaction://hlinksldjump"/>
          </p:cNvPr>
          <p:cNvSpPr/>
          <p:nvPr/>
        </p:nvSpPr>
        <p:spPr>
          <a:xfrm>
            <a:off x="3948222" y="5521855"/>
            <a:ext cx="499730" cy="4784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4" name="Прямоугольник 23">
            <a:hlinkClick r:id="rId8" action="ppaction://hlinksldjump"/>
          </p:cNvPr>
          <p:cNvSpPr/>
          <p:nvPr/>
        </p:nvSpPr>
        <p:spPr>
          <a:xfrm>
            <a:off x="4511745" y="5521855"/>
            <a:ext cx="499730" cy="4784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5" name="Прямоугольник 24">
            <a:hlinkClick r:id="rId9" action="ppaction://hlinksldjump"/>
          </p:cNvPr>
          <p:cNvSpPr/>
          <p:nvPr/>
        </p:nvSpPr>
        <p:spPr>
          <a:xfrm>
            <a:off x="5075269" y="5521855"/>
            <a:ext cx="499730" cy="4784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Прямоугольник 16">
            <a:hlinkClick r:id="rId10" action="ppaction://hlinksldjump"/>
          </p:cNvPr>
          <p:cNvSpPr/>
          <p:nvPr/>
        </p:nvSpPr>
        <p:spPr>
          <a:xfrm>
            <a:off x="2045602" y="1323999"/>
            <a:ext cx="2430705" cy="10311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Орфоэпические</a:t>
            </a:r>
          </a:p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нормы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62976" y="1541715"/>
            <a:ext cx="3115340" cy="25545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orbel" pitchFamily="34" charset="0"/>
              </a:rPr>
              <a:t>Ц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цемЕнт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цЕнтнер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цепОчка</a:t>
            </a:r>
            <a:endParaRPr lang="ru-RU" sz="2000" dirty="0" smtClean="0">
              <a:latin typeface="Corbel" pitchFamily="34" charset="0"/>
            </a:endParaRPr>
          </a:p>
          <a:p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b="1" dirty="0" smtClean="0">
                <a:latin typeface="Corbel" pitchFamily="34" charset="0"/>
              </a:rPr>
              <a:t>Ч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чЕлюстей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чЕрпать</a:t>
            </a:r>
            <a:endParaRPr lang="ru-RU" sz="2000" dirty="0" smtClean="0">
              <a:latin typeface="Corbe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82738" y="1081232"/>
            <a:ext cx="3115342" cy="34778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Corbel" pitchFamily="34" charset="0"/>
              </a:rPr>
              <a:t>Ш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шАрфы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шофЁр</a:t>
            </a:r>
            <a:endParaRPr lang="ru-RU" sz="2000" dirty="0" smtClean="0">
              <a:latin typeface="Corbel" pitchFamily="34" charset="0"/>
            </a:endParaRPr>
          </a:p>
          <a:p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b="1" dirty="0" smtClean="0">
                <a:latin typeface="Corbel" pitchFamily="34" charset="0"/>
              </a:rPr>
              <a:t>Щ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щавЕль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щемИт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щЁлкать</a:t>
            </a:r>
            <a:endParaRPr lang="ru-RU" sz="2000" dirty="0" smtClean="0">
              <a:latin typeface="Corbel" pitchFamily="34" charset="0"/>
            </a:endParaRPr>
          </a:p>
          <a:p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b="1" dirty="0" smtClean="0">
                <a:latin typeface="Corbel" pitchFamily="34" charset="0"/>
              </a:rPr>
              <a:t>Э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latin typeface="Corbel" pitchFamily="34" charset="0"/>
              </a:rPr>
              <a:t>экспЕрт</a:t>
            </a:r>
            <a:endParaRPr lang="ru-RU" sz="2000" dirty="0" smtClean="0">
              <a:latin typeface="Corbel" pitchFamily="34" charset="0"/>
            </a:endParaRPr>
          </a:p>
        </p:txBody>
      </p:sp>
      <p:sp>
        <p:nvSpPr>
          <p:cNvPr id="5" name="Нашивка 4">
            <a:hlinkClick r:id="rId2" action="ppaction://hlinksldjump"/>
          </p:cNvPr>
          <p:cNvSpPr/>
          <p:nvPr/>
        </p:nvSpPr>
        <p:spPr>
          <a:xfrm flipH="1">
            <a:off x="8497218" y="6322990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solidFill>
                  <a:schemeClr val="accent2"/>
                </a:solidFill>
              </a:rPr>
              <a:t>тесты</a:t>
            </a:r>
            <a:endParaRPr lang="ru-RU" sz="4400" dirty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3607" y="893129"/>
            <a:ext cx="7815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Задания по орфоэпии из открытого банка заданий ФИПИ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52894" y="1822420"/>
            <a:ext cx="8038213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В одном из приведённых ниже слов допущена ошибка в постановке ударения: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НЕВЕРНО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выделена буква, обозначающая ударный гласный звук. Выпишите это слово.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1)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запЁртый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понЯв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добелА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корЫсть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оптОвый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Нашивка 6">
            <a:hlinkClick r:id="rId2" action="ppaction://hlinksldjump"/>
          </p:cNvPr>
          <p:cNvSpPr/>
          <p:nvPr/>
        </p:nvSpPr>
        <p:spPr>
          <a:xfrm>
            <a:off x="8497218" y="6322990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Управляющая кнопка: в начало 7">
            <a:hlinkClick r:id="rId3" action="ppaction://hlinksldjump" highlightClick="1"/>
          </p:cNvPr>
          <p:cNvSpPr/>
          <p:nvPr/>
        </p:nvSpPr>
        <p:spPr>
          <a:xfrm>
            <a:off x="8016922" y="6317568"/>
            <a:ext cx="369651" cy="301557"/>
          </a:xfrm>
          <a:prstGeom prst="actionButtonBeginning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74158" y="285861"/>
            <a:ext cx="7910623" cy="286232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В одном из приведённых ниже слов допущена ошибка в постановке ударения: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НЕВЕРНО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выделена буква, обозначающая ударный гласный звук. Выпишите это слово.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бАнты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облЕгчит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гналА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ненадОлго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свЁкла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595420" y="3488407"/>
            <a:ext cx="8006317" cy="286232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В одном из приведённых ниже слов допущена ошибка в постановке ударения: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НЕВЕРНО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выделена буква, обозначающая ударный гласный звук. Выпишите это слово.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укрепИт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2)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загнУтый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заселенА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понялА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крАны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ашивка 5">
            <a:hlinkClick r:id="rId2" action="ppaction://hlinksldjump"/>
          </p:cNvPr>
          <p:cNvSpPr/>
          <p:nvPr/>
        </p:nvSpPr>
        <p:spPr>
          <a:xfrm>
            <a:off x="8497218" y="6322990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Нашивка 6">
            <a:hlinkClick r:id="rId3" action="ppaction://hlinksldjump"/>
          </p:cNvPr>
          <p:cNvSpPr/>
          <p:nvPr/>
        </p:nvSpPr>
        <p:spPr>
          <a:xfrm flipH="1">
            <a:off x="8011687" y="6326533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74158" y="285863"/>
            <a:ext cx="7910623" cy="286232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>
                <a:latin typeface="Corbel" pitchFamily="34" charset="0"/>
              </a:rPr>
              <a:t>4. В одном из приведённых ниже слов допущена ошибка в постановке ударения: </a:t>
            </a:r>
            <a:r>
              <a:rPr lang="ru-RU" sz="2000" b="1" dirty="0" smtClean="0">
                <a:latin typeface="Corbel" pitchFamily="34" charset="0"/>
              </a:rPr>
              <a:t>НЕВЕРНО</a:t>
            </a:r>
            <a:r>
              <a:rPr lang="ru-RU" sz="2000" dirty="0" smtClean="0">
                <a:latin typeface="Corbel" pitchFamily="34" charset="0"/>
              </a:rPr>
              <a:t> выделена буква, обозначающая ударный гласный звук. Выпишите это слово.</a:t>
            </a:r>
          </a:p>
          <a:p>
            <a:endParaRPr lang="ru-RU" sz="2000" dirty="0" smtClean="0">
              <a:latin typeface="Corbel" pitchFamily="34" charset="0"/>
            </a:endParaRPr>
          </a:p>
          <a:p>
            <a:r>
              <a:rPr lang="ru-RU" sz="2000" dirty="0" smtClean="0">
                <a:latin typeface="Corbel" pitchFamily="34" charset="0"/>
              </a:rPr>
              <a:t>1) </a:t>
            </a:r>
            <a:r>
              <a:rPr lang="ru-RU" sz="2000" dirty="0" err="1" smtClean="0">
                <a:latin typeface="Corbel" pitchFamily="34" charset="0"/>
              </a:rPr>
              <a:t>опломбИровать</a:t>
            </a:r>
            <a:endParaRPr lang="ru-RU" sz="2000" dirty="0" smtClean="0">
              <a:latin typeface="Corbel" pitchFamily="34" charset="0"/>
            </a:endParaRPr>
          </a:p>
          <a:p>
            <a:r>
              <a:rPr lang="ru-RU" sz="2000" dirty="0" smtClean="0">
                <a:latin typeface="Corbel" pitchFamily="34" charset="0"/>
              </a:rPr>
              <a:t>2) </a:t>
            </a:r>
            <a:r>
              <a:rPr lang="ru-RU" sz="2000" dirty="0" err="1" smtClean="0">
                <a:latin typeface="Corbel" pitchFamily="34" charset="0"/>
              </a:rPr>
              <a:t>отбылА</a:t>
            </a:r>
            <a:endParaRPr lang="ru-RU" sz="2000" dirty="0" smtClean="0">
              <a:latin typeface="Corbel" pitchFamily="34" charset="0"/>
            </a:endParaRPr>
          </a:p>
          <a:p>
            <a:r>
              <a:rPr lang="ru-RU" sz="2000" dirty="0" smtClean="0">
                <a:latin typeface="Corbel" pitchFamily="34" charset="0"/>
              </a:rPr>
              <a:t>3) </a:t>
            </a:r>
            <a:r>
              <a:rPr lang="ru-RU" sz="2000" dirty="0" err="1" smtClean="0">
                <a:latin typeface="Corbel" pitchFamily="34" charset="0"/>
              </a:rPr>
              <a:t>наделЁнный</a:t>
            </a:r>
            <a:endParaRPr lang="ru-RU" sz="2000" dirty="0" smtClean="0">
              <a:latin typeface="Corbel" pitchFamily="34" charset="0"/>
            </a:endParaRPr>
          </a:p>
          <a:p>
            <a:r>
              <a:rPr lang="ru-RU" sz="2000" dirty="0" smtClean="0">
                <a:latin typeface="Corbel" pitchFamily="34" charset="0"/>
              </a:rPr>
              <a:t>4) </a:t>
            </a:r>
            <a:r>
              <a:rPr lang="ru-RU" sz="2000" dirty="0" err="1" smtClean="0">
                <a:latin typeface="Corbel" pitchFamily="34" charset="0"/>
              </a:rPr>
              <a:t>щемИт</a:t>
            </a:r>
            <a:endParaRPr lang="ru-RU" sz="2000" dirty="0" smtClean="0">
              <a:latin typeface="Corbel" pitchFamily="34" charset="0"/>
            </a:endParaRPr>
          </a:p>
          <a:p>
            <a:r>
              <a:rPr lang="ru-RU" sz="2000" dirty="0" smtClean="0">
                <a:latin typeface="Corbel" pitchFamily="34" charset="0"/>
              </a:rPr>
              <a:t>5) </a:t>
            </a:r>
            <a:r>
              <a:rPr lang="ru-RU" sz="2000" dirty="0" err="1" smtClean="0">
                <a:latin typeface="Corbel" pitchFamily="34" charset="0"/>
              </a:rPr>
              <a:t>надОлго</a:t>
            </a:r>
            <a:endParaRPr lang="ru-RU" sz="2000" dirty="0" smtClean="0">
              <a:latin typeface="Corbel" pitchFamily="34" charset="0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595420" y="3488408"/>
            <a:ext cx="8006317" cy="286232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>
                <a:latin typeface="Corbel" pitchFamily="34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Corbel" pitchFamily="34" charset="0"/>
              </a:rPr>
              <a:t>В одном из приведённых ниже слов допущена ошибка в постановке ударения: </a:t>
            </a:r>
            <a:r>
              <a:rPr lang="ru-RU" sz="2000" b="1" dirty="0" smtClean="0">
                <a:latin typeface="Corbel" pitchFamily="34" charset="0"/>
              </a:rPr>
              <a:t>НЕВЕРНО</a:t>
            </a:r>
            <a:r>
              <a:rPr lang="ru-RU" sz="2000" dirty="0" smtClean="0">
                <a:latin typeface="Corbel" pitchFamily="34" charset="0"/>
              </a:rPr>
              <a:t> выделена буква, обозначающая ударный гласный звук. Выпишите это слово.</a:t>
            </a:r>
          </a:p>
          <a:p>
            <a:endParaRPr lang="ru-RU" sz="2000" dirty="0" smtClean="0">
              <a:latin typeface="Corbel" pitchFamily="34" charset="0"/>
            </a:endParaRPr>
          </a:p>
          <a:p>
            <a:r>
              <a:rPr lang="ru-RU" sz="2000" dirty="0" smtClean="0">
                <a:latin typeface="Corbel" pitchFamily="34" charset="0"/>
              </a:rPr>
              <a:t>1) </a:t>
            </a:r>
            <a:r>
              <a:rPr lang="ru-RU" sz="2000" dirty="0" err="1" smtClean="0">
                <a:latin typeface="Corbel" pitchFamily="34" charset="0"/>
              </a:rPr>
              <a:t>договорЁнность</a:t>
            </a:r>
            <a:endParaRPr lang="ru-RU" sz="2000" dirty="0" smtClean="0">
              <a:latin typeface="Corbel" pitchFamily="34" charset="0"/>
            </a:endParaRPr>
          </a:p>
          <a:p>
            <a:r>
              <a:rPr lang="ru-RU" sz="2000" dirty="0" smtClean="0">
                <a:latin typeface="Corbel" pitchFamily="34" charset="0"/>
              </a:rPr>
              <a:t>2) </a:t>
            </a:r>
            <a:r>
              <a:rPr lang="ru-RU" sz="2000" dirty="0" err="1" smtClean="0">
                <a:latin typeface="Corbel" pitchFamily="34" charset="0"/>
              </a:rPr>
              <a:t>нОгтя</a:t>
            </a:r>
            <a:endParaRPr lang="ru-RU" sz="2000" dirty="0" smtClean="0">
              <a:latin typeface="Corbel" pitchFamily="34" charset="0"/>
            </a:endParaRPr>
          </a:p>
          <a:p>
            <a:r>
              <a:rPr lang="ru-RU" sz="2000" dirty="0" smtClean="0">
                <a:latin typeface="Corbel" pitchFamily="34" charset="0"/>
              </a:rPr>
              <a:t>3) </a:t>
            </a:r>
            <a:r>
              <a:rPr lang="ru-RU" sz="2000" dirty="0" err="1" smtClean="0">
                <a:latin typeface="Corbel" pitchFamily="34" charset="0"/>
              </a:rPr>
              <a:t>взЯлась</a:t>
            </a:r>
            <a:endParaRPr lang="ru-RU" sz="2000" dirty="0" smtClean="0">
              <a:latin typeface="Corbel" pitchFamily="34" charset="0"/>
            </a:endParaRPr>
          </a:p>
          <a:p>
            <a:r>
              <a:rPr lang="ru-RU" sz="2000" dirty="0" smtClean="0">
                <a:latin typeface="Corbel" pitchFamily="34" charset="0"/>
              </a:rPr>
              <a:t>4) </a:t>
            </a:r>
            <a:r>
              <a:rPr lang="ru-RU" sz="2000" dirty="0" err="1" smtClean="0">
                <a:latin typeface="Corbel" pitchFamily="34" charset="0"/>
              </a:rPr>
              <a:t>зАгнутый</a:t>
            </a:r>
            <a:endParaRPr lang="ru-RU" sz="2000" dirty="0" smtClean="0">
              <a:latin typeface="Corbel" pitchFamily="34" charset="0"/>
            </a:endParaRPr>
          </a:p>
          <a:p>
            <a:r>
              <a:rPr lang="ru-RU" sz="2000" dirty="0" smtClean="0">
                <a:latin typeface="Corbel" pitchFamily="34" charset="0"/>
              </a:rPr>
              <a:t>5) </a:t>
            </a:r>
            <a:r>
              <a:rPr lang="ru-RU" sz="2000" dirty="0" err="1" smtClean="0">
                <a:latin typeface="Corbel" pitchFamily="34" charset="0"/>
              </a:rPr>
              <a:t>красИвее</a:t>
            </a:r>
            <a:endParaRPr lang="ru-RU" sz="2000" dirty="0" smtClean="0">
              <a:latin typeface="Corbel" pitchFamily="34" charset="0"/>
            </a:endParaRPr>
          </a:p>
        </p:txBody>
      </p:sp>
      <p:sp>
        <p:nvSpPr>
          <p:cNvPr id="6" name="Нашивка 5">
            <a:hlinkClick r:id="rId2" action="ppaction://hlinksldjump"/>
          </p:cNvPr>
          <p:cNvSpPr/>
          <p:nvPr/>
        </p:nvSpPr>
        <p:spPr>
          <a:xfrm>
            <a:off x="8497218" y="6322990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Нашивка 6">
            <a:hlinkClick r:id="rId3" action="ppaction://hlinksldjump"/>
          </p:cNvPr>
          <p:cNvSpPr/>
          <p:nvPr/>
        </p:nvSpPr>
        <p:spPr>
          <a:xfrm flipH="1">
            <a:off x="8011687" y="6326533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arenR"/>
            </a:pPr>
            <a:r>
              <a:rPr lang="ru-RU" sz="2000" b="0" dirty="0" err="1" smtClean="0">
                <a:latin typeface="Corbel" pitchFamily="34" charset="0"/>
              </a:rPr>
              <a:t>зАпертый</a:t>
            </a:r>
            <a:endParaRPr lang="ru-RU" sz="2000" b="0" dirty="0" smtClean="0">
              <a:latin typeface="Corbel" pitchFamily="34" charset="0"/>
            </a:endParaRPr>
          </a:p>
          <a:p>
            <a:pPr lvl="0">
              <a:buFont typeface="+mj-lt"/>
              <a:buAutoNum type="arabicParenR"/>
            </a:pPr>
            <a:r>
              <a:rPr lang="ru-RU" sz="2000" b="0" dirty="0" err="1" smtClean="0">
                <a:latin typeface="Corbel" pitchFamily="34" charset="0"/>
              </a:rPr>
              <a:t>облегчИт</a:t>
            </a:r>
            <a:endParaRPr lang="ru-RU" sz="2000" b="0" dirty="0" smtClean="0">
              <a:latin typeface="Corbel" pitchFamily="34" charset="0"/>
            </a:endParaRPr>
          </a:p>
          <a:p>
            <a:pPr lvl="0">
              <a:buFont typeface="+mj-lt"/>
              <a:buAutoNum type="arabicParenR"/>
            </a:pPr>
            <a:r>
              <a:rPr lang="ru-RU" sz="2000" b="0" dirty="0" err="1" smtClean="0">
                <a:latin typeface="Corbel" pitchFamily="34" charset="0"/>
              </a:rPr>
              <a:t>зАгнутый</a:t>
            </a:r>
            <a:endParaRPr lang="ru-RU" sz="2000" b="0" dirty="0" smtClean="0">
              <a:latin typeface="Corbel" pitchFamily="34" charset="0"/>
            </a:endParaRPr>
          </a:p>
          <a:p>
            <a:pPr lvl="0">
              <a:buFont typeface="+mj-lt"/>
              <a:buAutoNum type="arabicParenR"/>
            </a:pPr>
            <a:r>
              <a:rPr lang="ru-RU" sz="2000" b="0" dirty="0" err="1" smtClean="0">
                <a:latin typeface="Corbel" pitchFamily="34" charset="0"/>
              </a:rPr>
              <a:t>опломбировАть</a:t>
            </a:r>
            <a:endParaRPr lang="ru-RU" sz="2000" b="0" dirty="0" smtClean="0">
              <a:latin typeface="Corbel" pitchFamily="34" charset="0"/>
            </a:endParaRPr>
          </a:p>
          <a:p>
            <a:pPr lvl="0">
              <a:buFont typeface="+mj-lt"/>
              <a:buAutoNum type="arabicParenR"/>
            </a:pPr>
            <a:r>
              <a:rPr lang="ru-RU" sz="2000" b="0" dirty="0" err="1" smtClean="0">
                <a:latin typeface="Corbel" pitchFamily="34" charset="0"/>
              </a:rPr>
              <a:t>взялАсь</a:t>
            </a:r>
            <a:endParaRPr lang="ru-RU" sz="2000" b="0" dirty="0" smtClean="0">
              <a:latin typeface="Corbel" pitchFamily="34" charset="0"/>
            </a:endParaRPr>
          </a:p>
          <a:p>
            <a:pPr>
              <a:buFont typeface="+mj-lt"/>
              <a:buAutoNum type="arabicParenR"/>
            </a:pPr>
            <a:endParaRPr lang="ru-RU" b="0" dirty="0">
              <a:latin typeface="Corbel" pitchFamily="34" charset="0"/>
            </a:endParaRPr>
          </a:p>
        </p:txBody>
      </p:sp>
      <p:sp>
        <p:nvSpPr>
          <p:cNvPr id="5" name="Управляющая кнопка: в начало 4">
            <a:hlinkClick r:id="rId2" action="ppaction://hlinksldjump" highlightClick="1"/>
          </p:cNvPr>
          <p:cNvSpPr/>
          <p:nvPr/>
        </p:nvSpPr>
        <p:spPr>
          <a:xfrm>
            <a:off x="8112628" y="6328203"/>
            <a:ext cx="369651" cy="301557"/>
          </a:xfrm>
          <a:prstGeom prst="actionButtonBeginning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ашивка 5">
            <a:hlinkClick r:id="rId3" action="ppaction://hlinksldjump"/>
          </p:cNvPr>
          <p:cNvSpPr/>
          <p:nvPr/>
        </p:nvSpPr>
        <p:spPr>
          <a:xfrm flipH="1">
            <a:off x="7618266" y="6326533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Нашивка 6">
            <a:hlinkClick r:id="rId4" action="ppaction://hlinksldjump"/>
          </p:cNvPr>
          <p:cNvSpPr/>
          <p:nvPr/>
        </p:nvSpPr>
        <p:spPr>
          <a:xfrm>
            <a:off x="8592915" y="6322990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80617" y="1786269"/>
            <a:ext cx="4140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hlinkClick r:id="rId2" action="ppaction://hlinkfile"/>
              </a:rPr>
              <a:t>Маленькие тесты по орфоэпии.</a:t>
            </a:r>
            <a:r>
              <a:rPr lang="en-US" sz="2000" b="1" dirty="0" err="1" smtClean="0">
                <a:hlinkClick r:id="rId2" action="ppaction://hlinkfile"/>
              </a:rPr>
              <a:t>docx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625166" y="2488017"/>
            <a:ext cx="37326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hlinkClick r:id="rId3" action="ppaction://hlinkfile"/>
              </a:rPr>
              <a:t>Упражнения и тест по </a:t>
            </a:r>
            <a:r>
              <a:rPr lang="ru-RU" sz="2000" b="1" dirty="0" err="1" smtClean="0">
                <a:hlinkClick r:id="rId3" action="ppaction://hlinkfile"/>
              </a:rPr>
              <a:t>теме.docx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306190" y="3179134"/>
            <a:ext cx="43593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hlinkClick r:id="rId4" action="ppaction://hlinkfile"/>
              </a:rPr>
              <a:t>dubicheva_-_trenirovochnie_zadaniya_po_orfoepii.doc</a:t>
            </a:r>
            <a:endParaRPr lang="ru-RU" sz="2000" b="1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Другие тесты по орфоэпии: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7890" name="Picture 2" descr="&amp;Kcy;&amp;acy;&amp;rcy;&amp;tcy;&amp;icy;&amp;ncy;&amp;kcy;&amp;icy; &amp;pcy;&amp;ocy; &amp;zcy;&amp;acy;&amp;pcy;&amp;rcy;&amp;ocy;&amp;scy;&amp;ucy; &amp;kcy;&amp;acy;&amp;rcy;&amp;tcy;&amp;icy;&amp;ncy;&amp;kcy;&amp;icy; &amp;ocy;&amp;rcy;&amp;fcy;&amp;ocy;&amp;ecy;&amp;pcy;&amp;icy;&amp;yacy;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1" y="1169465"/>
            <a:ext cx="3686175" cy="3524251"/>
          </a:xfrm>
          <a:prstGeom prst="rect">
            <a:avLst/>
          </a:prstGeom>
          <a:noFill/>
        </p:spPr>
      </p:pic>
      <p:sp>
        <p:nvSpPr>
          <p:cNvPr id="12" name="Нашивка 11">
            <a:hlinkClick r:id="rId6" action="ppaction://hlinksldjump"/>
          </p:cNvPr>
          <p:cNvSpPr/>
          <p:nvPr/>
        </p:nvSpPr>
        <p:spPr>
          <a:xfrm flipH="1">
            <a:off x="8011687" y="6326533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Управляющая кнопка: в начало 12">
            <a:hlinkClick r:id="rId7" action="ppaction://hlinksldjump" highlightClick="1"/>
          </p:cNvPr>
          <p:cNvSpPr/>
          <p:nvPr/>
        </p:nvSpPr>
        <p:spPr>
          <a:xfrm>
            <a:off x="8537948" y="6328203"/>
            <a:ext cx="369651" cy="301557"/>
          </a:xfrm>
          <a:prstGeom prst="actionButtonBeginning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8"/>
          <p:cNvSpPr txBox="1">
            <a:spLocks/>
          </p:cNvSpPr>
          <p:nvPr/>
        </p:nvSpPr>
        <p:spPr>
          <a:xfrm>
            <a:off x="833593" y="951766"/>
            <a:ext cx="7520940" cy="3579849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rbel" pitchFamily="34" charset="0"/>
              </a:rPr>
              <a:t>I. 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rbel" pitchFamily="34" charset="0"/>
              </a:rPr>
              <a:t>У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rbel" pitchFamily="34" charset="0"/>
              </a:rPr>
              <a:t>дарения в начальной форме глаголов.</a:t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rbel" pitchFamily="34" charset="0"/>
              </a:rPr>
            </a:b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rbel" pitchFamily="34" charset="0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rbel" pitchFamily="34" charset="0"/>
              </a:rPr>
            </a:b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rbel" pitchFamily="34" charset="0"/>
              </a:rPr>
              <a:t>1. 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rbel" pitchFamily="34" charset="0"/>
              </a:rPr>
              <a:t>В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rbel" pitchFamily="34" charset="0"/>
              </a:rPr>
              <a:t> глаголах, заканчивающихся на И-ТЬ, ударным чаще всего является суффикс –И-</a:t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rbel" pitchFamily="34" charset="0"/>
              </a:rPr>
            </a:b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rbel" pitchFamily="34" charset="0"/>
              </a:rPr>
              <a:t>Н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rbel" pitchFamily="34" charset="0"/>
              </a:rPr>
              <a:t>апример: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rbe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3139" y="2845684"/>
            <a:ext cx="3370521" cy="31700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кровоточИть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облегчИть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ободрИть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обострИть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одолжИть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плодоносИть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положИть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убыстрИть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углубИть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усугубИть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Правила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53297" y="2845684"/>
            <a:ext cx="4572000" cy="3170099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ru-RU" sz="2000" b="1" i="1" dirty="0" smtClean="0">
                <a:solidFill>
                  <a:schemeClr val="accent2"/>
                </a:solidFill>
              </a:rPr>
              <a:t>но!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закУпорить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клЕить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озлОбить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освЕдомиться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тЕплиться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опОшлить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предвосхИтить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надоУмить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пЕрчить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</p:txBody>
      </p:sp>
      <p:sp>
        <p:nvSpPr>
          <p:cNvPr id="7" name="Нашивка 6">
            <a:hlinkClick r:id="rId2" action="ppaction://hlinksldjump"/>
          </p:cNvPr>
          <p:cNvSpPr/>
          <p:nvPr/>
        </p:nvSpPr>
        <p:spPr>
          <a:xfrm>
            <a:off x="8497218" y="6322990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Управляющая кнопка: в начало 7">
            <a:hlinkClick r:id="rId3" action="ppaction://hlinksldjump" highlightClick="1"/>
          </p:cNvPr>
          <p:cNvSpPr/>
          <p:nvPr/>
        </p:nvSpPr>
        <p:spPr>
          <a:xfrm>
            <a:off x="8027555" y="6328201"/>
            <a:ext cx="369651" cy="301557"/>
          </a:xfrm>
          <a:prstGeom prst="actionButtonBeginning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6056" y="389009"/>
            <a:ext cx="783619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2</a:t>
            </a:r>
            <a:r>
              <a:rPr lang="ru-RU" sz="2000" dirty="0" smtClean="0">
                <a:latin typeface="Corbel" pitchFamily="34" charset="0"/>
              </a:rPr>
              <a:t>. </a:t>
            </a:r>
            <a:r>
              <a:rPr lang="ru-RU" sz="2000" b="1" i="1" dirty="0" smtClean="0">
                <a:latin typeface="Corbel" pitchFamily="34" charset="0"/>
              </a:rPr>
              <a:t>В</a:t>
            </a:r>
            <a:r>
              <a:rPr lang="ru-RU" sz="2000" dirty="0" smtClean="0">
                <a:latin typeface="Corbel" pitchFamily="34" charset="0"/>
              </a:rPr>
              <a:t> глаголах на –ИРОВАТЬ ударение чаще всего падает на –И-.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b="1" i="1" dirty="0" smtClean="0">
                <a:solidFill>
                  <a:schemeClr val="accent2"/>
                </a:solidFill>
                <a:latin typeface="Corbel" pitchFamily="34" charset="0"/>
              </a:rPr>
              <a:t>Н</a:t>
            </a:r>
            <a:r>
              <a:rPr lang="ru-RU" sz="2000" dirty="0" smtClean="0">
                <a:solidFill>
                  <a:schemeClr val="accent2"/>
                </a:solidFill>
                <a:latin typeface="Corbel" pitchFamily="34" charset="0"/>
              </a:rPr>
              <a:t>апример: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баллотИровать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блокИровать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копИровать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приватизИровать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конструИровать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экспортИровать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дискутИровать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информИровать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дозИровать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1542" y="1035659"/>
            <a:ext cx="5603358" cy="501675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2"/>
                </a:solidFill>
              </a:rPr>
              <a:t>но!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маркировАть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премировАть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нормировАть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гофрировАть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пломбировАть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бомбардировАть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endParaRPr lang="ru-RU" sz="2000" dirty="0" smtClean="0">
              <a:latin typeface="Corbel" pitchFamily="34" charset="0"/>
            </a:endParaRPr>
          </a:p>
          <a:p>
            <a:r>
              <a:rPr lang="ru-RU" sz="2000" i="1" dirty="0" smtClean="0">
                <a:solidFill>
                  <a:schemeClr val="accent2"/>
                </a:solidFill>
                <a:latin typeface="Corbel" pitchFamily="34" charset="0"/>
              </a:rPr>
              <a:t>помни!</a:t>
            </a:r>
            <a:r>
              <a:rPr lang="ru-RU" sz="2000" dirty="0" smtClean="0">
                <a:latin typeface="Corbel" pitchFamily="34" charset="0"/>
              </a:rPr>
              <a:t> 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заИндеветь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заржАветь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заржавЕть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(оба варианта правильные)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кАшлянуть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обезУметь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плЕсневеть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ходАтайствовать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чЕрпать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</p:txBody>
      </p:sp>
      <p:sp>
        <p:nvSpPr>
          <p:cNvPr id="6" name="Нашивка 5">
            <a:hlinkClick r:id="rId2" action="ppaction://hlinksldjump"/>
          </p:cNvPr>
          <p:cNvSpPr/>
          <p:nvPr/>
        </p:nvSpPr>
        <p:spPr>
          <a:xfrm>
            <a:off x="8497218" y="6322990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Нашивка 6">
            <a:hlinkClick r:id="rId3" action="ppaction://hlinksldjump"/>
          </p:cNvPr>
          <p:cNvSpPr/>
          <p:nvPr/>
        </p:nvSpPr>
        <p:spPr>
          <a:xfrm flipH="1">
            <a:off x="8001054" y="6326533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97434" y="879216"/>
            <a:ext cx="761291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orbel" pitchFamily="34" charset="0"/>
              </a:rPr>
              <a:t>II. </a:t>
            </a:r>
            <a:r>
              <a:rPr lang="ru-RU" sz="2000" b="1" i="1" dirty="0" smtClean="0">
                <a:latin typeface="Corbel" pitchFamily="34" charset="0"/>
              </a:rPr>
              <a:t>У</a:t>
            </a:r>
            <a:r>
              <a:rPr lang="ru-RU" sz="2000" dirty="0" smtClean="0">
                <a:latin typeface="Corbel" pitchFamily="34" charset="0"/>
              </a:rPr>
              <a:t>дарения в формах глаголов настоящего и будущего времени, причастий (на –УЩ/ЮЩ, -АЩ/ЯЩ, -ВШ, -НН\ЕНН) и деепричастий сохраняются ТЕ ЖЕ, что и в начальной форме глагола.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b="1" i="1" dirty="0" smtClean="0">
                <a:latin typeface="Corbel" pitchFamily="34" charset="0"/>
              </a:rPr>
              <a:t>В</a:t>
            </a:r>
            <a:r>
              <a:rPr lang="ru-RU" sz="2000" dirty="0" smtClean="0">
                <a:latin typeface="Corbel" pitchFamily="34" charset="0"/>
              </a:rPr>
              <a:t> причастиях, образованных от глаголов с помощью суффикса –Т-, ударение падает на первый слог.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зАгнутый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сОгнутый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нАчатый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прИнятый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.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</p:txBody>
      </p:sp>
      <p:sp>
        <p:nvSpPr>
          <p:cNvPr id="4" name="Нашивка 3">
            <a:hlinkClick r:id="rId2" action="ppaction://hlinksldjump"/>
          </p:cNvPr>
          <p:cNvSpPr/>
          <p:nvPr/>
        </p:nvSpPr>
        <p:spPr>
          <a:xfrm>
            <a:off x="8497218" y="6322990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Нашивка 4">
            <a:hlinkClick r:id="rId3" action="ppaction://hlinksldjump"/>
          </p:cNvPr>
          <p:cNvSpPr/>
          <p:nvPr/>
        </p:nvSpPr>
        <p:spPr>
          <a:xfrm flipH="1">
            <a:off x="8001054" y="6326533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33647" y="210413"/>
            <a:ext cx="7485321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orbel" pitchFamily="34" charset="0"/>
              </a:rPr>
              <a:t>III. </a:t>
            </a:r>
            <a:r>
              <a:rPr lang="ru-RU" sz="2000" b="1" i="1" dirty="0" smtClean="0">
                <a:latin typeface="Corbel" pitchFamily="34" charset="0"/>
              </a:rPr>
              <a:t>У</a:t>
            </a:r>
            <a:r>
              <a:rPr lang="ru-RU" sz="2000" dirty="0" smtClean="0">
                <a:latin typeface="Corbel" pitchFamily="34" charset="0"/>
              </a:rPr>
              <a:t>дарения в формах прошедшего времени глаголов.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smtClean="0">
                <a:latin typeface="Corbel" pitchFamily="34" charset="0"/>
              </a:rPr>
              <a:t>     </a:t>
            </a:r>
            <a:r>
              <a:rPr lang="ru-RU" sz="2000" b="1" i="1" dirty="0" smtClean="0">
                <a:latin typeface="Corbel" pitchFamily="34" charset="0"/>
              </a:rPr>
              <a:t>В</a:t>
            </a:r>
            <a:r>
              <a:rPr lang="ru-RU" sz="2000" dirty="0" smtClean="0">
                <a:latin typeface="Corbel" pitchFamily="34" charset="0"/>
              </a:rPr>
              <a:t> формах женского рода ударение падает на окончание –а. В формах мужского, среднего рода и во множественном числе – на первый слог.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smtClean="0">
                <a:solidFill>
                  <a:schemeClr val="accent2"/>
                </a:solidFill>
                <a:latin typeface="Corbel" pitchFamily="34" charset="0"/>
              </a:rPr>
              <a:t>ИСКЛЮЧЕНИЯ:</a:t>
            </a:r>
            <a:r>
              <a:rPr lang="ru-RU" sz="2000" dirty="0" smtClean="0">
                <a:latin typeface="Corbel" pitchFamily="34" charset="0"/>
              </a:rPr>
              <a:t>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клАла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крАла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послАла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жилОсь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.</a:t>
            </a:r>
            <a:r>
              <a:rPr lang="ru-RU" dirty="0" smtClean="0">
                <a:latin typeface="Corbel" pitchFamily="34" charset="0"/>
              </a:rPr>
              <a:t/>
            </a:r>
            <a:br>
              <a:rPr lang="ru-RU" dirty="0" smtClean="0">
                <a:latin typeface="Corbel" pitchFamily="34" charset="0"/>
              </a:rPr>
            </a:br>
            <a:endParaRPr lang="ru-RU" dirty="0">
              <a:latin typeface="Corbe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23015" y="2551912"/>
            <a:ext cx="7549117" cy="40934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orbel" pitchFamily="34" charset="0"/>
              </a:rPr>
              <a:t>IV. </a:t>
            </a:r>
            <a:r>
              <a:rPr lang="ru-RU" sz="2000" b="1" i="1" dirty="0" smtClean="0">
                <a:latin typeface="Corbel" pitchFamily="34" charset="0"/>
              </a:rPr>
              <a:t>У</a:t>
            </a:r>
            <a:r>
              <a:rPr lang="ru-RU" sz="2000" dirty="0" smtClean="0">
                <a:latin typeface="Corbel" pitchFamily="34" charset="0"/>
              </a:rPr>
              <a:t>дарения в именах существительных.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smtClean="0">
                <a:latin typeface="Corbel" pitchFamily="34" charset="0"/>
              </a:rPr>
              <a:t>     1. </a:t>
            </a:r>
            <a:r>
              <a:rPr lang="ru-RU" sz="2000" b="1" i="1" dirty="0" smtClean="0">
                <a:latin typeface="Corbel" pitchFamily="34" charset="0"/>
              </a:rPr>
              <a:t>В</a:t>
            </a:r>
            <a:r>
              <a:rPr lang="ru-RU" sz="2000" dirty="0" smtClean="0">
                <a:latin typeface="Corbel" pitchFamily="34" charset="0"/>
              </a:rPr>
              <a:t> формах именительного падежа множественного числа ударным является окончание –А, безударным - -Ы, поэтому следует запомнить: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аэропОрты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тОрты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лИфты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бАнты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крАны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лЕкторы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шАрфы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.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</p:txBody>
      </p:sp>
      <p:sp>
        <p:nvSpPr>
          <p:cNvPr id="5" name="Нашивка 4">
            <a:hlinkClick r:id="rId2" action="ppaction://hlinksldjump"/>
          </p:cNvPr>
          <p:cNvSpPr/>
          <p:nvPr/>
        </p:nvSpPr>
        <p:spPr>
          <a:xfrm>
            <a:off x="8497218" y="6322990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Нашивка 5">
            <a:hlinkClick r:id="rId3" action="ppaction://hlinksldjump"/>
          </p:cNvPr>
          <p:cNvSpPr/>
          <p:nvPr/>
        </p:nvSpPr>
        <p:spPr>
          <a:xfrm flipH="1">
            <a:off x="8001054" y="6326533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46369" y="159511"/>
            <a:ext cx="29345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i="1" dirty="0" smtClean="0"/>
              <a:t>Х</a:t>
            </a:r>
            <a:r>
              <a:rPr lang="ru-RU" sz="1400" i="1" dirty="0" smtClean="0"/>
              <a:t>оть и заглядывал я встарь</a:t>
            </a:r>
            <a:br>
              <a:rPr lang="ru-RU" sz="1400" i="1" dirty="0" smtClean="0"/>
            </a:br>
            <a:r>
              <a:rPr lang="ru-RU" sz="1400" b="1" i="1" dirty="0" smtClean="0"/>
              <a:t>В</a:t>
            </a:r>
            <a:r>
              <a:rPr lang="ru-RU" sz="1400" i="1" dirty="0" smtClean="0"/>
              <a:t> Академический словарь.</a:t>
            </a:r>
            <a:br>
              <a:rPr lang="ru-RU" sz="1400" i="1" dirty="0" smtClean="0"/>
            </a:br>
            <a:r>
              <a:rPr lang="ru-RU" sz="1400" i="1" dirty="0" smtClean="0"/>
              <a:t/>
            </a:r>
            <a:br>
              <a:rPr lang="ru-RU" sz="1400" i="1" dirty="0" smtClean="0"/>
            </a:br>
            <a:r>
              <a:rPr lang="ru-RU" sz="1400" i="1" dirty="0" smtClean="0"/>
              <a:t>А.С. Пушкин «Евгений Онегин».</a:t>
            </a:r>
            <a:endParaRPr lang="ru-RU" sz="1400" i="1" dirty="0"/>
          </a:p>
        </p:txBody>
      </p:sp>
      <p:pic>
        <p:nvPicPr>
          <p:cNvPr id="39938" name="Picture 2" descr="&amp;Kcy;&amp;acy;&amp;rcy;&amp;tcy;&amp;icy;&amp;ncy;&amp;kcy;&amp;icy; &amp;pcy;&amp;ocy; &amp;zcy;&amp;acy;&amp;pcy;&amp;rcy;&amp;ocy;&amp;scy;&amp;ucy; &amp;kcy;&amp;acy;&amp;rcy;&amp;tcy;&amp;icy;&amp;ncy;&amp;kcy;&amp;icy; &amp;dcy;&amp;lcy;&amp;yacy; &amp;pcy;&amp;rcy;&amp;iecy;&amp;zcy;&amp;iecy;&amp;ncy;&amp;tcy;&amp;acy;&amp;tscy;&amp;icy;&amp;jcy; &amp;kcy;&amp;ncy;&amp;icy;&amp;gcy;&amp;icy;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609018" y="95691"/>
            <a:ext cx="1407396" cy="100863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31130" y="5510385"/>
            <a:ext cx="6955277" cy="92333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180000">
              <a:spcAft>
                <a:spcPts val="1200"/>
              </a:spcAft>
            </a:pPr>
            <a:r>
              <a:rPr lang="ru-RU" b="1" i="1" dirty="0" smtClean="0">
                <a:solidFill>
                  <a:srgbClr val="C00000"/>
                </a:solidFill>
                <a:latin typeface="+mj-lt"/>
              </a:rPr>
              <a:t>Н</a:t>
            </a:r>
            <a:r>
              <a:rPr lang="ru-RU" dirty="0" smtClean="0">
                <a:solidFill>
                  <a:srgbClr val="C00000"/>
                </a:solidFill>
                <a:latin typeface="+mj-lt"/>
              </a:rPr>
              <a:t>и в коем случае при выполнении задания не стоит опираться на собственный опыт! Большинство слов орфоэпического минимума в повседневной речи мы произносим неправильно!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822960" y="1100627"/>
            <a:ext cx="7520940" cy="4247549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180000">
              <a:spcBef>
                <a:spcPts val="0"/>
              </a:spcBef>
              <a:spcAft>
                <a:spcPts val="1200"/>
              </a:spcAft>
            </a:pPr>
            <a:r>
              <a:rPr lang="ru-RU" sz="2000" i="1" dirty="0" smtClean="0">
                <a:latin typeface="Corbel" pitchFamily="34" charset="0"/>
              </a:rPr>
              <a:t>Орфоэпия</a:t>
            </a:r>
            <a:r>
              <a:rPr lang="ru-RU" sz="2000" b="0" dirty="0" smtClean="0">
                <a:latin typeface="Corbel" pitchFamily="34" charset="0"/>
              </a:rPr>
              <a:t> (от греч. </a:t>
            </a:r>
            <a:r>
              <a:rPr lang="ru-RU" sz="2000" b="0" i="1" dirty="0" err="1" smtClean="0">
                <a:latin typeface="Corbel" pitchFamily="34" charset="0"/>
              </a:rPr>
              <a:t>orthos</a:t>
            </a:r>
            <a:r>
              <a:rPr lang="ru-RU" sz="2000" b="0" dirty="0" smtClean="0">
                <a:latin typeface="Corbel" pitchFamily="34" charset="0"/>
              </a:rPr>
              <a:t> - правильный и </a:t>
            </a:r>
            <a:r>
              <a:rPr lang="ru-RU" sz="2000" b="0" i="1" dirty="0" err="1" smtClean="0">
                <a:latin typeface="Corbel" pitchFamily="34" charset="0"/>
              </a:rPr>
              <a:t>epos</a:t>
            </a:r>
            <a:r>
              <a:rPr lang="ru-RU" sz="2000" b="0" dirty="0" smtClean="0">
                <a:latin typeface="Corbel" pitchFamily="34" charset="0"/>
              </a:rPr>
              <a:t> - речь) - отдел языкознания, изучающий правила образцового произношения </a:t>
            </a:r>
            <a:r>
              <a:rPr lang="ru-RU" sz="2000" b="0" i="1" dirty="0" smtClean="0">
                <a:latin typeface="Corbel" pitchFamily="34" charset="0"/>
              </a:rPr>
              <a:t>(Толковый словарь русского языка Д.Н. Ушакова)</a:t>
            </a:r>
            <a:r>
              <a:rPr lang="ru-RU" sz="2000" b="0" dirty="0" smtClean="0">
                <a:latin typeface="Corbel" pitchFamily="34" charset="0"/>
              </a:rPr>
              <a:t>. </a:t>
            </a:r>
          </a:p>
          <a:p>
            <a:pPr marL="0" indent="180000">
              <a:spcBef>
                <a:spcPts val="0"/>
              </a:spcBef>
            </a:pPr>
            <a:r>
              <a:rPr lang="ru-RU" sz="2000" i="1" dirty="0" smtClean="0">
                <a:latin typeface="Corbel" pitchFamily="34" charset="0"/>
              </a:rPr>
              <a:t>Орфоэпия</a:t>
            </a:r>
            <a:r>
              <a:rPr lang="ru-RU" sz="2000" b="0" dirty="0" smtClean="0">
                <a:latin typeface="Corbel" pitchFamily="34" charset="0"/>
              </a:rPr>
              <a:t> – совокупность правил, определяющих произносительные нормы нашей речи и обеспечивающих единообразное и обязательное для всех грамотных носителей языка звучание всех языковых единиц в соответствии с особенностями языковой фонетической системы, а также единообразное произнесение языковых единиц в соответствии с исторически сложившимися и закрепившимися в языковой практике нормами произношения. </a:t>
            </a:r>
            <a:r>
              <a:rPr lang="ru-RU" sz="2000" i="1" dirty="0" smtClean="0">
                <a:latin typeface="Corbel" pitchFamily="34" charset="0"/>
              </a:rPr>
              <a:t>Орфоэпическая норма </a:t>
            </a:r>
            <a:r>
              <a:rPr lang="ru-RU" sz="2000" b="0" dirty="0" smtClean="0">
                <a:latin typeface="Corbel" pitchFamily="34" charset="0"/>
              </a:rPr>
              <a:t>— это единственно возможный или предпочитаемый вариант правильного произношения слова.</a:t>
            </a:r>
            <a:endParaRPr lang="ru-RU" sz="2000" dirty="0">
              <a:latin typeface="Corbel" pitchFamily="34" charset="0"/>
            </a:endParaRPr>
          </a:p>
        </p:txBody>
      </p:sp>
      <p:sp>
        <p:nvSpPr>
          <p:cNvPr id="6" name="Управляющая кнопка: в начало 5">
            <a:hlinkClick r:id="rId3" action="ppaction://hlinksldjump" highlightClick="1"/>
          </p:cNvPr>
          <p:cNvSpPr/>
          <p:nvPr/>
        </p:nvSpPr>
        <p:spPr>
          <a:xfrm>
            <a:off x="8686801" y="6381366"/>
            <a:ext cx="369651" cy="301557"/>
          </a:xfrm>
          <a:prstGeom prst="actionButtonBeginning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06050" y="335575"/>
            <a:ext cx="802758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orbel" pitchFamily="34" charset="0"/>
              </a:rPr>
              <a:t>2. </a:t>
            </a:r>
            <a:r>
              <a:rPr lang="ru-RU" sz="2000" b="1" i="1" dirty="0" smtClean="0">
                <a:latin typeface="Corbel" pitchFamily="34" charset="0"/>
              </a:rPr>
              <a:t>В</a:t>
            </a:r>
            <a:r>
              <a:rPr lang="ru-RU" sz="2000" dirty="0" smtClean="0">
                <a:latin typeface="Corbel" pitchFamily="34" charset="0"/>
              </a:rPr>
              <a:t> формах родительного падежа множественного числа окончание -ОВ чаще всего является безударным, а окончание –ЕЙ – ударным.</a:t>
            </a:r>
            <a:br>
              <a:rPr lang="ru-RU" sz="2000" dirty="0" smtClean="0">
                <a:latin typeface="Corbel" pitchFamily="34" charset="0"/>
              </a:rPr>
            </a:br>
            <a:endParaRPr lang="ru-RU" sz="2000" dirty="0" smtClean="0">
              <a:latin typeface="Corbel" pitchFamily="34" charset="0"/>
            </a:endParaRPr>
          </a:p>
          <a:p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бухгАлтеров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кОнусов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лЕкторов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тОртов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мЕстностей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должностЕй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новостЕй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b="1" i="1" dirty="0" smtClean="0">
                <a:solidFill>
                  <a:schemeClr val="accent2"/>
                </a:solidFill>
                <a:latin typeface="Corbel" pitchFamily="34" charset="0"/>
              </a:rPr>
              <a:t>но!</a:t>
            </a: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мЕстностей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сУдей</a:t>
            </a:r>
            <a:endParaRPr lang="ru-RU" sz="2000" dirty="0">
              <a:latin typeface="Corbel" pitchFamily="34" charset="0"/>
            </a:endParaRPr>
          </a:p>
        </p:txBody>
      </p:sp>
      <p:sp>
        <p:nvSpPr>
          <p:cNvPr id="4" name="Нашивка 3">
            <a:hlinkClick r:id="rId2" action="ppaction://hlinksldjump"/>
          </p:cNvPr>
          <p:cNvSpPr/>
          <p:nvPr/>
        </p:nvSpPr>
        <p:spPr>
          <a:xfrm>
            <a:off x="8497218" y="6322990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Нашивка 4">
            <a:hlinkClick r:id="rId3" action="ppaction://hlinksldjump"/>
          </p:cNvPr>
          <p:cNvSpPr/>
          <p:nvPr/>
        </p:nvSpPr>
        <p:spPr>
          <a:xfrm flipH="1">
            <a:off x="8001054" y="6326533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99720" y="154814"/>
            <a:ext cx="8027581" cy="563231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orbel" pitchFamily="34" charset="0"/>
              </a:rPr>
              <a:t>3. </a:t>
            </a:r>
            <a:r>
              <a:rPr lang="ru-RU" sz="2000" b="1" i="1" dirty="0" smtClean="0">
                <a:latin typeface="Corbel" pitchFamily="34" charset="0"/>
              </a:rPr>
              <a:t>В</a:t>
            </a:r>
            <a:r>
              <a:rPr lang="ru-RU" sz="2000" dirty="0" smtClean="0">
                <a:latin typeface="Corbel" pitchFamily="34" charset="0"/>
              </a:rPr>
              <a:t> иноязычных существительных ударение в большинстве случаев падает на последний слог: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агЕнт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                                                        </a:t>
            </a:r>
            <a:r>
              <a:rPr lang="ru-RU" sz="2000" b="1" i="1" dirty="0" smtClean="0">
                <a:solidFill>
                  <a:schemeClr val="accent2"/>
                </a:solidFill>
                <a:latin typeface="Corbel" pitchFamily="34" charset="0"/>
              </a:rPr>
              <a:t>но!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алфавИт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                                                  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фОрзац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дефИс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                                                      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факсИмиле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диспансЕр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докумЕнт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жалюзИ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каталОг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некролОг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квартАл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партЕр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апострОф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процЕнт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цемЕнт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экспЕрт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фетИш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</p:txBody>
      </p:sp>
      <p:sp>
        <p:nvSpPr>
          <p:cNvPr id="4" name="Нашивка 3">
            <a:hlinkClick r:id="rId2" action="ppaction://hlinksldjump"/>
          </p:cNvPr>
          <p:cNvSpPr/>
          <p:nvPr/>
        </p:nvSpPr>
        <p:spPr>
          <a:xfrm>
            <a:off x="8497218" y="6322990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Нашивка 4">
            <a:hlinkClick r:id="rId3" action="ppaction://hlinksldjump"/>
          </p:cNvPr>
          <p:cNvSpPr/>
          <p:nvPr/>
        </p:nvSpPr>
        <p:spPr>
          <a:xfrm flipH="1">
            <a:off x="8001054" y="6326533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99720" y="154814"/>
            <a:ext cx="8208345" cy="31700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orbel" pitchFamily="34" charset="0"/>
              </a:rPr>
              <a:t>4. </a:t>
            </a:r>
            <a:r>
              <a:rPr lang="ru-RU" sz="2000" b="1" i="1" dirty="0" smtClean="0">
                <a:latin typeface="Corbel" pitchFamily="34" charset="0"/>
              </a:rPr>
              <a:t>В</a:t>
            </a:r>
            <a:r>
              <a:rPr lang="ru-RU" sz="2000" dirty="0" smtClean="0">
                <a:latin typeface="Corbel" pitchFamily="34" charset="0"/>
              </a:rPr>
              <a:t>о многих производных словах сохраняется ударение производящих слов: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вероисповЕдание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–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исповЕдаться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договорЕнность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договОр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–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договорИться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намЕрение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–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мЕра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обеспЕчение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–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обеспЕчить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аристокрАтия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–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аристокрАт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знАмение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–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знАмя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металлУргия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–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металлУрг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</p:txBody>
      </p:sp>
      <p:sp>
        <p:nvSpPr>
          <p:cNvPr id="4" name="Нашивка 3">
            <a:hlinkClick r:id="rId2" action="ppaction://hlinksldjump"/>
          </p:cNvPr>
          <p:cNvSpPr/>
          <p:nvPr/>
        </p:nvSpPr>
        <p:spPr>
          <a:xfrm>
            <a:off x="8497218" y="6322990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0363" y="3466890"/>
            <a:ext cx="7453422" cy="255454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orbel" pitchFamily="34" charset="0"/>
              </a:rPr>
              <a:t>5. </a:t>
            </a:r>
            <a:r>
              <a:rPr lang="ru-RU" sz="2000" b="1" i="1" dirty="0" smtClean="0">
                <a:latin typeface="Corbel" pitchFamily="34" charset="0"/>
              </a:rPr>
              <a:t>З</a:t>
            </a:r>
            <a:r>
              <a:rPr lang="ru-RU" sz="2000" dirty="0" smtClean="0">
                <a:latin typeface="Corbel" pitchFamily="34" charset="0"/>
              </a:rPr>
              <a:t>апомнить произношение следующих слов: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граждАнство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                              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свЕкла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зимОвщик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                                  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стАтуя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корЫсть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                                      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столЯр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кремЕнь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                                     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цепОчка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лыжнЯ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                                          Искра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Отрочество                                  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тУфля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</p:txBody>
      </p:sp>
      <p:sp>
        <p:nvSpPr>
          <p:cNvPr id="6" name="Нашивка 5">
            <a:hlinkClick r:id="rId3" action="ppaction://hlinksldjump"/>
          </p:cNvPr>
          <p:cNvSpPr/>
          <p:nvPr/>
        </p:nvSpPr>
        <p:spPr>
          <a:xfrm flipH="1">
            <a:off x="8001054" y="6326533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59210" y="261134"/>
            <a:ext cx="7878738" cy="594008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000" dirty="0" smtClean="0"/>
              <a:t>V</a:t>
            </a:r>
            <a:r>
              <a:rPr lang="ru-RU" sz="2000" dirty="0" smtClean="0">
                <a:latin typeface="Corbel" pitchFamily="34" charset="0"/>
              </a:rPr>
              <a:t>. </a:t>
            </a:r>
            <a:r>
              <a:rPr lang="ru-RU" sz="2000" b="1" i="1" dirty="0" smtClean="0">
                <a:latin typeface="Corbel" pitchFamily="34" charset="0"/>
              </a:rPr>
              <a:t>Н</a:t>
            </a:r>
            <a:r>
              <a:rPr lang="ru-RU" sz="2000" dirty="0" smtClean="0">
                <a:latin typeface="Corbel" pitchFamily="34" charset="0"/>
              </a:rPr>
              <a:t>аречия.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smtClean="0">
                <a:latin typeface="Corbel" pitchFamily="34" charset="0"/>
              </a:rPr>
              <a:t>    </a:t>
            </a:r>
            <a:r>
              <a:rPr lang="ru-RU" sz="2000" b="1" i="1" dirty="0" smtClean="0">
                <a:latin typeface="Corbel" pitchFamily="34" charset="0"/>
              </a:rPr>
              <a:t>У</a:t>
            </a:r>
            <a:r>
              <a:rPr lang="ru-RU" sz="2000" dirty="0" smtClean="0">
                <a:latin typeface="Corbel" pitchFamily="34" charset="0"/>
              </a:rPr>
              <a:t>дарение падает на приставку в словах: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вОвремя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зАгодя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зАтемно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Исстари</a:t>
            </a:r>
          </a:p>
          <a:p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r>
              <a:rPr lang="ru-RU" sz="2000" dirty="0" smtClean="0">
                <a:latin typeface="Corbel" pitchFamily="34" charset="0"/>
              </a:rPr>
              <a:t>VI. </a:t>
            </a:r>
            <a:r>
              <a:rPr lang="ru-RU" sz="2000" b="1" i="1" dirty="0" smtClean="0">
                <a:latin typeface="Corbel" pitchFamily="34" charset="0"/>
              </a:rPr>
              <a:t>И</a:t>
            </a:r>
            <a:r>
              <a:rPr lang="ru-RU" sz="2000" dirty="0" smtClean="0">
                <a:latin typeface="Corbel" pitchFamily="34" charset="0"/>
              </a:rPr>
              <a:t>мена прилагательные.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smtClean="0">
                <a:latin typeface="Corbel" pitchFamily="34" charset="0"/>
              </a:rPr>
              <a:t>     </a:t>
            </a:r>
            <a:r>
              <a:rPr lang="ru-RU" sz="2000" b="1" i="1" dirty="0" smtClean="0">
                <a:latin typeface="Corbel" pitchFamily="34" charset="0"/>
              </a:rPr>
              <a:t>З</a:t>
            </a:r>
            <a:r>
              <a:rPr lang="ru-RU" sz="2000" dirty="0" smtClean="0">
                <a:latin typeface="Corbel" pitchFamily="34" charset="0"/>
              </a:rPr>
              <a:t>апомните орфоэпические нормы звучания следующих имен прилагательных:</a:t>
            </a:r>
            <a:br>
              <a:rPr lang="ru-RU" sz="2000" dirty="0" smtClean="0">
                <a:latin typeface="Corbel" pitchFamily="34" charset="0"/>
              </a:rPr>
            </a:br>
            <a:endParaRPr lang="ru-RU" sz="2000" dirty="0" smtClean="0">
              <a:latin typeface="Corbel" pitchFamily="34" charset="0"/>
            </a:endParaRPr>
          </a:p>
          <a:p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давнИшний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                                       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грУшевый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красИвее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красИвейший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                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кУхонный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мозаИчный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                                       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лососЁвый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оптОвый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                                            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украИнский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слИвовый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                                          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завИдно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</p:txBody>
      </p:sp>
      <p:sp>
        <p:nvSpPr>
          <p:cNvPr id="6" name="Управляющая кнопка: в начало 5">
            <a:hlinkClick r:id="rId2" action="ppaction://hlinksldjump" highlightClick="1"/>
          </p:cNvPr>
          <p:cNvSpPr/>
          <p:nvPr/>
        </p:nvSpPr>
        <p:spPr>
          <a:xfrm>
            <a:off x="8686801" y="6381366"/>
            <a:ext cx="369651" cy="301557"/>
          </a:xfrm>
          <a:prstGeom prst="actionButtonBeginning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ашивка 6">
            <a:hlinkClick r:id="rId3" action="ppaction://hlinksldjump"/>
          </p:cNvPr>
          <p:cNvSpPr/>
          <p:nvPr/>
        </p:nvSpPr>
        <p:spPr>
          <a:xfrm flipH="1">
            <a:off x="8160549" y="6379698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79945" y="1627909"/>
            <a:ext cx="66347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2"/>
              </a:rPr>
              <a:t>http://www.calameo.com/read/0019448137d33cd45c359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с двумя вырезанными соседними углами 5"/>
          <p:cNvSpPr/>
          <p:nvPr/>
        </p:nvSpPr>
        <p:spPr>
          <a:xfrm>
            <a:off x="1244009" y="255183"/>
            <a:ext cx="6847368" cy="1265274"/>
          </a:xfrm>
          <a:prstGeom prst="snip2Same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Презентация «Орфоэпические </a:t>
            </a:r>
            <a:r>
              <a:rPr lang="ru-RU" sz="3600" b="1" dirty="0" err="1" smtClean="0">
                <a:solidFill>
                  <a:schemeClr val="bg1"/>
                </a:solidFill>
              </a:rPr>
              <a:t>запоминалки</a:t>
            </a:r>
            <a:r>
              <a:rPr lang="ru-RU" sz="3600" b="1" dirty="0" smtClean="0">
                <a:solidFill>
                  <a:schemeClr val="bg1"/>
                </a:solidFill>
              </a:rPr>
              <a:t>» 99 слайдов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98381" y="2146429"/>
            <a:ext cx="3321443" cy="255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01340" y="3434315"/>
            <a:ext cx="3462544" cy="2573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8978" y="3413052"/>
            <a:ext cx="3795822" cy="2647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в начало 8">
            <a:hlinkClick r:id="rId6" action="ppaction://hlinksldjump" highlightClick="1"/>
          </p:cNvPr>
          <p:cNvSpPr/>
          <p:nvPr/>
        </p:nvSpPr>
        <p:spPr>
          <a:xfrm>
            <a:off x="8686801" y="6381366"/>
            <a:ext cx="369651" cy="301557"/>
          </a:xfrm>
          <a:prstGeom prst="actionButtonBeginning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822960" y="270067"/>
            <a:ext cx="7520940" cy="54864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Информационный ресурсы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99729" y="999227"/>
            <a:ext cx="8187071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Calibri" pitchFamily="34" charset="0"/>
                <a:cs typeface="Times New Roman" pitchFamily="18" charset="0"/>
                <a:hlinkClick r:id="rId2"/>
              </a:rPr>
              <a:t>http://rus.1september.ru/articles/2009/16/05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be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be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Calibri" pitchFamily="34" charset="0"/>
                <a:cs typeface="Times New Roman" pitchFamily="18" charset="0"/>
                <a:hlinkClick r:id="rId3"/>
              </a:rPr>
              <a:t>https://www.tutoronline.ru/blog/orfojepicheskie-normy-russkogo-jazyka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be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bel" pitchFamily="34" charset="0"/>
              <a:ea typeface="Times New Roman" pitchFamily="18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Corbel" pitchFamily="34" charset="0"/>
                <a:hlinkClick r:id="rId4"/>
              </a:rPr>
              <a:t>http://85.142.162.119/os11/xmodules/qprint/index.php?proj_guid=AF0ED3F2557F8FFC4C06F80B6803FD26&amp;theme_guid=625b29809541e311b2b4001fc68344c9&amp;groupno=44&amp;groupno=0</a:t>
            </a:r>
            <a:endParaRPr lang="ru-RU" sz="2000" dirty="0" smtClean="0">
              <a:latin typeface="Corbel" pitchFamily="34" charset="0"/>
            </a:endParaRPr>
          </a:p>
          <a:p>
            <a:pPr>
              <a:buFont typeface="Wingdings" pitchFamily="2" charset="2"/>
              <a:buChar char="Ø"/>
            </a:pPr>
            <a:endParaRPr lang="ru-RU" sz="2000" dirty="0" smtClean="0"/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  <a:hlinkClick r:id="rId5"/>
              </a:rPr>
              <a:t>http://blinovrus.ru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be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be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  <a:hlinkClick r:id="rId6"/>
              </a:rPr>
              <a:t>http://uchimcauchitca.blogspot.ru/2013/06/1_6066.html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be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be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bel" pitchFamily="34" charset="0"/>
                <a:ea typeface="Calibri" pitchFamily="34" charset="0"/>
                <a:cs typeface="Times New Roman" pitchFamily="18" charset="0"/>
                <a:hlinkClick r:id="rId7"/>
              </a:rPr>
              <a:t>http://www.calameo.com/read/0019448137d33cd45c359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be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bel" pitchFamily="34" charset="0"/>
              <a:cs typeface="Arial" pitchFamily="34" charset="0"/>
            </a:endParaRPr>
          </a:p>
        </p:txBody>
      </p:sp>
      <p:sp>
        <p:nvSpPr>
          <p:cNvPr id="5" name="Управляющая кнопка: в начало 4">
            <a:hlinkClick r:id="" action="ppaction://hlinkshowjump?jump=firstslide" highlightClick="1"/>
          </p:cNvPr>
          <p:cNvSpPr/>
          <p:nvPr/>
        </p:nvSpPr>
        <p:spPr>
          <a:xfrm>
            <a:off x="8686801" y="6381366"/>
            <a:ext cx="369651" cy="301557"/>
          </a:xfrm>
          <a:prstGeom prst="actionButtonBeginning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95325" y="194522"/>
            <a:ext cx="76295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Совет №1.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Ф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антастическая история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4282" y="819930"/>
            <a:ext cx="4387174" cy="56323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Corbel" pitchFamily="34" charset="0"/>
              </a:rPr>
              <a:t>И</a:t>
            </a:r>
            <a:r>
              <a:rPr lang="ru-RU" sz="2000" dirty="0" smtClean="0">
                <a:latin typeface="Corbel" pitchFamily="34" charset="0"/>
              </a:rPr>
              <a:t>сключите из списка те слова, ударение в которых вы определяете безошибочно. Сосредоточьтесь на оставшихся. </a:t>
            </a:r>
          </a:p>
          <a:p>
            <a:r>
              <a:rPr lang="ru-RU" sz="2000" b="1" i="1" dirty="0" smtClean="0">
                <a:latin typeface="Corbel" pitchFamily="34" charset="0"/>
              </a:rPr>
              <a:t>Р</a:t>
            </a:r>
            <a:r>
              <a:rPr lang="ru-RU" sz="2000" dirty="0" smtClean="0">
                <a:latin typeface="Corbel" pitchFamily="34" charset="0"/>
              </a:rPr>
              <a:t>аспределите их в отдельные группы по какому-либо признаку. Например, в 1-ую группу внесите слова с ударением на первом слоге, во вторую - с ударением на втором и т.д. </a:t>
            </a:r>
          </a:p>
          <a:p>
            <a:r>
              <a:rPr lang="ru-RU" sz="2000" b="1" i="1" dirty="0" smtClean="0">
                <a:latin typeface="Corbel" pitchFamily="34" charset="0"/>
              </a:rPr>
              <a:t>Д</a:t>
            </a:r>
            <a:r>
              <a:rPr lang="ru-RU" sz="2000" dirty="0" smtClean="0">
                <a:latin typeface="Corbel" pitchFamily="34" charset="0"/>
              </a:rPr>
              <a:t>ля быстрого заучивания слов из каждой группы, попробуйте придумать с ними какую-нибудь историю (это может быть одно предложение или небольшой текст). И чем она будет фантастичнее и неправдоподобнее, чем ярче будут созданные вами образы, тем быстрее вы запомните нужные слова.</a:t>
            </a:r>
            <a:endParaRPr lang="ru-RU" sz="2000" dirty="0">
              <a:latin typeface="Corbe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699268" y="1281085"/>
            <a:ext cx="4173166" cy="44529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апример,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C0E0D"/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 необходимо запомнить следующие слова: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временщИк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диспансЕр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духовнИк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еретИк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каталОг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некролОг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приговОр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rgbClr val="0C0E0D"/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Составляем с ними предложение: </a:t>
            </a: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rgbClr val="0B5394"/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ВременщИк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духовнИк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еретИк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 поехали в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диспансЕр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 за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каталОгом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, но вместо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каталОга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 получили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некролОг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 с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приговОром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</p:txBody>
      </p:sp>
      <p:sp>
        <p:nvSpPr>
          <p:cNvPr id="7" name="Управляющая кнопка: в начало 6">
            <a:hlinkClick r:id="rId2" action="ppaction://hlinksldjump" highlightClick="1"/>
          </p:cNvPr>
          <p:cNvSpPr/>
          <p:nvPr/>
        </p:nvSpPr>
        <p:spPr>
          <a:xfrm>
            <a:off x="8218949" y="6317568"/>
            <a:ext cx="369651" cy="301557"/>
          </a:xfrm>
          <a:prstGeom prst="actionButtonBeginning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Нашивка 7">
            <a:hlinkClick r:id="rId3" action="ppaction://hlinksldjump"/>
          </p:cNvPr>
          <p:cNvSpPr/>
          <p:nvPr/>
        </p:nvSpPr>
        <p:spPr>
          <a:xfrm>
            <a:off x="8667346" y="6322990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343462" y="221235"/>
            <a:ext cx="43482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2"/>
                </a:solidFill>
                <a:latin typeface="+mj-lt"/>
              </a:rPr>
              <a:t>Совет №2.</a:t>
            </a:r>
            <a:r>
              <a:rPr lang="ru-RU" sz="2400" dirty="0" smtClean="0">
                <a:solidFill>
                  <a:schemeClr val="accent2"/>
                </a:solidFill>
                <a:latin typeface="+mj-lt"/>
              </a:rPr>
              <a:t> </a:t>
            </a:r>
            <a:r>
              <a:rPr lang="ru-RU" sz="2400" b="1" i="1" dirty="0" smtClean="0">
                <a:solidFill>
                  <a:schemeClr val="accent2"/>
                </a:solidFill>
                <a:latin typeface="+mj-lt"/>
              </a:rPr>
              <a:t>Р</a:t>
            </a:r>
            <a:r>
              <a:rPr lang="ru-RU" sz="2400" dirty="0" smtClean="0">
                <a:solidFill>
                  <a:schemeClr val="accent2"/>
                </a:solidFill>
                <a:latin typeface="+mj-lt"/>
              </a:rPr>
              <a:t>ифмовки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2045" y="750775"/>
            <a:ext cx="4387174" cy="13234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Corbel" pitchFamily="34" charset="0"/>
              </a:rPr>
              <a:t>В</a:t>
            </a:r>
            <a:r>
              <a:rPr lang="ru-RU" sz="2000" dirty="0" smtClean="0">
                <a:latin typeface="Corbel" pitchFamily="34" charset="0"/>
              </a:rPr>
              <a:t>ыучите эти несложные стихотворения с зарифмованными словами с трудным ударением. На экзамене они вам очень помогут!</a:t>
            </a:r>
            <a:r>
              <a:rPr lang="ru-RU" sz="2000" dirty="0" smtClean="0"/>
              <a:t> 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296884" y="2325996"/>
            <a:ext cx="4239491" cy="378565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  <a:ea typeface="Times New Roman" pitchFamily="18" charset="0"/>
                <a:cs typeface="Times New Roman" pitchFamily="18" charset="0"/>
              </a:rPr>
              <a:t>1. Долго ели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  <a:ea typeface="Times New Roman" pitchFamily="18" charset="0"/>
                <a:cs typeface="Times New Roman" pitchFamily="18" charset="0"/>
              </a:rPr>
              <a:t>тОрты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  <a:ea typeface="Times New Roman" pitchFamily="18" charset="0"/>
                <a:cs typeface="Times New Roman" pitchFamily="18" charset="0"/>
              </a:rPr>
              <a:t> –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  <a:ea typeface="Times New Roman" pitchFamily="18" charset="0"/>
                <a:cs typeface="Times New Roman" pitchFamily="18" charset="0"/>
              </a:rPr>
              <a:t>Не налезли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  <a:ea typeface="Times New Roman" pitchFamily="18" charset="0"/>
                <a:cs typeface="Times New Roman" pitchFamily="18" charset="0"/>
              </a:rPr>
              <a:t>шОрты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  <a:ea typeface="Times New Roman" pitchFamily="18" charset="0"/>
                <a:cs typeface="Times New Roman" pitchFamily="18" charset="0"/>
              </a:rPr>
              <a:t>!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ЗвонИт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 звонарь,</a:t>
            </a:r>
            <a:endParaRPr lang="ru-RU" sz="2000" i="1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ЗвонЯт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 в звонок,</a:t>
            </a:r>
            <a:endParaRPr lang="ru-RU" sz="2000" i="1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orbel" pitchFamily="34" charset="0"/>
                <a:ea typeface="Times New Roman" pitchFamily="18" charset="0"/>
                <a:cs typeface="Times New Roman" pitchFamily="18" charset="0"/>
              </a:rPr>
              <a:t>Чтоб ты запомнить верно смог.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i="1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3. </a:t>
            </a:r>
            <a:r>
              <a:rPr lang="ru-RU" sz="2000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Фёкла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красная, как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свЁкла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!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или 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В огороде баба </a:t>
            </a:r>
            <a:r>
              <a:rPr lang="ru-RU" sz="2000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Фёкла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 у нее на грядке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свЁкла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!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orbe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4. Срубили ель, сорвали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щавЕль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.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.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4607627" y="778638"/>
            <a:ext cx="4227615" cy="532453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5. Не говори </a:t>
            </a:r>
            <a:r>
              <a:rPr lang="ru-RU" sz="2000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катАлог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 а только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каталОг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.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А </a:t>
            </a:r>
            <a:r>
              <a:rPr lang="ru-RU" sz="2000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твОрог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?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Можно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твОрог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 а можно и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творОг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!</a:t>
            </a:r>
          </a:p>
          <a:p>
            <a:pPr algn="ctr"/>
            <a:endParaRPr lang="ru-RU" sz="2000" i="1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6. Как у нашей Марфы</a:t>
            </a:r>
            <a:b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Есть в полоску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шАрфы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!</a:t>
            </a:r>
          </a:p>
          <a:p>
            <a:pPr algn="ctr"/>
            <a:endParaRPr lang="ru-RU" sz="2000" i="1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7. С утра перепалки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Из-за ключей в коммуналке.</a:t>
            </a:r>
            <a:b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Забудьте склоки,</a:t>
            </a:r>
            <a:b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Купите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брелОки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!</a:t>
            </a:r>
          </a:p>
          <a:p>
            <a:pPr algn="ctr"/>
            <a:endParaRPr lang="ru-RU" sz="2000" i="1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8.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ФенОмен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звонИт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по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средАм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.</a:t>
            </a:r>
            <a:b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  </a:t>
            </a:r>
            <a:r>
              <a:rPr lang="ru-RU" sz="2000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П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ринЯв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договОр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по годам,</a:t>
            </a:r>
            <a:b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  Он 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Отдал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экспЕртам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эскОрта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 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ХодАтайство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аэропОрта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.</a:t>
            </a:r>
            <a:r>
              <a:rPr lang="ru-RU" sz="2000" b="1" i="1" dirty="0" smtClean="0">
                <a:solidFill>
                  <a:schemeClr val="accent3"/>
                </a:solidFill>
                <a:latin typeface="Corbel" pitchFamily="34" charset="0"/>
              </a:rPr>
              <a:t> </a:t>
            </a:r>
            <a:endParaRPr lang="ru-RU" sz="2000" b="1" dirty="0" smtClean="0">
              <a:solidFill>
                <a:schemeClr val="accent3"/>
              </a:solidFill>
              <a:latin typeface="Corbel" pitchFamily="34" charset="0"/>
            </a:endParaRPr>
          </a:p>
        </p:txBody>
      </p:sp>
      <p:sp>
        <p:nvSpPr>
          <p:cNvPr id="15" name="Нашивка 14">
            <a:hlinkClick r:id="rId2" action="ppaction://hlinksldjump"/>
          </p:cNvPr>
          <p:cNvSpPr/>
          <p:nvPr/>
        </p:nvSpPr>
        <p:spPr>
          <a:xfrm>
            <a:off x="8667346" y="6322990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в начало 6">
            <a:hlinkClick r:id="rId3" action="ppaction://hlinksldjump" highlightClick="1"/>
          </p:cNvPr>
          <p:cNvSpPr/>
          <p:nvPr/>
        </p:nvSpPr>
        <p:spPr>
          <a:xfrm>
            <a:off x="8176417" y="6328201"/>
            <a:ext cx="369651" cy="301557"/>
          </a:xfrm>
          <a:prstGeom prst="actionButtonBeginning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283233" y="220038"/>
            <a:ext cx="4501417" cy="5940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9.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ТанцОвщик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с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танцОвщицей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любят</a:t>
            </a:r>
            <a:b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Своих малышей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баловАть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.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На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кУхонный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стол по посуде </a:t>
            </a:r>
            <a:b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Пускают котят танцевать.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</a:t>
            </a: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10. Мы 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с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шофЁром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пустились 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по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грЯзи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И, подолгу буксуя 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в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грязИ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ПрорвалИсь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к отделению связи –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Нам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типОграф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прислал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жалюзИ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.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11.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Кто с правилами дружит,</a:t>
            </a:r>
          </a:p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Тот твердо убежден:</a:t>
            </a:r>
          </a:p>
          <a:p>
            <a:pPr algn="ctr"/>
            <a:r>
              <a:rPr lang="ru-RU" sz="2000" b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ФарфОр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нам очень нужен,</a:t>
            </a:r>
          </a:p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А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фАрфор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не нужён.</a:t>
            </a:r>
          </a:p>
          <a:p>
            <a:pPr algn="ctr"/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12. Нельзя сказать </a:t>
            </a:r>
            <a:r>
              <a:rPr lang="ru-RU" sz="2000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алфАвит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А можно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алфавИт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– 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Кто говорит </a:t>
            </a:r>
            <a:r>
              <a:rPr lang="ru-RU" sz="2000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алфАвит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–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Неверно говорит.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4742124" y="216223"/>
            <a:ext cx="4061636" cy="5940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13.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Когда мы на машине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Летим во весь опор,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То нас везет не </a:t>
            </a:r>
            <a:r>
              <a:rPr lang="ru-RU" sz="2000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шОфер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А нас везет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шофЁр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.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 	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14.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И пусть теперь не будет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Секретом для ребят,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Что в парке не </a:t>
            </a:r>
            <a:r>
              <a:rPr lang="ru-RU" sz="2000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статУи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А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стАтуи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стоят.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15.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А если вы в театр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Придете, например,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Вас не пропустят  в </a:t>
            </a:r>
            <a:r>
              <a:rPr lang="ru-RU" sz="2000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пАртер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Пожалуйте в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партЕр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.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 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16. Отлетела от костра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И погасла быстро -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Коль неверно, то </a:t>
            </a:r>
            <a:r>
              <a:rPr lang="ru-RU" sz="2000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искрА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Если верно - 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Искра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!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</p:txBody>
      </p:sp>
      <p:sp>
        <p:nvSpPr>
          <p:cNvPr id="7" name="Нашивка 6">
            <a:hlinkClick r:id="rId2" action="ppaction://hlinksldjump"/>
          </p:cNvPr>
          <p:cNvSpPr/>
          <p:nvPr/>
        </p:nvSpPr>
        <p:spPr>
          <a:xfrm>
            <a:off x="8667346" y="6322990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Нашивка 4">
            <a:hlinkClick r:id="rId3" action="ppaction://hlinksldjump"/>
          </p:cNvPr>
          <p:cNvSpPr/>
          <p:nvPr/>
        </p:nvSpPr>
        <p:spPr>
          <a:xfrm flipH="1">
            <a:off x="8149916" y="6326533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478470" y="443313"/>
            <a:ext cx="3859619" cy="607444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17. Стол, нам купленный,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И в кухню занесённый,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Зовётся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кУхонный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А вовсе не </a:t>
            </a:r>
            <a:r>
              <a:rPr lang="ru-RU" sz="2000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кухОнный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.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	</a:t>
            </a: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18. Труба подзорная при нём,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Смотрит в небо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астронОм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.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</a:t>
            </a: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19. Доезжай до поворота: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Вот дворец, вот вход -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ворОта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.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</a:t>
            </a: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20. Он начальник, и в момент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Нам подпишет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докумЕнт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.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</a:t>
            </a: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21. Красит стены нам маляр,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Полки делает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столЯр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.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</a:t>
            </a: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22.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Для строителей в момент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Машина привезёт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цемЕнт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.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</p:txBody>
      </p:sp>
      <p:sp>
        <p:nvSpPr>
          <p:cNvPr id="7" name="Нашивка 6">
            <a:hlinkClick r:id="rId2" action="ppaction://hlinksldjump"/>
          </p:cNvPr>
          <p:cNvSpPr/>
          <p:nvPr/>
        </p:nvSpPr>
        <p:spPr>
          <a:xfrm>
            <a:off x="8667346" y="6322990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03649" y="265804"/>
            <a:ext cx="3749168" cy="62478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23.  Как работать неохота,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     Одолела нас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дремОта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!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</a:t>
            </a: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24. Помогает нам читать,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     Учит буквы различать,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    Он известен, знаменит,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    Нужный всем нам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алфавИт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.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</a:t>
            </a: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25. Хоть и жжётся, но красива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     Всем известная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крапИва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.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</a:t>
            </a: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26. Этот камень очень сильный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     И достаточно красивый.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    Бей его хоть целый день -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    Не расколется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кремЕнь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.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</a:t>
            </a: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27. В тот же день царица злая,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    Доброй вести ожидая,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    Втайне зеркальце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взялА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   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И вопрос свой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задалА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.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</p:txBody>
      </p:sp>
      <p:sp>
        <p:nvSpPr>
          <p:cNvPr id="5" name="Нашивка 4">
            <a:hlinkClick r:id="rId3" action="ppaction://hlinksldjump"/>
          </p:cNvPr>
          <p:cNvSpPr/>
          <p:nvPr/>
        </p:nvSpPr>
        <p:spPr>
          <a:xfrm flipH="1">
            <a:off x="8149916" y="6326533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478470" y="521127"/>
            <a:ext cx="3859619" cy="5940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</a:rPr>
              <a:t>28. Вот у Коли, например,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</a:rPr>
              <a:t>Мама - милиционер.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</a:rPr>
              <a:t>А у Толи и у Веры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</a:rPr>
              <a:t>Обе мамы -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</a:rPr>
              <a:t>инженЕры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.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</a:rPr>
              <a:t>29. Для приземленья попроси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</a:rPr>
              <a:t>Пилота выпустить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</a:rPr>
              <a:t>шассИ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.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</a:rPr>
              <a:t>30. Солнце. Жарко. Привези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</a:rPr>
              <a:t>Нам для окон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</a:rPr>
              <a:t>жалюзИ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.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</a:rPr>
              <a:t>31. Прежде чем дела кончать,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</a:rPr>
              <a:t>Нужно их сперва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</a:rPr>
              <a:t>начАть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.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</a:rPr>
              <a:t>32. Если есть в тебе таланты,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</a:rPr>
              <a:t>Завяжи на праздник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</a:rPr>
              <a:t>бАнты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.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</a:rPr>
              <a:t>33. Тяжела была работа,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</a:rPr>
              <a:t>В теле всём теперь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</a:rPr>
              <a:t>ломОта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.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12432" y="212639"/>
            <a:ext cx="4221797" cy="62478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34. Жалко весь, так дайте хоть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Кекса вашего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ломОть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.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</a:t>
            </a: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35. Мой сосед-незнайка стонет: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Телефон его не </a:t>
            </a:r>
            <a:r>
              <a:rPr lang="ru-RU" sz="2000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звОнит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.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Аппарат-хитрец молчит,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Ждёт, когда кто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позвонИт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.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</a:t>
            </a: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36. Я ужасно утомлённый -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Брат не спит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новорождЁнный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.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Не смыкает ночью глаз,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Криком громким будит нас. 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 </a:t>
            </a: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37. Мы целый день с тобой хохочем,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Остановиться всё не </a:t>
            </a:r>
            <a:r>
              <a:rPr lang="ru-RU" sz="2000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хочем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.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Сказать вернее - 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не </a:t>
            </a:r>
            <a:r>
              <a:rPr lang="ru-RU" sz="2000" b="1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хотИм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,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  <a:p>
            <a:pPr algn="ctr"/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Всё </a:t>
            </a:r>
            <a:r>
              <a:rPr lang="ru-RU" sz="2000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хохотим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 да </a:t>
            </a:r>
            <a:r>
              <a:rPr lang="ru-RU" sz="2000" i="1" dirty="0" err="1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хохотим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!    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38. Вот ведро,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И мусор вот.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</p:txBody>
      </p:sp>
      <p:sp>
        <p:nvSpPr>
          <p:cNvPr id="5" name="Управляющая кнопка: в начало 4">
            <a:hlinkClick r:id="rId2" action="ppaction://hlinksldjump" highlightClick="1"/>
          </p:cNvPr>
          <p:cNvSpPr/>
          <p:nvPr/>
        </p:nvSpPr>
        <p:spPr>
          <a:xfrm>
            <a:off x="8240215" y="6317568"/>
            <a:ext cx="369651" cy="301557"/>
          </a:xfrm>
          <a:prstGeom prst="actionButtonBeginning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ашивка 5">
            <a:hlinkClick r:id="rId3" action="ppaction://hlinksldjump"/>
          </p:cNvPr>
          <p:cNvSpPr/>
          <p:nvPr/>
        </p:nvSpPr>
        <p:spPr>
          <a:xfrm flipH="1">
            <a:off x="7788394" y="6326533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Нашивка 6">
            <a:hlinkClick r:id="rId4" action="ppaction://hlinksldjump"/>
          </p:cNvPr>
          <p:cNvSpPr/>
          <p:nvPr/>
        </p:nvSpPr>
        <p:spPr>
          <a:xfrm>
            <a:off x="8667346" y="6322990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4281" y="362703"/>
            <a:ext cx="43482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2"/>
                </a:solidFill>
                <a:latin typeface="+mj-lt"/>
              </a:rPr>
              <a:t>Совет № 3.</a:t>
            </a:r>
            <a:r>
              <a:rPr lang="ru-RU" sz="2400" dirty="0" smtClean="0">
                <a:solidFill>
                  <a:schemeClr val="accent2"/>
                </a:solidFill>
                <a:latin typeface="+mj-lt"/>
              </a:rPr>
              <a:t> </a:t>
            </a:r>
            <a:r>
              <a:rPr lang="ru-RU" sz="2400" b="1" i="1" dirty="0" smtClean="0">
                <a:solidFill>
                  <a:schemeClr val="accent2"/>
                </a:solidFill>
                <a:latin typeface="+mj-lt"/>
              </a:rPr>
              <a:t>П</a:t>
            </a:r>
            <a:r>
              <a:rPr lang="ru-RU" sz="2400" dirty="0" smtClean="0">
                <a:solidFill>
                  <a:schemeClr val="accent2"/>
                </a:solidFill>
                <a:latin typeface="+mj-lt"/>
              </a:rPr>
              <a:t>роисхождение слова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4282" y="1420694"/>
            <a:ext cx="4387174" cy="50167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Corbel" pitchFamily="34" charset="0"/>
              </a:rPr>
              <a:t>Р</a:t>
            </a:r>
            <a:r>
              <a:rPr lang="ru-RU" sz="2000" dirty="0" smtClean="0">
                <a:latin typeface="Corbel" pitchFamily="34" charset="0"/>
              </a:rPr>
              <a:t>азмышления о том, как образовалось данное слово, тоже могут помочь сориентироваться в ударении.</a:t>
            </a:r>
          </a:p>
          <a:p>
            <a:r>
              <a:rPr lang="ru-RU" sz="2000" dirty="0" smtClean="0">
                <a:latin typeface="Corbel" pitchFamily="34" charset="0"/>
              </a:rPr>
              <a:t> </a:t>
            </a:r>
          </a:p>
          <a:p>
            <a:r>
              <a:rPr lang="ru-RU" sz="2000" b="1" i="1" dirty="0" smtClean="0">
                <a:latin typeface="Corbel" pitchFamily="34" charset="0"/>
              </a:rPr>
              <a:t>Р</a:t>
            </a:r>
            <a:r>
              <a:rPr lang="ru-RU" sz="2000" dirty="0" smtClean="0">
                <a:latin typeface="Corbel" pitchFamily="34" charset="0"/>
              </a:rPr>
              <a:t>ассмотрим несколько примеров:</a:t>
            </a:r>
          </a:p>
          <a:p>
            <a:r>
              <a:rPr lang="ru-RU" sz="2000" i="1" dirty="0" smtClean="0">
                <a:latin typeface="Corbel" pitchFamily="34" charset="0"/>
              </a:rPr>
              <a:t/>
            </a:r>
            <a:br>
              <a:rPr lang="ru-RU" sz="2000" i="1" dirty="0" smtClean="0">
                <a:latin typeface="Corbel" pitchFamily="34" charset="0"/>
              </a:rPr>
            </a:br>
            <a:r>
              <a:rPr lang="ru-RU" sz="2000" b="1" i="1" dirty="0" err="1" smtClean="0">
                <a:solidFill>
                  <a:schemeClr val="accent3"/>
                </a:solidFill>
                <a:latin typeface="Corbel" pitchFamily="34" charset="0"/>
              </a:rPr>
              <a:t>вероисповЕдание</a:t>
            </a:r>
            <a:r>
              <a:rPr lang="ru-RU" sz="2000" i="1" dirty="0" smtClean="0">
                <a:latin typeface="Corbel" pitchFamily="34" charset="0"/>
              </a:rPr>
              <a:t> - </a:t>
            </a:r>
            <a:r>
              <a:rPr lang="ru-RU" sz="2000" dirty="0" smtClean="0">
                <a:latin typeface="Corbel" pitchFamily="34" charset="0"/>
              </a:rPr>
              <a:t>от </a:t>
            </a:r>
            <a:r>
              <a:rPr lang="ru-RU" sz="2000" i="1" dirty="0" smtClean="0">
                <a:latin typeface="Corbel" pitchFamily="34" charset="0"/>
              </a:rPr>
              <a:t>"веру </a:t>
            </a:r>
            <a:r>
              <a:rPr lang="ru-RU" sz="2000" i="1" dirty="0" err="1" smtClean="0">
                <a:latin typeface="Corbel" pitchFamily="34" charset="0"/>
              </a:rPr>
              <a:t>исповЕдать</a:t>
            </a:r>
            <a:r>
              <a:rPr lang="ru-RU" sz="2000" i="1" dirty="0" smtClean="0">
                <a:latin typeface="Corbel" pitchFamily="34" charset="0"/>
              </a:rPr>
              <a:t>"</a:t>
            </a:r>
          </a:p>
          <a:p>
            <a:r>
              <a:rPr lang="ru-RU" sz="2000" b="1" i="1" dirty="0" err="1" smtClean="0">
                <a:solidFill>
                  <a:schemeClr val="accent3"/>
                </a:solidFill>
                <a:latin typeface="Corbel" pitchFamily="34" charset="0"/>
              </a:rPr>
              <a:t>знАчимость</a:t>
            </a:r>
            <a:r>
              <a:rPr lang="ru-RU" sz="2000" i="1" dirty="0" smtClean="0">
                <a:latin typeface="Corbel" pitchFamily="34" charset="0"/>
              </a:rPr>
              <a:t> - </a:t>
            </a:r>
            <a:r>
              <a:rPr lang="ru-RU" sz="2000" dirty="0" smtClean="0">
                <a:latin typeface="Corbel" pitchFamily="34" charset="0"/>
              </a:rPr>
              <a:t>от прил. </a:t>
            </a:r>
            <a:r>
              <a:rPr lang="ru-RU" sz="2000" i="1" dirty="0" smtClean="0">
                <a:latin typeface="Corbel" pitchFamily="34" charset="0"/>
              </a:rPr>
              <a:t>"</a:t>
            </a:r>
            <a:r>
              <a:rPr lang="ru-RU" sz="2000" i="1" dirty="0" err="1" smtClean="0">
                <a:latin typeface="Corbel" pitchFamily="34" charset="0"/>
              </a:rPr>
              <a:t>знАчимый</a:t>
            </a:r>
            <a:r>
              <a:rPr lang="ru-RU" sz="2000" i="1" dirty="0" smtClean="0">
                <a:latin typeface="Corbel" pitchFamily="34" charset="0"/>
              </a:rPr>
              <a:t>"</a:t>
            </a:r>
          </a:p>
          <a:p>
            <a:r>
              <a:rPr lang="ru-RU" sz="2000" b="1" i="1" dirty="0" smtClean="0">
                <a:solidFill>
                  <a:schemeClr val="accent3"/>
                </a:solidFill>
                <a:latin typeface="Corbel" pitchFamily="34" charset="0"/>
              </a:rPr>
              <a:t>Отрочество</a:t>
            </a:r>
            <a:r>
              <a:rPr lang="ru-RU" sz="2000" i="1" dirty="0" smtClean="0">
                <a:latin typeface="Corbel" pitchFamily="34" charset="0"/>
              </a:rPr>
              <a:t> - </a:t>
            </a:r>
            <a:r>
              <a:rPr lang="ru-RU" sz="2000" dirty="0" smtClean="0">
                <a:latin typeface="Corbel" pitchFamily="34" charset="0"/>
              </a:rPr>
              <a:t>от </a:t>
            </a:r>
            <a:r>
              <a:rPr lang="ru-RU" sz="2000" i="1" dirty="0" smtClean="0">
                <a:latin typeface="Corbel" pitchFamily="34" charset="0"/>
              </a:rPr>
              <a:t>"Отрок" </a:t>
            </a:r>
            <a:r>
              <a:rPr lang="ru-RU" sz="2000" dirty="0" smtClean="0">
                <a:latin typeface="Corbel" pitchFamily="34" charset="0"/>
              </a:rPr>
              <a:t>(подросток) </a:t>
            </a:r>
          </a:p>
          <a:p>
            <a:r>
              <a:rPr lang="ru-RU" sz="2000" b="1" i="1" dirty="0" err="1" smtClean="0">
                <a:solidFill>
                  <a:schemeClr val="accent3"/>
                </a:solidFill>
                <a:latin typeface="Corbel" pitchFamily="34" charset="0"/>
              </a:rPr>
              <a:t>слИвовый</a:t>
            </a:r>
            <a:r>
              <a:rPr lang="ru-RU" sz="2000" i="1" dirty="0" smtClean="0">
                <a:latin typeface="Corbel" pitchFamily="34" charset="0"/>
              </a:rPr>
              <a:t> -  </a:t>
            </a:r>
            <a:r>
              <a:rPr lang="ru-RU" sz="2000" dirty="0" smtClean="0">
                <a:latin typeface="Corbel" pitchFamily="34" charset="0"/>
              </a:rPr>
              <a:t>образовано от </a:t>
            </a:r>
            <a:r>
              <a:rPr lang="ru-RU" sz="2000" i="1" dirty="0" smtClean="0">
                <a:latin typeface="Corbel" pitchFamily="34" charset="0"/>
              </a:rPr>
              <a:t>"</a:t>
            </a:r>
            <a:r>
              <a:rPr lang="ru-RU" sz="2000" i="1" dirty="0" err="1" smtClean="0">
                <a:latin typeface="Corbel" pitchFamily="34" charset="0"/>
              </a:rPr>
              <a:t>слИва</a:t>
            </a:r>
            <a:r>
              <a:rPr lang="ru-RU" sz="2000" i="1" dirty="0" smtClean="0">
                <a:latin typeface="Corbel" pitchFamily="34" charset="0"/>
              </a:rPr>
              <a:t>"</a:t>
            </a:r>
          </a:p>
          <a:p>
            <a:r>
              <a:rPr lang="ru-RU" sz="2000" b="1" i="1" dirty="0" err="1" smtClean="0">
                <a:solidFill>
                  <a:schemeClr val="accent3"/>
                </a:solidFill>
                <a:latin typeface="Corbel" pitchFamily="34" charset="0"/>
              </a:rPr>
              <a:t>опОшлить</a:t>
            </a:r>
            <a:r>
              <a:rPr lang="ru-RU" sz="2000" b="1" i="1" dirty="0" smtClean="0">
                <a:solidFill>
                  <a:schemeClr val="accent3"/>
                </a:solidFill>
                <a:latin typeface="Corbel" pitchFamily="34" charset="0"/>
              </a:rPr>
              <a:t>, </a:t>
            </a:r>
            <a:r>
              <a:rPr lang="ru-RU" sz="2000" b="1" i="1" dirty="0" err="1" smtClean="0">
                <a:solidFill>
                  <a:schemeClr val="accent3"/>
                </a:solidFill>
                <a:latin typeface="Corbel" pitchFamily="34" charset="0"/>
              </a:rPr>
              <a:t>опОшлят</a:t>
            </a:r>
            <a:r>
              <a:rPr lang="ru-RU" sz="2000" b="1" dirty="0" smtClean="0">
                <a:solidFill>
                  <a:schemeClr val="accent3"/>
                </a:solidFill>
                <a:latin typeface="Corbel" pitchFamily="34" charset="0"/>
              </a:rPr>
              <a:t> </a:t>
            </a:r>
            <a:r>
              <a:rPr lang="ru-RU" sz="2000" dirty="0" smtClean="0">
                <a:latin typeface="Corbel" pitchFamily="34" charset="0"/>
              </a:rPr>
              <a:t>- от слова </a:t>
            </a:r>
            <a:r>
              <a:rPr lang="ru-RU" sz="2000" i="1" dirty="0" smtClean="0">
                <a:latin typeface="Corbel" pitchFamily="34" charset="0"/>
              </a:rPr>
              <a:t>"</a:t>
            </a:r>
            <a:r>
              <a:rPr lang="ru-RU" sz="2000" i="1" dirty="0" err="1" smtClean="0">
                <a:latin typeface="Corbel" pitchFamily="34" charset="0"/>
              </a:rPr>
              <a:t>пОшлый</a:t>
            </a:r>
            <a:r>
              <a:rPr lang="ru-RU" sz="2000" i="1" dirty="0" smtClean="0">
                <a:latin typeface="Corbel" pitchFamily="34" charset="0"/>
              </a:rPr>
              <a:t>" </a:t>
            </a:r>
          </a:p>
          <a:p>
            <a:endParaRPr lang="ru-RU" sz="2000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677190" y="499872"/>
            <a:ext cx="4173166" cy="563231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i="1" dirty="0" smtClean="0">
                <a:latin typeface="Corbel" pitchFamily="34" charset="0"/>
              </a:rPr>
              <a:t>Е</a:t>
            </a:r>
            <a:r>
              <a:rPr lang="ru-RU" sz="2000" dirty="0" smtClean="0">
                <a:latin typeface="Corbel" pitchFamily="34" charset="0"/>
              </a:rPr>
              <a:t>сть в русском языке слова, вошедшие в наш язык из </a:t>
            </a:r>
            <a:r>
              <a:rPr lang="ru-RU" sz="2000" u="sng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французского языка</a:t>
            </a:r>
            <a:r>
              <a:rPr lang="ru-RU" sz="2000" dirty="0" smtClean="0">
                <a:latin typeface="Corbel" pitchFamily="34" charset="0"/>
              </a:rPr>
              <a:t>, в котором ударение ставится всегда на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последний слог</a:t>
            </a:r>
            <a:r>
              <a:rPr lang="ru-RU" sz="2000" dirty="0" smtClean="0">
                <a:latin typeface="Corbel" pitchFamily="34" charset="0"/>
              </a:rPr>
              <a:t>, и эти слова не утратили свою "родную" традицию:</a:t>
            </a:r>
          </a:p>
          <a:p>
            <a:r>
              <a:rPr lang="ru-RU" sz="2000" i="1" dirty="0" smtClean="0">
                <a:latin typeface="Corbel" pitchFamily="34" charset="0"/>
              </a:rPr>
              <a:t/>
            </a:r>
            <a:br>
              <a:rPr lang="ru-RU" sz="2000" i="1" dirty="0" smtClean="0">
                <a:latin typeface="Corbel" pitchFamily="34" charset="0"/>
              </a:rPr>
            </a:br>
            <a:r>
              <a:rPr lang="ru-RU" sz="2000" b="1" i="1" dirty="0" err="1" smtClean="0">
                <a:solidFill>
                  <a:schemeClr val="accent3"/>
                </a:solidFill>
                <a:latin typeface="Corbel" pitchFamily="34" charset="0"/>
              </a:rPr>
              <a:t>диспансЕр</a:t>
            </a:r>
            <a:r>
              <a:rPr lang="ru-RU" sz="2000" dirty="0" smtClean="0">
                <a:latin typeface="Corbel" pitchFamily="34" charset="0"/>
              </a:rPr>
              <a:t> </a:t>
            </a:r>
            <a:r>
              <a:rPr lang="ru-RU" sz="2000" i="1" dirty="0" smtClean="0">
                <a:latin typeface="Corbel" pitchFamily="34" charset="0"/>
              </a:rPr>
              <a:t>(слово пришло из англ. яз. через посредство франц.яз.)</a:t>
            </a:r>
            <a:endParaRPr lang="ru-RU" sz="2000" dirty="0" smtClean="0">
              <a:latin typeface="Corbel" pitchFamily="34" charset="0"/>
            </a:endParaRPr>
          </a:p>
          <a:p>
            <a:r>
              <a:rPr lang="ru-RU" sz="2000" b="1" i="1" dirty="0" err="1" smtClean="0">
                <a:solidFill>
                  <a:schemeClr val="accent3"/>
                </a:solidFill>
                <a:latin typeface="Corbel" pitchFamily="34" charset="0"/>
              </a:rPr>
              <a:t>жалюзИ</a:t>
            </a:r>
            <a:endParaRPr lang="ru-RU" sz="2000" b="1" dirty="0" smtClean="0">
              <a:solidFill>
                <a:schemeClr val="accent3"/>
              </a:solidFill>
              <a:latin typeface="Corbel" pitchFamily="34" charset="0"/>
            </a:endParaRPr>
          </a:p>
          <a:p>
            <a:r>
              <a:rPr lang="ru-RU" sz="2000" b="1" i="1" dirty="0" err="1" smtClean="0">
                <a:solidFill>
                  <a:schemeClr val="accent3"/>
                </a:solidFill>
                <a:latin typeface="Corbel" pitchFamily="34" charset="0"/>
              </a:rPr>
              <a:t>партЕр</a:t>
            </a:r>
            <a:endParaRPr lang="ru-RU" sz="2000" b="1" dirty="0" smtClean="0">
              <a:solidFill>
                <a:schemeClr val="accent3"/>
              </a:solidFill>
              <a:latin typeface="Corbel" pitchFamily="34" charset="0"/>
            </a:endParaRPr>
          </a:p>
          <a:p>
            <a:r>
              <a:rPr lang="ru-RU" sz="2000" b="1" i="1" dirty="0" err="1" smtClean="0">
                <a:solidFill>
                  <a:schemeClr val="accent3"/>
                </a:solidFill>
                <a:latin typeface="Corbel" pitchFamily="34" charset="0"/>
              </a:rPr>
              <a:t>экспЕрт</a:t>
            </a:r>
            <a:endParaRPr lang="ru-RU" sz="2000" b="1" dirty="0" smtClean="0">
              <a:solidFill>
                <a:schemeClr val="accent3"/>
              </a:solidFill>
              <a:latin typeface="Corbel" pitchFamily="34" charset="0"/>
            </a:endParaRPr>
          </a:p>
          <a:p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smtClean="0">
                <a:latin typeface="Corbel" pitchFamily="34" charset="0"/>
              </a:rPr>
              <a:t>А вот в </a:t>
            </a:r>
            <a:r>
              <a:rPr lang="ru-RU" sz="2000" u="sng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немецком языке</a:t>
            </a:r>
            <a:r>
              <a:rPr lang="ru-RU" sz="2000" dirty="0" smtClean="0">
                <a:latin typeface="Corbel" pitchFamily="34" charset="0"/>
              </a:rPr>
              <a:t> ударение в словах падает на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второй слог</a:t>
            </a:r>
            <a:r>
              <a:rPr lang="ru-RU" sz="2000" dirty="0" smtClean="0">
                <a:latin typeface="Corbel" pitchFamily="34" charset="0"/>
              </a:rPr>
              <a:t>:</a:t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dirty="0" smtClean="0">
                <a:latin typeface="Corbel" pitchFamily="34" charset="0"/>
              </a:rPr>
              <a:t/>
            </a:r>
            <a:br>
              <a:rPr lang="ru-RU" sz="2000" dirty="0" smtClean="0">
                <a:latin typeface="Corbel" pitchFamily="34" charset="0"/>
              </a:rPr>
            </a:br>
            <a:r>
              <a:rPr lang="ru-RU" sz="2000" b="1" i="1" dirty="0" err="1" smtClean="0">
                <a:solidFill>
                  <a:schemeClr val="accent3"/>
                </a:solidFill>
                <a:latin typeface="Corbel" pitchFamily="34" charset="0"/>
              </a:rPr>
              <a:t>квартАл</a:t>
            </a:r>
            <a:r>
              <a:rPr lang="ru-RU" sz="2000" b="1" dirty="0" smtClean="0">
                <a:solidFill>
                  <a:schemeClr val="accent3"/>
                </a:solidFill>
                <a:latin typeface="Corbel" pitchFamily="34" charset="0"/>
              </a:rPr>
              <a:t/>
            </a:r>
            <a:br>
              <a:rPr lang="ru-RU" sz="2000" b="1" dirty="0" smtClean="0">
                <a:solidFill>
                  <a:schemeClr val="accent3"/>
                </a:solidFill>
                <a:latin typeface="Corbel" pitchFamily="34" charset="0"/>
              </a:rPr>
            </a:br>
            <a:r>
              <a:rPr lang="ru-RU" sz="2000" b="1" i="1" dirty="0" err="1" smtClean="0">
                <a:solidFill>
                  <a:schemeClr val="accent3"/>
                </a:solidFill>
                <a:latin typeface="Corbel" pitchFamily="34" charset="0"/>
              </a:rPr>
              <a:t>дефИс</a:t>
            </a:r>
            <a:endParaRPr lang="ru-RU" sz="2000" b="1" dirty="0" smtClean="0">
              <a:solidFill>
                <a:schemeClr val="accent3"/>
              </a:solidFill>
              <a:latin typeface="Corbel" pitchFamily="34" charset="0"/>
            </a:endParaRPr>
          </a:p>
        </p:txBody>
      </p:sp>
      <p:sp>
        <p:nvSpPr>
          <p:cNvPr id="13" name="Нашивка 12">
            <a:hlinkClick r:id="rId2" action="ppaction://hlinksldjump"/>
          </p:cNvPr>
          <p:cNvSpPr/>
          <p:nvPr/>
        </p:nvSpPr>
        <p:spPr>
          <a:xfrm>
            <a:off x="8667346" y="6322990"/>
            <a:ext cx="379379" cy="301557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в начало 6">
            <a:hlinkClick r:id="rId3" action="ppaction://hlinksldjump" highlightClick="1"/>
          </p:cNvPr>
          <p:cNvSpPr/>
          <p:nvPr/>
        </p:nvSpPr>
        <p:spPr>
          <a:xfrm>
            <a:off x="8176417" y="6328201"/>
            <a:ext cx="369651" cy="301557"/>
          </a:xfrm>
          <a:prstGeom prst="actionButtonBeginning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2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2221</TotalTime>
  <Words>984</Words>
  <Application>Microsoft Office PowerPoint</Application>
  <PresentationFormat>Экран (4:3)</PresentationFormat>
  <Paragraphs>366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Тема2</vt:lpstr>
      <vt:lpstr>Орфоэпия </vt:lpstr>
      <vt:lpstr>МЕНЮ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Орфоэпический минимум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тесты</vt:lpstr>
      <vt:lpstr>Слайд 22</vt:lpstr>
      <vt:lpstr>Слайд 23</vt:lpstr>
      <vt:lpstr>Ответы</vt:lpstr>
      <vt:lpstr>Другие тесты по орфоэпии:</vt:lpstr>
      <vt:lpstr>Правила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Лена</dc:creator>
  <cp:lastModifiedBy>Лена</cp:lastModifiedBy>
  <cp:revision>103</cp:revision>
  <dcterms:created xsi:type="dcterms:W3CDTF">2014-09-16T21:28:01Z</dcterms:created>
  <dcterms:modified xsi:type="dcterms:W3CDTF">2020-01-20T21:18:46Z</dcterms:modified>
</cp:coreProperties>
</file>