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ink/ink1.xml" ContentType="application/inkml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57" r:id="rId2"/>
    <p:sldId id="271" r:id="rId3"/>
    <p:sldId id="259" r:id="rId4"/>
    <p:sldId id="260" r:id="rId5"/>
    <p:sldId id="261" r:id="rId6"/>
    <p:sldId id="262" r:id="rId7"/>
    <p:sldId id="263" r:id="rId8"/>
    <p:sldId id="270" r:id="rId9"/>
    <p:sldId id="264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78" y="-8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5.2863240530519398E-2"/>
          <c:y val="0.14836529003552457"/>
          <c:w val="0.57744788484600962"/>
          <c:h val="0.76129921878598883"/>
        </c:manualLayout>
      </c:layout>
      <c:pie3DChart>
        <c:varyColors val="1"/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/>
      <c:pie3DChart>
        <c:varyColors val="1"/>
      </c:pie3DChart>
    </c:plotArea>
    <c:legend>
      <c:legendPos val="r"/>
      <c:layout>
        <c:manualLayout>
          <c:xMode val="edge"/>
          <c:yMode val="edge"/>
          <c:x val="0.69669076347377124"/>
          <c:y val="0.41379006668635726"/>
          <c:w val="0.27992142986052032"/>
          <c:h val="0.19603580631962306"/>
        </c:manualLayout>
      </c:layout>
      <c:txPr>
        <a:bodyPr/>
        <a:lstStyle/>
        <a:p>
          <a:pPr>
            <a:defRPr sz="105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10 Б</a:t>
            </a:r>
            <a:endParaRPr lang="ru-RU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с иллюстрациями 48%</c:v>
                </c:pt>
                <c:pt idx="1">
                  <c:v>без иллюстраций 52%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9.8000000000000007</c:v>
                </c:pt>
                <c:pt idx="1">
                  <c:v>9.6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sz="1050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4.127791947466828E-2"/>
          <c:y val="0.2531183811117762"/>
          <c:w val="0.56382565057783196"/>
          <c:h val="0.6842989667814685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Взрослые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с иллюстрациями 19%</c:v>
                </c:pt>
                <c:pt idx="1">
                  <c:v>без иллюстраций 81%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14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sz="1050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2А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с иллюстрациями 91%</c:v>
                </c:pt>
                <c:pt idx="1">
                  <c:v>без иллюстраций 9%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</c:v>
                </c:pt>
                <c:pt idx="1">
                  <c:v>3.2</c:v>
                </c:pt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1000" b="1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050" b="1"/>
            </a:pPr>
            <a:endParaRPr lang="ru-RU"/>
          </a:p>
        </c:txPr>
      </c:legendEntry>
      <c:legendEntry>
        <c:idx val="2"/>
        <c:delete val="1"/>
      </c:legendEntry>
      <c:legendEntry>
        <c:idx val="3"/>
        <c:delete val="1"/>
      </c:legendEntry>
      <c:layout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6 Б2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с иллюстрациями 68%</c:v>
                </c:pt>
                <c:pt idx="1">
                  <c:v>без иллюстраций 32%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5</c:v>
                </c:pt>
              </c:numCache>
            </c:numRef>
          </c:val>
        </c:ser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  <c:txPr>
        <a:bodyPr/>
        <a:lstStyle/>
        <a:p>
          <a:pPr>
            <a:defRPr sz="1050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28.31858" units="1/cm"/>
          <inkml:channelProperty channel="Y" name="resolution" value="28.36565" units="1/cm"/>
        </inkml:channelProperties>
      </inkml:inkSource>
      <inkml:timestamp xml:id="ts0" timeString="2017-03-30T06:19:41.054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10597 18415</inkml:trace>
  <inkml:trace contextRef="#ctx0" brushRef="#br0" timeOffset="2608.1492">10815 17264</inkml:trace>
  <inkml:trace contextRef="#ctx0" brushRef="#br0" timeOffset="5360.3066">12839 16827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ADAC-252C-4A8A-8B3C-1AD8480A4765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B5F37-75BB-4855-8641-E73F4DCAEF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1982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B5F37-75BB-4855-8641-E73F4DCAEFAF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05193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6F226-C3A7-4C14-B1E7-C84E10D0C875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32A6410-6C80-42DA-8B1F-4D9135C58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6F226-C3A7-4C14-B1E7-C84E10D0C875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A6410-6C80-42DA-8B1F-4D9135C58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6F226-C3A7-4C14-B1E7-C84E10D0C875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A6410-6C80-42DA-8B1F-4D9135C58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6F226-C3A7-4C14-B1E7-C84E10D0C875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32A6410-6C80-42DA-8B1F-4D9135C58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6F226-C3A7-4C14-B1E7-C84E10D0C875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A6410-6C80-42DA-8B1F-4D9135C589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6F226-C3A7-4C14-B1E7-C84E10D0C875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A6410-6C80-42DA-8B1F-4D9135C58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6F226-C3A7-4C14-B1E7-C84E10D0C875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32A6410-6C80-42DA-8B1F-4D9135C589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6F226-C3A7-4C14-B1E7-C84E10D0C875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A6410-6C80-42DA-8B1F-4D9135C58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6F226-C3A7-4C14-B1E7-C84E10D0C875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A6410-6C80-42DA-8B1F-4D9135C58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6F226-C3A7-4C14-B1E7-C84E10D0C875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A6410-6C80-42DA-8B1F-4D9135C58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6F226-C3A7-4C14-B1E7-C84E10D0C875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A6410-6C80-42DA-8B1F-4D9135C589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7C6F226-C3A7-4C14-B1E7-C84E10D0C875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32A6410-6C80-42DA-8B1F-4D9135C589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8458200" cy="1222375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5300" dirty="0" smtClean="0">
                <a:solidFill>
                  <a:schemeClr val="tx1"/>
                </a:solidFill>
                <a:effectLst/>
              </a:rPr>
              <a:t>Портрет  </a:t>
            </a:r>
            <a:br>
              <a:rPr lang="ru-RU" sz="5300" dirty="0" smtClean="0">
                <a:solidFill>
                  <a:schemeClr val="tx1"/>
                </a:solidFill>
                <a:effectLst/>
              </a:rPr>
            </a:br>
            <a:r>
              <a:rPr lang="ru-RU" sz="5300" dirty="0" smtClean="0">
                <a:solidFill>
                  <a:schemeClr val="tx1"/>
                </a:solidFill>
                <a:effectLst/>
              </a:rPr>
              <a:t>словом и кистью </a:t>
            </a:r>
            <a:r>
              <a:rPr lang="ru-RU" dirty="0" smtClean="0">
                <a:solidFill>
                  <a:schemeClr val="tx1"/>
                </a:solidFill>
                <a:effectLst/>
              </a:rPr>
              <a:t/>
            </a:r>
            <a:br>
              <a:rPr lang="ru-RU" dirty="0" smtClean="0">
                <a:solidFill>
                  <a:schemeClr val="tx1"/>
                </a:solidFill>
                <a:effectLst/>
              </a:rPr>
            </a:br>
            <a:r>
              <a:rPr lang="ru-RU" dirty="0">
                <a:solidFill>
                  <a:schemeClr val="tx1"/>
                </a:solidFill>
                <a:effectLst/>
              </a:rPr>
              <a:t> </a:t>
            </a:r>
            <a:r>
              <a:rPr lang="ru-RU" dirty="0" smtClean="0">
                <a:solidFill>
                  <a:schemeClr val="tx1"/>
                </a:solidFill>
                <a:effectLst/>
              </a:rPr>
              <a:t>  </a:t>
            </a:r>
            <a:r>
              <a:rPr lang="ru-RU" sz="3100" dirty="0" smtClean="0">
                <a:solidFill>
                  <a:schemeClr val="tx1"/>
                </a:solidFill>
                <a:effectLst/>
              </a:rPr>
              <a:t>(по рассказу </a:t>
            </a:r>
            <a:r>
              <a:rPr lang="ru-RU" sz="3100" dirty="0" err="1" smtClean="0">
                <a:solidFill>
                  <a:schemeClr val="tx1"/>
                </a:solidFill>
                <a:effectLst/>
              </a:rPr>
              <a:t>И.С.Тургенева</a:t>
            </a:r>
            <a:r>
              <a:rPr lang="ru-RU" sz="3100" dirty="0" smtClean="0">
                <a:solidFill>
                  <a:schemeClr val="tx1"/>
                </a:solidFill>
                <a:effectLst/>
              </a:rPr>
              <a:t> « Муму» и иллюстрациям  художников</a:t>
            </a:r>
            <a:br>
              <a:rPr lang="ru-RU" sz="3100" dirty="0" smtClean="0">
                <a:solidFill>
                  <a:schemeClr val="tx1"/>
                </a:solidFill>
                <a:effectLst/>
              </a:rPr>
            </a:br>
            <a:r>
              <a:rPr lang="ru-RU" sz="3100" dirty="0" smtClean="0">
                <a:solidFill>
                  <a:schemeClr val="tx1"/>
                </a:solidFill>
                <a:effectLst/>
              </a:rPr>
              <a:t>  И.И. </a:t>
            </a:r>
            <a:r>
              <a:rPr lang="ru-RU" sz="3100" dirty="0" err="1" smtClean="0">
                <a:solidFill>
                  <a:schemeClr val="tx1"/>
                </a:solidFill>
                <a:effectLst/>
              </a:rPr>
              <a:t>Пчелко</a:t>
            </a:r>
            <a:r>
              <a:rPr lang="ru-RU" sz="3100" dirty="0" smtClean="0">
                <a:solidFill>
                  <a:schemeClr val="tx1"/>
                </a:solidFill>
                <a:effectLst/>
              </a:rPr>
              <a:t> и Н.А. </a:t>
            </a:r>
            <a:r>
              <a:rPr lang="ru-RU" sz="3100" dirty="0" err="1" smtClean="0">
                <a:solidFill>
                  <a:schemeClr val="tx1"/>
                </a:solidFill>
                <a:effectLst/>
              </a:rPr>
              <a:t>Ращектаева</a:t>
            </a:r>
            <a:r>
              <a:rPr lang="ru-RU" sz="3100" dirty="0" smtClean="0">
                <a:solidFill>
                  <a:schemeClr val="tx1"/>
                </a:solidFill>
                <a:effectLst/>
              </a:rPr>
              <a:t>)</a:t>
            </a:r>
            <a:br>
              <a:rPr lang="ru-RU" sz="3100" dirty="0" smtClean="0">
                <a:solidFill>
                  <a:schemeClr val="tx1"/>
                </a:solidFill>
                <a:effectLst/>
              </a:rPr>
            </a:br>
            <a:r>
              <a:rPr lang="ru-RU" sz="2200" dirty="0">
                <a:solidFill>
                  <a:schemeClr val="tx1"/>
                </a:solidFill>
                <a:effectLst/>
              </a:rPr>
              <a:t> </a:t>
            </a:r>
            <a:r>
              <a:rPr lang="ru-RU" sz="2200" dirty="0" smtClean="0">
                <a:solidFill>
                  <a:schemeClr val="tx1"/>
                </a:solidFill>
                <a:effectLst/>
              </a:rPr>
              <a:t>     </a:t>
            </a:r>
            <a:r>
              <a:rPr lang="ru-RU" sz="1600" dirty="0" smtClean="0">
                <a:solidFill>
                  <a:schemeClr val="tx1"/>
                </a:solidFill>
                <a:effectLst/>
              </a:rPr>
              <a:t>исследовательская работа</a:t>
            </a:r>
            <a:endParaRPr lang="ru-RU" sz="22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5668871"/>
            <a:ext cx="3475112" cy="914400"/>
          </a:xfrm>
        </p:spPr>
        <p:txBody>
          <a:bodyPr>
            <a:normAutofit fontScale="25000" lnSpcReduction="20000"/>
          </a:bodyPr>
          <a:lstStyle/>
          <a:p>
            <a:r>
              <a:rPr lang="ru-RU" sz="6400" dirty="0" smtClean="0">
                <a:solidFill>
                  <a:schemeClr val="tx1"/>
                </a:solidFill>
              </a:rPr>
              <a:t>                                          Автор</a:t>
            </a:r>
            <a:r>
              <a:rPr lang="ru-RU" sz="6400" dirty="0">
                <a:solidFill>
                  <a:schemeClr val="tx1"/>
                </a:solidFill>
              </a:rPr>
              <a:t>: </a:t>
            </a:r>
          </a:p>
          <a:p>
            <a:r>
              <a:rPr lang="ru-RU" sz="6400" dirty="0">
                <a:solidFill>
                  <a:schemeClr val="tx1"/>
                </a:solidFill>
              </a:rPr>
              <a:t>                                 Борщ Дарья,</a:t>
            </a:r>
          </a:p>
          <a:p>
            <a:r>
              <a:rPr lang="ru-RU" sz="6400" dirty="0">
                <a:solidFill>
                  <a:schemeClr val="tx1"/>
                </a:solidFill>
              </a:rPr>
              <a:t>             </a:t>
            </a:r>
            <a:r>
              <a:rPr lang="ru-RU" sz="6400" dirty="0" smtClean="0">
                <a:solidFill>
                  <a:schemeClr val="tx1"/>
                </a:solidFill>
              </a:rPr>
              <a:t> учащаяся </a:t>
            </a:r>
            <a:r>
              <a:rPr lang="ru-RU" sz="6400" dirty="0">
                <a:solidFill>
                  <a:schemeClr val="tx1"/>
                </a:solidFill>
              </a:rPr>
              <a:t>5 «а2» </a:t>
            </a:r>
            <a:r>
              <a:rPr lang="ru-RU" sz="6400" dirty="0" smtClean="0">
                <a:solidFill>
                  <a:schemeClr val="tx1"/>
                </a:solidFill>
              </a:rPr>
              <a:t>класса</a:t>
            </a:r>
            <a:endParaRPr lang="ru-RU" sz="6400" dirty="0">
              <a:solidFill>
                <a:schemeClr val="tx1"/>
              </a:solidFill>
            </a:endParaRPr>
          </a:p>
          <a:p>
            <a:r>
              <a:rPr lang="ru-RU" sz="6400" dirty="0">
                <a:solidFill>
                  <a:schemeClr val="tx1"/>
                </a:solidFill>
              </a:rPr>
              <a:t>  МАОУ « Гимназия города Юрга»</a:t>
            </a:r>
          </a:p>
          <a:p>
            <a:endParaRPr lang="ru-RU" sz="6400" dirty="0">
              <a:solidFill>
                <a:schemeClr val="tx1"/>
              </a:solidFill>
            </a:endParaRPr>
          </a:p>
          <a:p>
            <a:endParaRPr lang="ru-RU" sz="6400" dirty="0">
              <a:solidFill>
                <a:schemeClr val="tx1"/>
              </a:solidFill>
            </a:endParaRPr>
          </a:p>
          <a:p>
            <a:r>
              <a:rPr lang="ru-RU" sz="6400" dirty="0">
                <a:solidFill>
                  <a:schemeClr val="tx1"/>
                </a:solidFill>
              </a:rPr>
              <a:t>                               Руководитель:</a:t>
            </a:r>
          </a:p>
          <a:p>
            <a:r>
              <a:rPr lang="ru-RU" sz="6400" dirty="0">
                <a:solidFill>
                  <a:schemeClr val="tx1"/>
                </a:solidFill>
              </a:rPr>
              <a:t>       Фазулина  Елена </a:t>
            </a:r>
            <a:r>
              <a:rPr lang="ru-RU" sz="6400" dirty="0" err="1" smtClean="0">
                <a:solidFill>
                  <a:schemeClr val="tx1"/>
                </a:solidFill>
              </a:rPr>
              <a:t>Флюровна</a:t>
            </a:r>
            <a:r>
              <a:rPr lang="ru-RU" sz="6400" dirty="0" smtClean="0">
                <a:solidFill>
                  <a:schemeClr val="tx1"/>
                </a:solidFill>
              </a:rPr>
              <a:t>,</a:t>
            </a:r>
            <a:endParaRPr lang="ru-RU" sz="6400" dirty="0">
              <a:solidFill>
                <a:schemeClr val="tx1"/>
              </a:solidFill>
            </a:endParaRPr>
          </a:p>
          <a:p>
            <a:r>
              <a:rPr lang="ru-RU" sz="6400" dirty="0">
                <a:solidFill>
                  <a:schemeClr val="tx1"/>
                </a:solidFill>
              </a:rPr>
              <a:t>            </a:t>
            </a:r>
            <a:r>
              <a:rPr lang="ru-RU" sz="6400" dirty="0" smtClean="0">
                <a:solidFill>
                  <a:schemeClr val="tx1"/>
                </a:solidFill>
              </a:rPr>
              <a:t>учитель </a:t>
            </a:r>
            <a:r>
              <a:rPr lang="ru-RU" sz="6400" dirty="0">
                <a:solidFill>
                  <a:schemeClr val="tx1"/>
                </a:solidFill>
              </a:rPr>
              <a:t>русского </a:t>
            </a:r>
            <a:r>
              <a:rPr lang="ru-RU" sz="6400" dirty="0" smtClean="0">
                <a:solidFill>
                  <a:schemeClr val="tx1"/>
                </a:solidFill>
              </a:rPr>
              <a:t>языка и</a:t>
            </a:r>
            <a:endParaRPr lang="ru-RU" sz="6400" dirty="0">
              <a:solidFill>
                <a:schemeClr val="tx1"/>
              </a:solidFill>
            </a:endParaRPr>
          </a:p>
          <a:p>
            <a:r>
              <a:rPr lang="ru-RU" sz="6400" dirty="0">
                <a:solidFill>
                  <a:schemeClr val="tx1"/>
                </a:solidFill>
              </a:rPr>
              <a:t>           </a:t>
            </a:r>
            <a:r>
              <a:rPr lang="ru-RU" sz="6400" dirty="0" smtClean="0">
                <a:solidFill>
                  <a:schemeClr val="tx1"/>
                </a:solidFill>
              </a:rPr>
              <a:t>                        литературы 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56992"/>
            <a:ext cx="2585966" cy="3338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="" xmlns:p14="http://schemas.microsoft.com/office/powerpoint/2010/main" Requires="p14">
          <p:contentPart p14:bwMode="auto" r:id="rId3">
            <p14:nvContentPartPr>
              <p14:cNvPr id="4" name="Рукописные данные 3"/>
              <p14:cNvContentPartPr/>
              <p14:nvPr/>
            </p14:nvContentPartPr>
            <p14:xfrm>
              <a:off x="3814920" y="6057720"/>
              <a:ext cx="807480" cy="572040"/>
            </p14:xfrm>
          </p:contentPart>
        </mc:Choice>
        <mc:Fallback>
          <p:pic>
            <p:nvPicPr>
              <p:cNvPr id="4" name="Рукописные данные 3"/>
              <p:cNvPicPr/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3805560" y="6048360"/>
                <a:ext cx="826200" cy="590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="" xmlns:p14="http://schemas.microsoft.com/office/powerpoint/2010/main" val="26976476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2005" y="914704"/>
            <a:ext cx="3255524" cy="34525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2468" y="886869"/>
            <a:ext cx="2809875" cy="34750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359" y="4437112"/>
            <a:ext cx="337784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Рис.Пчелко</a:t>
            </a:r>
            <a:r>
              <a:rPr lang="ru-RU" sz="20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Игорь Иванович</a:t>
            </a:r>
            <a:endParaRPr lang="ru-RU" sz="20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90843" y="4437112"/>
            <a:ext cx="418608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Рис.Ращектаев</a:t>
            </a:r>
            <a:r>
              <a:rPr lang="ru-RU" sz="2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Никифор Андреевич</a:t>
            </a:r>
            <a:endParaRPr lang="ru-RU" sz="20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359" y="5013176"/>
            <a:ext cx="889248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«Мужчина двенадцати вершков роста, сложенны</a:t>
            </a:r>
            <a:r>
              <a:rPr lang="ru-RU" sz="2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й богатырём </a:t>
            </a: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</a:t>
            </a:r>
          </a:p>
          <a:p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глухонемой </a:t>
            </a:r>
            <a:r>
              <a:rPr lang="ru-RU" sz="2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 рожденья. Одаренный необычайной  силой, он работал  за </a:t>
            </a: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четверых.    </a:t>
            </a:r>
            <a:r>
              <a:rPr lang="ru-RU" sz="2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...Вообще Герасим был нрава строгого и серьезного, любил во всем порядок».</a:t>
            </a:r>
            <a:endParaRPr lang="ru-RU" sz="2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-8626"/>
            <a:ext cx="26803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</a:t>
            </a:r>
            <a:r>
              <a:rPr lang="ru-RU" sz="5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ерасим</a:t>
            </a:r>
            <a:endParaRPr lang="ru-RU" sz="5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0278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6119" y="1051574"/>
            <a:ext cx="2736304" cy="32156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543249" y="1124744"/>
            <a:ext cx="2815847" cy="30693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5348" y="4365104"/>
            <a:ext cx="337784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Рис. </a:t>
            </a:r>
            <a:r>
              <a:rPr lang="ru-RU" sz="2000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Пчелко</a:t>
            </a:r>
            <a:r>
              <a:rPr lang="ru-RU" sz="2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0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Игорь Иванович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787720" y="4365104"/>
            <a:ext cx="425661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Рис. </a:t>
            </a:r>
            <a:r>
              <a:rPr lang="ru-RU" sz="2000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Ращектаев</a:t>
            </a:r>
            <a:r>
              <a:rPr lang="ru-RU" sz="2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0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Никифор Андреевич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4919008"/>
            <a:ext cx="867645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«...</a:t>
            </a:r>
            <a:r>
              <a:rPr lang="ru-RU" sz="2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женщина лет двадцати восьми, маленькая, худая, белокурая, с родинками на левой щеке</a:t>
            </a: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... С </a:t>
            </a:r>
            <a:r>
              <a:rPr lang="ru-RU" sz="2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ранней молодости ее держали в черном теле: работала она за двоих, а ласки никакой никогда не </a:t>
            </a:r>
            <a:r>
              <a:rPr lang="ru-RU" sz="2400" b="1" dirty="0" err="1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видала</a:t>
            </a:r>
            <a:r>
              <a:rPr lang="ru-RU" sz="2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</a:t>
            </a: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...</a:t>
            </a:r>
            <a:r>
              <a:rPr lang="ru-RU" sz="2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Нрава она была весьма смирного, или, лучше сказать, запуганного</a:t>
            </a: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...»</a:t>
            </a:r>
            <a:endParaRPr lang="ru-RU" sz="2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75856" y="0"/>
            <a:ext cx="24879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Татьяна</a:t>
            </a:r>
            <a:endParaRPr lang="ru-RU" sz="5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360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46888" y="908720"/>
            <a:ext cx="3291496" cy="31683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68208" y="4149080"/>
            <a:ext cx="284885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 err="1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Пчелко</a:t>
            </a:r>
            <a:r>
              <a:rPr lang="ru-RU" sz="20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Игорь Иванович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825806" y="4149080"/>
            <a:ext cx="372762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 err="1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Ращектаев</a:t>
            </a:r>
            <a:r>
              <a:rPr lang="ru-RU" sz="20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Никифор Андреевич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04047" y="908720"/>
            <a:ext cx="3381001" cy="31683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4725144"/>
            <a:ext cx="864096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«В </a:t>
            </a:r>
            <a:r>
              <a:rPr lang="ru-RU" sz="2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одной из отдаленных улиц </a:t>
            </a: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Москвы… жила </a:t>
            </a:r>
            <a:r>
              <a:rPr lang="ru-RU" sz="2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некогда </a:t>
            </a:r>
            <a:r>
              <a:rPr lang="ru-RU" sz="2400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барыня,вдова</a:t>
            </a:r>
            <a:r>
              <a:rPr lang="ru-RU" sz="2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окруженная многочисленною </a:t>
            </a: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дворней… </a:t>
            </a:r>
          </a:p>
          <a:p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…она </a:t>
            </a:r>
            <a:r>
              <a:rPr lang="ru-RU" sz="2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выезжала редко и уединенно доживала последние годы своей скупой и скучающей старости. </a:t>
            </a: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День </a:t>
            </a:r>
            <a:r>
              <a:rPr lang="ru-RU" sz="2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ее, нерадостный и ненастный, давно прошел; но и вечер ее был </a:t>
            </a:r>
            <a:r>
              <a:rPr lang="ru-RU" sz="2400" b="1" dirty="0" err="1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чернее</a:t>
            </a:r>
            <a:r>
              <a:rPr lang="ru-RU" sz="2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ночи</a:t>
            </a: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.»</a:t>
            </a:r>
            <a:endParaRPr lang="ru-RU" sz="2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-171400"/>
            <a:ext cx="25154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Барыня</a:t>
            </a:r>
            <a:endParaRPr lang="ru-RU" sz="5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04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924944"/>
            <a:ext cx="69127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C00000"/>
                </a:solidFill>
              </a:rPr>
              <a:t>То, что вечно и нетленно, так это искусство…</a:t>
            </a:r>
          </a:p>
          <a:p>
            <a:r>
              <a:rPr lang="ru-RU" sz="4800" b="1" dirty="0" smtClean="0">
                <a:solidFill>
                  <a:srgbClr val="C00000"/>
                </a:solidFill>
              </a:rPr>
              <a:t>              </a:t>
            </a:r>
          </a:p>
          <a:p>
            <a:pPr algn="r"/>
            <a:r>
              <a:rPr lang="ru-RU" sz="4800" b="1" dirty="0" smtClean="0">
                <a:solidFill>
                  <a:srgbClr val="C00000"/>
                </a:solidFill>
              </a:rPr>
              <a:t>И</a:t>
            </a:r>
            <a:r>
              <a:rPr lang="ru-RU" sz="4800" b="1" dirty="0">
                <a:solidFill>
                  <a:srgbClr val="C00000"/>
                </a:solidFill>
              </a:rPr>
              <a:t>. С. Тургенев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88640"/>
            <a:ext cx="7992888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3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Гипотеза</a:t>
            </a:r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: </a:t>
            </a:r>
            <a:r>
              <a:rPr lang="ru-RU" sz="24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портреты литературных героев, выполненные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4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художниками </a:t>
            </a:r>
            <a:r>
              <a:rPr lang="ru-RU" sz="24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Ращектаевым.Н</a:t>
            </a:r>
            <a:r>
              <a:rPr lang="ru-RU" sz="24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. , </a:t>
            </a:r>
            <a:r>
              <a:rPr lang="ru-RU" sz="24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Пчелко.И</a:t>
            </a:r>
            <a:r>
              <a:rPr lang="ru-RU" sz="24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. в полной мере отображают не только внешний облик героев рассказа И.С.Тургенева «</a:t>
            </a:r>
            <a:r>
              <a:rPr lang="ru-RU" sz="24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Муму</a:t>
            </a:r>
            <a:r>
              <a:rPr lang="ru-RU" sz="24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», но и передают их характер.</a:t>
            </a:r>
          </a:p>
        </p:txBody>
      </p:sp>
    </p:spTree>
    <p:extLst>
      <p:ext uri="{BB962C8B-B14F-4D97-AF65-F5344CB8AC3E}">
        <p14:creationId xmlns="" xmlns:p14="http://schemas.microsoft.com/office/powerpoint/2010/main" val="277893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Цель: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рассмотрение особенностей изображения персонажей рассказа «</a:t>
            </a:r>
            <a:r>
              <a:rPr lang="ru-RU" sz="2400" b="1" dirty="0" err="1" smtClean="0"/>
              <a:t>Муму</a:t>
            </a:r>
            <a:r>
              <a:rPr lang="ru-RU" sz="2400" b="1" dirty="0" smtClean="0"/>
              <a:t>» художественным словом И. С. Тургенева и кистью художников Н. А. </a:t>
            </a:r>
            <a:r>
              <a:rPr lang="ru-RU" sz="2400" b="1" dirty="0" err="1" smtClean="0"/>
              <a:t>Ращектаева</a:t>
            </a:r>
            <a:r>
              <a:rPr lang="ru-RU" sz="2400" b="1" dirty="0" smtClean="0"/>
              <a:t>, И. </a:t>
            </a:r>
            <a:r>
              <a:rPr lang="ru-RU" sz="2400" b="1" dirty="0" err="1" smtClean="0"/>
              <a:t>И.Пчелко</a:t>
            </a:r>
            <a:endParaRPr lang="ru-RU" sz="2400" b="1" dirty="0" smtClean="0"/>
          </a:p>
          <a:p>
            <a:pPr>
              <a:buFont typeface="Wingdings" pitchFamily="2" charset="2"/>
              <a:buChar char="Ø"/>
            </a:pPr>
            <a:endParaRPr lang="ru-RU" sz="2400" dirty="0" smtClean="0"/>
          </a:p>
          <a:p>
            <a:pPr>
              <a:buFont typeface="Wingdings" pitchFamily="2" charset="2"/>
              <a:buChar char="Ø"/>
            </a:pPr>
            <a:endParaRPr lang="ru-RU" sz="2400" dirty="0" smtClean="0"/>
          </a:p>
          <a:p>
            <a:pPr>
              <a:buNone/>
            </a:pPr>
            <a:r>
              <a:rPr lang="ru-RU" b="1" dirty="0" smtClean="0"/>
              <a:t>Методы исследования: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/>
              <a:t>- изучение и анализ справочной литературы;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/>
              <a:t>- анкетирование;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/>
              <a:t>- анализ полученных данных;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/>
              <a:t>- сопоставление литературного и живописного портрета</a:t>
            </a:r>
          </a:p>
          <a:p>
            <a:pPr>
              <a:buFont typeface="Wingdings" pitchFamily="2" charset="2"/>
              <a:buChar char="ü"/>
            </a:pPr>
            <a:endParaRPr lang="ru-RU" sz="2400" b="1" dirty="0" smtClean="0"/>
          </a:p>
          <a:p>
            <a:pPr>
              <a:buFont typeface="Wingdings" pitchFamily="2" charset="2"/>
              <a:buChar char="ü"/>
            </a:pPr>
            <a:endParaRPr lang="ru-RU" sz="2400" b="1" dirty="0" smtClean="0"/>
          </a:p>
          <a:p>
            <a:pPr>
              <a:buFont typeface="Wingdings" pitchFamily="2" charset="2"/>
              <a:buChar char="Ø"/>
            </a:pP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5661248"/>
            <a:ext cx="8458200" cy="914400"/>
          </a:xfrm>
        </p:spPr>
        <p:txBody>
          <a:bodyPr>
            <a:normAutofit fontScale="25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128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Задачи</a:t>
            </a:r>
            <a:r>
              <a:rPr lang="ru-RU" sz="96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</a:p>
          <a:p>
            <a:r>
              <a:rPr lang="ru-RU" sz="96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-    дать толкование понятию «портрет» ; </a:t>
            </a:r>
          </a:p>
          <a:p>
            <a:pPr marL="342900" indent="-342900">
              <a:buFontTx/>
              <a:buChar char="-"/>
            </a:pPr>
            <a:r>
              <a:rPr lang="ru-RU" sz="9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п</a:t>
            </a:r>
            <a:r>
              <a:rPr lang="ru-RU" sz="96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оказать роль и задачи иллюстрации в художественном  произведении ;</a:t>
            </a:r>
          </a:p>
          <a:p>
            <a:pPr marL="342900" indent="-342900">
              <a:buFontTx/>
              <a:buChar char="-"/>
            </a:pPr>
            <a:r>
              <a:rPr lang="ru-RU" sz="9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п</a:t>
            </a:r>
            <a:r>
              <a:rPr lang="ru-RU" sz="96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ровести опрос читателей о необходимости иллюстраций;</a:t>
            </a:r>
          </a:p>
          <a:p>
            <a:pPr marL="342900" indent="-342900">
              <a:buFontTx/>
              <a:buChar char="-"/>
            </a:pPr>
            <a:r>
              <a:rPr lang="ru-RU" sz="9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п</a:t>
            </a:r>
            <a:r>
              <a:rPr lang="ru-RU" sz="96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оказать роль портретной характеристики в раскрытии образов рассказа И.С. Тургенева «Муму»;</a:t>
            </a:r>
          </a:p>
          <a:p>
            <a:pPr marL="342900" indent="-342900">
              <a:buFontTx/>
              <a:buChar char="-"/>
            </a:pPr>
            <a:r>
              <a:rPr lang="ru-RU" sz="9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с</a:t>
            </a:r>
            <a:r>
              <a:rPr lang="ru-RU" sz="96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опоставить живописные портреты художников </a:t>
            </a:r>
            <a:r>
              <a:rPr lang="ru-RU" sz="96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Ращектаева.Н</a:t>
            </a:r>
            <a:r>
              <a:rPr lang="ru-RU" sz="96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., </a:t>
            </a:r>
            <a:r>
              <a:rPr lang="ru-RU" sz="96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Пчелко.И</a:t>
            </a:r>
            <a:r>
              <a:rPr lang="ru-RU" sz="96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. с портретным описанием героев</a:t>
            </a:r>
          </a:p>
          <a:p>
            <a:r>
              <a:rPr lang="ru-RU" sz="96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     рассказа «Муму» И.С. Тургенева.</a:t>
            </a:r>
          </a:p>
          <a:p>
            <a:pPr marL="342900" indent="-342900">
              <a:buFontTx/>
              <a:buChar char="-"/>
            </a:pPr>
            <a:endParaRPr lang="ru-RU" sz="9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2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28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  Гипотеза</a:t>
            </a:r>
            <a:r>
              <a:rPr lang="ru-RU" sz="96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: портреты литературных героев, выполненные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9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х</a:t>
            </a:r>
            <a:r>
              <a:rPr lang="ru-RU" sz="96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удожниками </a:t>
            </a:r>
            <a:r>
              <a:rPr lang="ru-RU" sz="96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Ращектаевым.Н</a:t>
            </a:r>
            <a:r>
              <a:rPr lang="ru-RU" sz="96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. , </a:t>
            </a:r>
            <a:r>
              <a:rPr lang="ru-RU" sz="96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Пчелко.И</a:t>
            </a:r>
            <a:r>
              <a:rPr lang="ru-RU" sz="96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. в полной мере отображают не только внешний облик героев рассказа </a:t>
            </a:r>
            <a:r>
              <a:rPr lang="ru-RU" sz="96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И.С.Тургенева</a:t>
            </a:r>
            <a:r>
              <a:rPr lang="ru-RU" sz="96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 «Муму», но и передают их характер.</a:t>
            </a:r>
          </a:p>
          <a:p>
            <a:pPr marL="342900" indent="-342900">
              <a:buFontTx/>
              <a:buChar char="-"/>
            </a:pPr>
            <a:endParaRPr lang="ru-RU" sz="9600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>
              <a:buFontTx/>
              <a:buChar char="-"/>
            </a:pPr>
            <a:endParaRPr lang="ru-RU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>
              <a:buFontTx/>
              <a:buChar char="-"/>
            </a:pPr>
            <a:endParaRPr lang="ru-RU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68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458200" cy="1222375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dirty="0" smtClean="0"/>
              <a:t> </a:t>
            </a:r>
            <a:r>
              <a:rPr lang="ru-RU" dirty="0">
                <a:effectLst/>
              </a:rPr>
              <a:t> </a:t>
            </a:r>
            <a:r>
              <a:rPr lang="ru-RU" dirty="0" smtClean="0">
                <a:effectLst/>
              </a:rPr>
              <a:t>  </a:t>
            </a:r>
            <a:r>
              <a:rPr lang="ru-RU" dirty="0" smtClean="0">
                <a:solidFill>
                  <a:schemeClr val="tx1"/>
                </a:solidFill>
                <a:effectLst/>
              </a:rPr>
              <a:t>Портрет. лексическое значение,</a:t>
            </a:r>
            <a:br>
              <a:rPr lang="ru-RU" dirty="0" smtClean="0">
                <a:solidFill>
                  <a:schemeClr val="tx1"/>
                </a:solidFill>
                <a:effectLst/>
              </a:rPr>
            </a:br>
            <a:r>
              <a:rPr lang="ru-RU" dirty="0" smtClean="0">
                <a:solidFill>
                  <a:schemeClr val="tx1"/>
                </a:solidFill>
                <a:effectLst/>
              </a:rPr>
              <a:t>      роль и значение в литературе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132040"/>
            <a:ext cx="8458200" cy="914400"/>
          </a:xfrm>
        </p:spPr>
        <p:txBody>
          <a:bodyPr>
            <a:normAutofit fontScale="250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96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же такое портрет?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96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Насколько отличается толкование этого слова в разных словарях?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9600" b="1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9600" b="1" dirty="0" smtClean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96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ПОРТРЕТ в литературном произведении – это вид художественного описания,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96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котором изображается  внешний облик персонажа с тех сторон, которые  наиболее ярко представляют его в авторском видении. Портрет является одним из важнейших средств характеристики литературного героя</a:t>
            </a:r>
            <a:endParaRPr lang="ru-RU" sz="9600" b="1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b="1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95536" y="5589240"/>
            <a:ext cx="8458200" cy="91440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400" kern="1200">
                <a:solidFill>
                  <a:schemeClr val="tx2">
                    <a:shade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1019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</a:t>
            </a:r>
            <a:r>
              <a:rPr lang="ru-RU" dirty="0" smtClean="0">
                <a:effectLst/>
              </a:rPr>
              <a:t>Роль портретной характеристики 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       в раскрытии образов рассказа 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                   </a:t>
            </a:r>
            <a:r>
              <a:rPr lang="ru-RU" dirty="0" err="1" smtClean="0">
                <a:effectLst/>
              </a:rPr>
              <a:t>И.С.Тургенева</a:t>
            </a:r>
            <a:r>
              <a:rPr lang="ru-RU" dirty="0" smtClean="0">
                <a:effectLst/>
              </a:rPr>
              <a:t> « муму»</a:t>
            </a:r>
            <a:endParaRPr lang="ru-RU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5373216"/>
            <a:ext cx="6139336" cy="914400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9600" dirty="0" smtClean="0"/>
              <a:t>Рассказ «Муму» - величайшее произведение русской литературы, одно из самых известных произведений И.С. Тургенева. </a:t>
            </a:r>
            <a:r>
              <a:rPr lang="ru-RU" sz="9600" dirty="0"/>
              <a:t>Р</a:t>
            </a:r>
            <a:r>
              <a:rPr lang="ru-RU" sz="9600" dirty="0" smtClean="0"/>
              <a:t>ассказ очень простой, бесхитростный. Однако сколько в нём глубины, чуткости и понимания, душевного переживания.</a:t>
            </a:r>
          </a:p>
          <a:p>
            <a:pPr algn="just"/>
            <a:r>
              <a:rPr lang="ru-RU" sz="9600" dirty="0"/>
              <a:t> </a:t>
            </a:r>
            <a:r>
              <a:rPr lang="ru-RU" sz="9600" dirty="0" smtClean="0"/>
              <a:t>Через описание портретных характеристик автор раскрывает внутренний мир персонажей.</a:t>
            </a:r>
          </a:p>
          <a:p>
            <a:pPr algn="just"/>
            <a:r>
              <a:rPr lang="ru-RU" sz="9600" dirty="0"/>
              <a:t> </a:t>
            </a:r>
            <a:r>
              <a:rPr lang="ru-RU" sz="9600" dirty="0" smtClean="0"/>
              <a:t> «Муму» Тургенева – рассказ, который интересен тем, что в нём  представлена полная галерея  характеров, описанных через  портреты героев.</a:t>
            </a:r>
          </a:p>
          <a:p>
            <a:endParaRPr lang="ru-RU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984" y="2132856"/>
            <a:ext cx="2160240" cy="34455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49635" y="5669009"/>
            <a:ext cx="108189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200" b="1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И.С. Тургенев</a:t>
            </a:r>
          </a:p>
          <a:p>
            <a:pPr algn="ctr"/>
            <a:r>
              <a:rPr lang="ru-RU" sz="1200" b="1" cap="none" spc="0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1818 - 1883</a:t>
            </a:r>
            <a:endParaRPr lang="ru-RU" sz="1200" b="1" cap="none" spc="0" dirty="0">
              <a:ln w="1143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4620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458200" cy="1222375"/>
          </a:xfrm>
        </p:spPr>
        <p:txBody>
          <a:bodyPr/>
          <a:lstStyle/>
          <a:p>
            <a:r>
              <a:rPr lang="ru-RU" dirty="0" smtClean="0">
                <a:effectLst/>
              </a:rPr>
              <a:t>       Роль и задачи иллюстраций       </a:t>
            </a:r>
            <a:endParaRPr lang="ru-RU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661248"/>
            <a:ext cx="8640960" cy="914400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Произведение художественной литературы – роман или рассказ, поэма или стихотворение - является самостоятельным и законченным творением искусства. Оно создано средствами художественного слова и воспринимается, прежде всего, в процессе чтения.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dirty="0" smtClean="0"/>
              <a:t>1.Иллюстрация – рисунок, фотография, гравюра или другое  изображение, поясняющее текст. Иллюстрации используются для передачи эмоциональной атмосферы художественного произведения, визуализации</a:t>
            </a:r>
          </a:p>
          <a:p>
            <a:pPr algn="just"/>
            <a:r>
              <a:rPr lang="ru-RU" sz="2000" dirty="0"/>
              <a:t>г</a:t>
            </a:r>
            <a:r>
              <a:rPr lang="ru-RU" sz="2000" dirty="0" smtClean="0"/>
              <a:t>ероев повествования, </a:t>
            </a:r>
            <a:r>
              <a:rPr lang="ru-RU" sz="2000" dirty="0"/>
              <a:t>демонстрации объектов, описываемых в </a:t>
            </a:r>
            <a:r>
              <a:rPr lang="ru-RU" sz="2000" dirty="0" smtClean="0"/>
              <a:t>книге.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dirty="0" smtClean="0"/>
              <a:t>2. </a:t>
            </a:r>
            <a:r>
              <a:rPr lang="ru-RU" sz="2000" dirty="0"/>
              <a:t>В изобразительном искусстве портрет — это самостоятельный жанр, целью которого является отображение визуальных характеристик модели. «На портрете изображается внешний облик (а через него и внутренний мир) конкретного, реального, существовавшего в прошлом или существующего в настоящем человека». Портрет — это повторение в пластических формах, линиях и красках живого лица, и одновременно при этом его идейно-художественная интерпретация.</a:t>
            </a:r>
          </a:p>
        </p:txBody>
      </p:sp>
    </p:spTree>
    <p:extLst>
      <p:ext uri="{BB962C8B-B14F-4D97-AF65-F5344CB8AC3E}">
        <p14:creationId xmlns="" xmlns:p14="http://schemas.microsoft.com/office/powerpoint/2010/main" val="239487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="" xmlns:p14="http://schemas.microsoft.com/office/powerpoint/2010/main" val="1806680408"/>
              </p:ext>
            </p:extLst>
          </p:nvPr>
        </p:nvGraphicFramePr>
        <p:xfrm>
          <a:off x="4644008" y="4077072"/>
          <a:ext cx="4499992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="" xmlns:p14="http://schemas.microsoft.com/office/powerpoint/2010/main" val="87850281"/>
              </p:ext>
            </p:extLst>
          </p:nvPr>
        </p:nvGraphicFramePr>
        <p:xfrm>
          <a:off x="5436096" y="2348880"/>
          <a:ext cx="3240360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="" xmlns:p14="http://schemas.microsoft.com/office/powerpoint/2010/main" val="703739570"/>
              </p:ext>
            </p:extLst>
          </p:nvPr>
        </p:nvGraphicFramePr>
        <p:xfrm>
          <a:off x="4860032" y="1844824"/>
          <a:ext cx="3675620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="" xmlns:p14="http://schemas.microsoft.com/office/powerpoint/2010/main" val="3934313769"/>
              </p:ext>
            </p:extLst>
          </p:nvPr>
        </p:nvGraphicFramePr>
        <p:xfrm>
          <a:off x="5148064" y="4149080"/>
          <a:ext cx="3417284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="" xmlns:p14="http://schemas.microsoft.com/office/powerpoint/2010/main" val="3149154228"/>
              </p:ext>
            </p:extLst>
          </p:nvPr>
        </p:nvGraphicFramePr>
        <p:xfrm>
          <a:off x="395536" y="1772816"/>
          <a:ext cx="3744416" cy="226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="" xmlns:p14="http://schemas.microsoft.com/office/powerpoint/2010/main" val="1404570448"/>
              </p:ext>
            </p:extLst>
          </p:nvPr>
        </p:nvGraphicFramePr>
        <p:xfrm>
          <a:off x="467544" y="4221088"/>
          <a:ext cx="3816424" cy="2191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539552" y="260648"/>
            <a:ext cx="799610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/>
              <a:t>Результаты опроса читателей</a:t>
            </a:r>
          </a:p>
          <a:p>
            <a:pPr algn="ctr"/>
            <a:r>
              <a:rPr lang="ru-RU" sz="3600" b="1" dirty="0" smtClean="0"/>
              <a:t> о необходимости иллюстраций в книге</a:t>
            </a:r>
            <a:endParaRPr lang="ru-RU" sz="3600" b="1" dirty="0"/>
          </a:p>
        </p:txBody>
      </p:sp>
    </p:spTree>
    <p:extLst>
      <p:ext uri="{BB962C8B-B14F-4D97-AF65-F5344CB8AC3E}">
        <p14:creationId xmlns="" xmlns:p14="http://schemas.microsoft.com/office/powerpoint/2010/main" val="168172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30816" cy="8412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</a:t>
            </a:r>
            <a:r>
              <a:rPr lang="ru-RU" dirty="0" smtClean="0">
                <a:effectLst/>
              </a:rPr>
              <a:t>Выбравшие книги 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с иллюстрациями:</a:t>
            </a:r>
            <a:r>
              <a:rPr lang="ru-RU" dirty="0" smtClean="0"/>
              <a:t>         </a:t>
            </a:r>
            <a:r>
              <a:rPr lang="ru-RU" dirty="0"/>
              <a:t>без иллюстраций:            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340768"/>
            <a:ext cx="394672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Tx/>
              <a:buChar char="-"/>
            </a:pPr>
            <a:r>
              <a:rPr lang="ru-RU" sz="2400" b="1" dirty="0" smtClean="0"/>
              <a:t>помогает разнообразить</a:t>
            </a:r>
          </a:p>
          <a:p>
            <a:r>
              <a:rPr lang="ru-RU" sz="2400" b="1" dirty="0" smtClean="0"/>
              <a:t>чтение(взрослые);</a:t>
            </a:r>
            <a:endParaRPr lang="ru-RU" sz="2400" b="1" dirty="0"/>
          </a:p>
          <a:p>
            <a:r>
              <a:rPr lang="ru-RU" sz="2400" b="1" dirty="0"/>
              <a:t>- помогает лучше понять то, каким автор </a:t>
            </a:r>
            <a:r>
              <a:rPr lang="ru-RU" sz="2400" b="1" dirty="0" smtClean="0"/>
              <a:t>       задумал </a:t>
            </a:r>
            <a:r>
              <a:rPr lang="ru-RU" sz="2400" b="1" dirty="0"/>
              <a:t>своего героя(6 класс</a:t>
            </a:r>
            <a:r>
              <a:rPr lang="ru-RU" sz="2400" b="1" dirty="0" smtClean="0"/>
              <a:t>);</a:t>
            </a:r>
            <a:endParaRPr lang="ru-RU" sz="2400" b="1" dirty="0"/>
          </a:p>
          <a:p>
            <a:r>
              <a:rPr lang="ru-RU" sz="2400" b="1" dirty="0"/>
              <a:t>- люблю изобразительное </a:t>
            </a:r>
            <a:r>
              <a:rPr lang="ru-RU" sz="2400" b="1" dirty="0" smtClean="0"/>
              <a:t>искусство(2класс);</a:t>
            </a:r>
            <a:endParaRPr lang="ru-RU" sz="2400" b="1" dirty="0"/>
          </a:p>
          <a:p>
            <a:r>
              <a:rPr lang="ru-RU" sz="2400" b="1" dirty="0"/>
              <a:t>- читать  намного веселее(2 класс</a:t>
            </a:r>
            <a:r>
              <a:rPr lang="ru-RU" sz="2400" b="1" dirty="0" smtClean="0"/>
              <a:t>);</a:t>
            </a:r>
            <a:endParaRPr lang="ru-RU" sz="2400" b="1" dirty="0"/>
          </a:p>
          <a:p>
            <a:r>
              <a:rPr lang="ru-RU" sz="2400" b="1" dirty="0" smtClean="0"/>
              <a:t>- хочу сравнить свои представления о герое с тем , как видит автор (10 класс) </a:t>
            </a:r>
            <a:endParaRPr lang="ru-RU" sz="24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427984" y="1196752"/>
            <a:ext cx="4572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-  мешает </a:t>
            </a:r>
            <a:r>
              <a:rPr lang="ru-RU" sz="2400" b="1" dirty="0"/>
              <a:t>самостоятельно представить , как выглядит герой (10 класс);</a:t>
            </a:r>
          </a:p>
          <a:p>
            <a:r>
              <a:rPr lang="ru-RU" sz="2400" b="1" dirty="0"/>
              <a:t>-  отвлекает от чтения ( 10 класс);</a:t>
            </a:r>
          </a:p>
          <a:p>
            <a:r>
              <a:rPr lang="ru-RU" sz="2400" b="1" dirty="0"/>
              <a:t>- не мешает, а даёт возможность самому представить героя и интерьер (взрослые);</a:t>
            </a:r>
          </a:p>
          <a:p>
            <a:r>
              <a:rPr lang="ru-RU" sz="2400" b="1" dirty="0"/>
              <a:t>- достаточно описания в тексте (взрослые);</a:t>
            </a:r>
          </a:p>
          <a:p>
            <a:r>
              <a:rPr lang="ru-RU" sz="2400" b="1" dirty="0"/>
              <a:t>-  книги для взрослых в основном без иллюстраций (взрослые);</a:t>
            </a:r>
          </a:p>
          <a:p>
            <a:r>
              <a:rPr lang="ru-RU" sz="2400" b="1" dirty="0"/>
              <a:t>- в электронной книге нет иллюстраций (взрослые)</a:t>
            </a:r>
          </a:p>
        </p:txBody>
      </p:sp>
    </p:spTree>
    <p:extLst>
      <p:ext uri="{BB962C8B-B14F-4D97-AF65-F5344CB8AC3E}">
        <p14:creationId xmlns="" xmlns:p14="http://schemas.microsoft.com/office/powerpoint/2010/main" val="38841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53" y="2276872"/>
            <a:ext cx="2590800" cy="36210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508104" y="2258600"/>
            <a:ext cx="2592288" cy="363935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7963" y="556889"/>
            <a:ext cx="1729961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Пчелко</a:t>
            </a:r>
            <a:endParaRPr lang="ru-RU" sz="2800" b="1" cap="none" spc="0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Игорь</a:t>
            </a:r>
          </a:p>
          <a:p>
            <a:pPr algn="ctr"/>
            <a:r>
              <a:rPr lang="ru-RU" sz="2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Иванович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06368" y="531837"/>
            <a:ext cx="2169056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ru-RU" sz="2800" b="1" cap="none" spc="0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Ращектаев</a:t>
            </a:r>
            <a:r>
              <a:rPr lang="ru-RU" sz="2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2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Никифор</a:t>
            </a:r>
          </a:p>
          <a:p>
            <a:pPr algn="ctr"/>
            <a:r>
              <a:rPr lang="ru-RU" sz="2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Андреевич</a:t>
            </a:r>
            <a:endParaRPr lang="ru-RU" sz="2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994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560</TotalTime>
  <Words>819</Words>
  <Application>Microsoft Office PowerPoint</Application>
  <PresentationFormat>Экран (4:3)</PresentationFormat>
  <Paragraphs>99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Портрет   словом и кистью     (по рассказу И.С.Тургенева « Муму» и иллюстрациям  художников   И.И. Пчелко и Н.А. Ращектаева)       исследовательская работа</vt:lpstr>
      <vt:lpstr>Цель:</vt:lpstr>
      <vt:lpstr>Слайд 3</vt:lpstr>
      <vt:lpstr>    Портрет. лексическое значение,       роль и значение в литературе</vt:lpstr>
      <vt:lpstr>     Роль портретной характеристики         в раскрытии образов рассказа                     И.С.Тургенева « муму»</vt:lpstr>
      <vt:lpstr>       Роль и задачи иллюстраций       </vt:lpstr>
      <vt:lpstr>Слайд 7</vt:lpstr>
      <vt:lpstr>                        Выбравшие книги  с иллюстрациями:         без иллюстраций:              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Лена</cp:lastModifiedBy>
  <cp:revision>41</cp:revision>
  <dcterms:created xsi:type="dcterms:W3CDTF">2017-03-15T12:26:32Z</dcterms:created>
  <dcterms:modified xsi:type="dcterms:W3CDTF">2020-01-20T21:08:45Z</dcterms:modified>
</cp:coreProperties>
</file>