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9" r:id="rId6"/>
    <p:sldId id="280" r:id="rId7"/>
    <p:sldId id="260" r:id="rId8"/>
    <p:sldId id="261" r:id="rId9"/>
    <p:sldId id="262" r:id="rId10"/>
    <p:sldId id="263" r:id="rId11"/>
    <p:sldId id="266" r:id="rId12"/>
    <p:sldId id="267" r:id="rId13"/>
    <p:sldId id="268" r:id="rId14"/>
    <p:sldId id="269" r:id="rId15"/>
    <p:sldId id="274" r:id="rId16"/>
    <p:sldId id="275" r:id="rId17"/>
    <p:sldId id="264" r:id="rId18"/>
    <p:sldId id="265" r:id="rId19"/>
    <p:sldId id="272" r:id="rId20"/>
    <p:sldId id="273" r:id="rId21"/>
    <p:sldId id="270" r:id="rId22"/>
    <p:sldId id="271"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08" y="-12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pPr/>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11.05.2017</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pPr/>
              <a:t>11.05.2017</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pPr/>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litmir.co/br/?b=3038&amp;p=1" TargetMode="Externa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litmir.co/br/?b=201229" TargetMode="Externa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litmir.co/br/?b=206093" TargetMode="Externa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www.litmir.co/br/?b=248346" TargetMode="Externa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litmir.co/br/?b=35286" TargetMode="Externa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23.xml"/><Relationship Id="rId3" Type="http://schemas.openxmlformats.org/officeDocument/2006/relationships/slide" Target="slide5.xml"/><Relationship Id="rId7" Type="http://schemas.openxmlformats.org/officeDocument/2006/relationships/slide" Target="slide13.xml"/><Relationship Id="rId12" Type="http://schemas.openxmlformats.org/officeDocument/2006/relationships/image" Target="../media/image2.png"/><Relationship Id="rId2" Type="http://schemas.openxmlformats.org/officeDocument/2006/relationships/slide" Target="slide3.xml"/><Relationship Id="rId1" Type="http://schemas.openxmlformats.org/officeDocument/2006/relationships/slideLayout" Target="../slideLayouts/slideLayout6.xml"/><Relationship Id="rId6" Type="http://schemas.openxmlformats.org/officeDocument/2006/relationships/slide" Target="slide11.xml"/><Relationship Id="rId11" Type="http://schemas.openxmlformats.org/officeDocument/2006/relationships/slide" Target="slide21.xml"/><Relationship Id="rId5" Type="http://schemas.openxmlformats.org/officeDocument/2006/relationships/slide" Target="slide9.xml"/><Relationship Id="rId10" Type="http://schemas.openxmlformats.org/officeDocument/2006/relationships/slide" Target="slide19.xml"/><Relationship Id="rId4" Type="http://schemas.openxmlformats.org/officeDocument/2006/relationships/slide" Target="slide7.xml"/><Relationship Id="rId9" Type="http://schemas.openxmlformats.org/officeDocument/2006/relationships/slide" Target="slide17.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litmir.co/br/?b=541268" TargetMode="Externa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hyperlink" Target="https://www.livelib.ru/" TargetMode="External"/><Relationship Id="rId2" Type="http://schemas.openxmlformats.org/officeDocument/2006/relationships/hyperlink" Target="https://ru.wikipedia.org/wiki/&#1047;&#1072;&#1075;&#1083;&#1072;&#1074;&#1085;&#1072;&#1103;_&#1089;&#1090;&#1088;&#1072;&#1085;&#1080;&#1094;&#1072;" TargetMode="Externa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litmir.co/br/?b=30554&amp;p=1" TargetMode="External"/><Relationship Id="rId1" Type="http://schemas.openxmlformats.org/officeDocument/2006/relationships/slideLayout" Target="../slideLayouts/slideLayout7.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92500"/>
          </a:bodyPr>
          <a:lstStyle/>
          <a:p>
            <a:pPr lvl="0">
              <a:buClr>
                <a:srgbClr val="629DD1"/>
              </a:buClr>
            </a:pPr>
            <a:r>
              <a:rPr lang="ru-RU" sz="1500" dirty="0"/>
              <a:t>Для подготовки к ЕГЭ и итоговому сочинению</a:t>
            </a:r>
          </a:p>
          <a:p>
            <a:endParaRPr lang="ru-RU" dirty="0"/>
          </a:p>
        </p:txBody>
      </p:sp>
      <p:sp>
        <p:nvSpPr>
          <p:cNvPr id="2" name="Заголовок 1"/>
          <p:cNvSpPr>
            <a:spLocks noGrp="1"/>
          </p:cNvSpPr>
          <p:nvPr>
            <p:ph type="ctrTitle"/>
          </p:nvPr>
        </p:nvSpPr>
        <p:spPr/>
        <p:txBody>
          <a:bodyPr/>
          <a:lstStyle/>
          <a:p>
            <a:r>
              <a:rPr lang="ru-RU" sz="2800" dirty="0">
                <a:solidFill>
                  <a:srgbClr val="629DD1">
                    <a:lumMod val="50000"/>
                  </a:srgbClr>
                </a:solidFill>
              </a:rPr>
              <a:t>Справочник по произведениям отечественной </a:t>
            </a:r>
            <a:r>
              <a:rPr lang="ru-RU" sz="2800" dirty="0" smtClean="0">
                <a:solidFill>
                  <a:srgbClr val="629DD1">
                    <a:lumMod val="50000"/>
                  </a:srgbClr>
                </a:solidFill>
              </a:rPr>
              <a:t>фантастики</a:t>
            </a:r>
            <a:endParaRPr lang="ru-RU" dirty="0"/>
          </a:p>
        </p:txBody>
      </p:sp>
      <p:sp>
        <p:nvSpPr>
          <p:cNvPr id="4" name="TextBox 3"/>
          <p:cNvSpPr txBox="1"/>
          <p:nvPr/>
        </p:nvSpPr>
        <p:spPr>
          <a:xfrm>
            <a:off x="827584" y="5445224"/>
            <a:ext cx="7992888" cy="877163"/>
          </a:xfrm>
          <a:prstGeom prst="rect">
            <a:avLst/>
          </a:prstGeom>
          <a:noFill/>
        </p:spPr>
        <p:txBody>
          <a:bodyPr wrap="square" rtlCol="0">
            <a:spAutoFit/>
          </a:bodyPr>
          <a:lstStyle/>
          <a:p>
            <a:r>
              <a:rPr lang="ru-RU" sz="1700" dirty="0" smtClean="0"/>
              <a:t>  Автор: Ярославцева Светлана, ученица10 «А» класса</a:t>
            </a:r>
          </a:p>
          <a:p>
            <a:r>
              <a:rPr lang="ru-RU" sz="1700" dirty="0"/>
              <a:t> </a:t>
            </a:r>
            <a:r>
              <a:rPr lang="ru-RU" sz="1700" dirty="0" smtClean="0"/>
              <a:t> Руководитель: Елена </a:t>
            </a:r>
            <a:r>
              <a:rPr lang="ru-RU" sz="1700" dirty="0" err="1" smtClean="0"/>
              <a:t>Флюровна</a:t>
            </a:r>
            <a:r>
              <a:rPr lang="ru-RU" sz="1700" dirty="0" smtClean="0"/>
              <a:t> </a:t>
            </a:r>
            <a:r>
              <a:rPr lang="ru-RU" sz="1700" dirty="0" err="1" smtClean="0"/>
              <a:t>Фазулина</a:t>
            </a:r>
            <a:r>
              <a:rPr lang="ru-RU" sz="1700" dirty="0" smtClean="0"/>
              <a:t>, преподаватель русского языка и литературы</a:t>
            </a:r>
            <a:endParaRPr lang="ru-RU" sz="1700" dirty="0"/>
          </a:p>
        </p:txBody>
      </p:sp>
    </p:spTree>
    <p:extLst>
      <p:ext uri="{BB962C8B-B14F-4D97-AF65-F5344CB8AC3E}">
        <p14:creationId xmlns:p14="http://schemas.microsoft.com/office/powerpoint/2010/main" xmlns="" val="3815822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0974" y="476672"/>
            <a:ext cx="4259058" cy="3621504"/>
          </a:xfrm>
          <a:prstGeom prst="rect">
            <a:avLst/>
          </a:prstGeom>
          <a:noFill/>
        </p:spPr>
        <p:txBody>
          <a:bodyPr wrap="square" rtlCol="0">
            <a:spAutoFit/>
          </a:bodyPr>
          <a:lstStyle/>
          <a:p>
            <a:pPr lvl="0">
              <a:spcBef>
                <a:spcPts val="400"/>
              </a:spcBef>
              <a:buClr>
                <a:srgbClr val="629DD1"/>
              </a:buClr>
            </a:pPr>
            <a:r>
              <a:rPr lang="ru-RU" sz="2400" dirty="0">
                <a:solidFill>
                  <a:srgbClr val="629DD1">
                    <a:lumMod val="50000"/>
                  </a:srgbClr>
                </a:solidFill>
              </a:rPr>
              <a:t>Проблематика: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Ценность человеческой жизни;</a:t>
            </a:r>
          </a:p>
          <a:p>
            <a:pPr marL="342900" lvl="0" indent="-342900">
              <a:spcBef>
                <a:spcPts val="400"/>
              </a:spcBef>
              <a:buClr>
                <a:srgbClr val="629DD1"/>
              </a:buClr>
              <a:buFont typeface="Arial" pitchFamily="34" charset="0"/>
              <a:buChar char="•"/>
            </a:pPr>
            <a:r>
              <a:rPr lang="ru-RU" sz="2400" dirty="0">
                <a:solidFill>
                  <a:srgbClr val="629DD1">
                    <a:lumMod val="50000"/>
                  </a:srgbClr>
                </a:solidFill>
              </a:rPr>
              <a:t>Право творца на собственный </a:t>
            </a:r>
            <a:r>
              <a:rPr lang="ru-RU" sz="2400" dirty="0" smtClean="0">
                <a:solidFill>
                  <a:srgbClr val="629DD1">
                    <a:lumMod val="50000"/>
                  </a:srgbClr>
                </a:solidFill>
              </a:rPr>
              <a:t>труд</a:t>
            </a:r>
          </a:p>
          <a:p>
            <a:pPr marL="342900" lvl="0" indent="-342900">
              <a:spcBef>
                <a:spcPts val="400"/>
              </a:spcBef>
              <a:buClr>
                <a:srgbClr val="629DD1"/>
              </a:buClr>
              <a:buFont typeface="Arial" pitchFamily="34" charset="0"/>
              <a:buChar char="•"/>
            </a:pPr>
            <a:endParaRPr lang="ru-RU" sz="2400" dirty="0">
              <a:solidFill>
                <a:srgbClr val="629DD1">
                  <a:lumMod val="50000"/>
                </a:srgbClr>
              </a:solidFill>
            </a:endParaRPr>
          </a:p>
          <a:p>
            <a:pPr lvl="0">
              <a:spcBef>
                <a:spcPts val="400"/>
              </a:spcBef>
              <a:buClr>
                <a:srgbClr val="629DD1"/>
              </a:buClr>
            </a:pPr>
            <a:r>
              <a:rPr lang="ru-RU" sz="2400" dirty="0" smtClean="0">
                <a:solidFill>
                  <a:srgbClr val="629DD1">
                    <a:lumMod val="50000"/>
                  </a:srgbClr>
                </a:solidFill>
              </a:rPr>
              <a:t>Текст: </a:t>
            </a:r>
            <a:r>
              <a:rPr lang="ru-RU" sz="2200" u="sng" dirty="0">
                <a:solidFill>
                  <a:srgbClr val="0000FF"/>
                </a:solidFill>
                <a:latin typeface="Calibri"/>
                <a:ea typeface="Calibri"/>
                <a:cs typeface="Times New Roman"/>
                <a:hlinkClick r:id="rId2"/>
              </a:rPr>
              <a:t>https://www.litmir.co/br/?b=3038&amp;p=1</a:t>
            </a:r>
            <a:r>
              <a:rPr lang="ru-RU" sz="2200" dirty="0">
                <a:solidFill>
                  <a:prstClr val="black"/>
                </a:solidFill>
                <a:latin typeface="Calibri"/>
                <a:ea typeface="Calibri"/>
                <a:cs typeface="Times New Roman"/>
              </a:rPr>
              <a:t> </a:t>
            </a:r>
            <a:endParaRPr lang="ru-RU" sz="2200" dirty="0">
              <a:solidFill>
                <a:srgbClr val="629DD1">
                  <a:lumMod val="50000"/>
                </a:srgbClr>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76056" y="332656"/>
            <a:ext cx="3772900" cy="5910876"/>
          </a:xfrm>
          <a:prstGeom prst="rect">
            <a:avLst/>
          </a:prstGeom>
        </p:spPr>
      </p:pic>
      <p:sp>
        <p:nvSpPr>
          <p:cNvPr id="6" name="Управляющая кнопка: домой 5">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372066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6128" y="408372"/>
            <a:ext cx="7818280" cy="1039427"/>
          </a:xfrm>
        </p:spPr>
        <p:txBody>
          <a:bodyPr>
            <a:normAutofit fontScale="90000"/>
          </a:bodyPr>
          <a:lstStyle/>
          <a:p>
            <a:r>
              <a:rPr lang="ru-RU" dirty="0"/>
              <a:t>Иван Ефремов «Туманность Андромеды</a:t>
            </a:r>
            <a:r>
              <a:rPr lang="ru-RU" dirty="0" smtClean="0"/>
              <a:t>»</a:t>
            </a:r>
            <a:endParaRPr lang="ru-RU" dirty="0"/>
          </a:p>
        </p:txBody>
      </p:sp>
      <p:sp>
        <p:nvSpPr>
          <p:cNvPr id="3" name="TextBox 2"/>
          <p:cNvSpPr txBox="1"/>
          <p:nvPr/>
        </p:nvSpPr>
        <p:spPr>
          <a:xfrm>
            <a:off x="755576" y="1575729"/>
            <a:ext cx="7272808" cy="5170646"/>
          </a:xfrm>
          <a:prstGeom prst="rect">
            <a:avLst/>
          </a:prstGeom>
          <a:noFill/>
        </p:spPr>
        <p:txBody>
          <a:bodyPr wrap="square" rtlCol="0">
            <a:spAutoFit/>
          </a:bodyPr>
          <a:lstStyle/>
          <a:p>
            <a:r>
              <a:rPr lang="ru-RU" sz="2200" dirty="0">
                <a:solidFill>
                  <a:srgbClr val="242852"/>
                </a:solidFill>
              </a:rPr>
              <a:t>Роман "Туманность Андромеды" (1957 г.) — классика отечественной фантастики, книга о прекрасном мире далекого будущего, "Мире Великого Кольца", населенном смелыми, отважными людьми, совершающими рискованные научные эксперименты и опасные межпланетные путешествия. Несмотря на идеальность созданного воображением писателя мира, где люди живут долго и счастливо, увлеченно работают, где процветают науки и искусства, где никто не скрывает своих чувств, и в этом совершенном мире находятся изъяны. Получается, что счастье не только в том, чтобы жить, не зная забот, счастье — в поиске, в ошибках, в сомнениях, в мечтах.</a:t>
            </a:r>
            <a:endParaRPr lang="ru-RU" sz="2200" dirty="0"/>
          </a:p>
        </p:txBody>
      </p:sp>
      <p:sp>
        <p:nvSpPr>
          <p:cNvPr id="4" name="Управляющая кнопка: далее 3">
            <a:hlinkClick r:id="rId2" action="ppaction://hlinksldjump" highlightClick="1"/>
          </p:cNvPr>
          <p:cNvSpPr/>
          <p:nvPr/>
        </p:nvSpPr>
        <p:spPr>
          <a:xfrm>
            <a:off x="8028384" y="6093296"/>
            <a:ext cx="720080"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956376" y="587788"/>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8028384" y="763162"/>
            <a:ext cx="720080" cy="369332"/>
          </a:xfrm>
          <a:prstGeom prst="rect">
            <a:avLst/>
          </a:prstGeom>
          <a:noFill/>
        </p:spPr>
        <p:txBody>
          <a:bodyPr wrap="square" rtlCol="0">
            <a:spAutoFit/>
          </a:bodyPr>
          <a:lstStyle/>
          <a:p>
            <a:r>
              <a:rPr lang="ru-RU" dirty="0" smtClean="0"/>
              <a:t>12+</a:t>
            </a:r>
            <a:endParaRPr lang="ru-RU" dirty="0"/>
          </a:p>
        </p:txBody>
      </p:sp>
    </p:spTree>
    <p:extLst>
      <p:ext uri="{BB962C8B-B14F-4D97-AF65-F5344CB8AC3E}">
        <p14:creationId xmlns:p14="http://schemas.microsoft.com/office/powerpoint/2010/main" xmlns="" val="18997338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76672"/>
            <a:ext cx="3744416" cy="3559949"/>
          </a:xfrm>
          <a:prstGeom prst="rect">
            <a:avLst/>
          </a:prstGeom>
          <a:noFill/>
        </p:spPr>
        <p:txBody>
          <a:bodyPr wrap="square" rtlCol="0">
            <a:spAutoFit/>
          </a:bodyPr>
          <a:lstStyle/>
          <a:p>
            <a:pPr lvl="0">
              <a:spcBef>
                <a:spcPts val="400"/>
              </a:spcBef>
              <a:buClr>
                <a:srgbClr val="629DD1"/>
              </a:buClr>
            </a:pPr>
            <a:r>
              <a:rPr lang="ru-RU" sz="2400" dirty="0">
                <a:solidFill>
                  <a:srgbClr val="629DD1">
                    <a:lumMod val="50000"/>
                  </a:srgbClr>
                </a:solidFill>
              </a:rPr>
              <a:t>Проблематика: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Образ «идеального общества»;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Человек и его место во </a:t>
            </a:r>
            <a:r>
              <a:rPr lang="ru-RU" sz="2400" dirty="0" smtClean="0">
                <a:solidFill>
                  <a:srgbClr val="629DD1">
                    <a:lumMod val="50000"/>
                  </a:srgbClr>
                </a:solidFill>
              </a:rPr>
              <a:t>вселенной</a:t>
            </a:r>
          </a:p>
          <a:p>
            <a:pPr marL="342900" lvl="0" indent="-342900">
              <a:spcBef>
                <a:spcPts val="400"/>
              </a:spcBef>
              <a:buClr>
                <a:srgbClr val="629DD1"/>
              </a:buClr>
              <a:buFont typeface="Arial" pitchFamily="34" charset="0"/>
              <a:buChar char="•"/>
            </a:pPr>
            <a:endParaRPr lang="ru-RU" sz="2400" dirty="0">
              <a:solidFill>
                <a:srgbClr val="629DD1">
                  <a:lumMod val="50000"/>
                </a:srgbClr>
              </a:solidFill>
            </a:endParaRPr>
          </a:p>
          <a:p>
            <a:pPr lvl="0">
              <a:spcBef>
                <a:spcPts val="400"/>
              </a:spcBef>
              <a:buClr>
                <a:srgbClr val="629DD1"/>
              </a:buClr>
            </a:pPr>
            <a:r>
              <a:rPr lang="ru-RU" sz="2400" dirty="0" smtClean="0">
                <a:solidFill>
                  <a:srgbClr val="629DD1">
                    <a:lumMod val="50000"/>
                  </a:srgbClr>
                </a:solidFill>
              </a:rPr>
              <a:t>Текст: </a:t>
            </a:r>
            <a:r>
              <a:rPr lang="ru-RU" sz="2200" u="sng" dirty="0">
                <a:solidFill>
                  <a:srgbClr val="0000FF"/>
                </a:solidFill>
                <a:latin typeface="Calibri"/>
                <a:ea typeface="Calibri"/>
                <a:cs typeface="Times New Roman"/>
                <a:hlinkClick r:id="rId2"/>
              </a:rPr>
              <a:t>https://www.litmir.co/br/?b=201229</a:t>
            </a:r>
            <a:r>
              <a:rPr lang="ru-RU" sz="2200" dirty="0">
                <a:solidFill>
                  <a:prstClr val="black"/>
                </a:solidFill>
                <a:latin typeface="Calibri"/>
                <a:ea typeface="Calibri"/>
                <a:cs typeface="Times New Roman"/>
              </a:rPr>
              <a:t> </a:t>
            </a:r>
            <a:endParaRPr lang="ru-RU" sz="2200" dirty="0" smtClean="0">
              <a:solidFill>
                <a:srgbClr val="629DD1">
                  <a:lumMod val="50000"/>
                </a:srgbClr>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66554" y="332656"/>
            <a:ext cx="3818310" cy="5976664"/>
          </a:xfrm>
          <a:prstGeom prst="rect">
            <a:avLst/>
          </a:prstGeom>
        </p:spPr>
      </p:pic>
      <p:sp>
        <p:nvSpPr>
          <p:cNvPr id="5" name="Управляющая кнопка: домой 4">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574847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7060" y="432182"/>
            <a:ext cx="7602256" cy="1039427"/>
          </a:xfrm>
        </p:spPr>
        <p:txBody>
          <a:bodyPr>
            <a:normAutofit/>
          </a:bodyPr>
          <a:lstStyle/>
          <a:p>
            <a:r>
              <a:rPr lang="ru-RU" sz="3000" dirty="0"/>
              <a:t>Сергей Павлов «Лунная радуга</a:t>
            </a:r>
            <a:r>
              <a:rPr lang="ru-RU" sz="3000" dirty="0" smtClean="0"/>
              <a:t>»</a:t>
            </a:r>
            <a:endParaRPr lang="ru-RU" sz="3000" dirty="0"/>
          </a:p>
        </p:txBody>
      </p:sp>
      <p:sp>
        <p:nvSpPr>
          <p:cNvPr id="3" name="TextBox 2"/>
          <p:cNvSpPr txBox="1"/>
          <p:nvPr/>
        </p:nvSpPr>
        <p:spPr>
          <a:xfrm>
            <a:off x="467544" y="1628800"/>
            <a:ext cx="7560840" cy="5170646"/>
          </a:xfrm>
          <a:prstGeom prst="rect">
            <a:avLst/>
          </a:prstGeom>
          <a:noFill/>
        </p:spPr>
        <p:txBody>
          <a:bodyPr wrap="square" rtlCol="0">
            <a:spAutoFit/>
          </a:bodyPr>
          <a:lstStyle/>
          <a:p>
            <a:r>
              <a:rPr lang="ru-RU" sz="2200" dirty="0"/>
              <a:t>В романе-дилогии повествуется о группе </a:t>
            </a:r>
            <a:r>
              <a:rPr lang="ru-RU" sz="2200" dirty="0" err="1"/>
              <a:t>космодесантников</a:t>
            </a:r>
            <a:r>
              <a:rPr lang="ru-RU" sz="2200" dirty="0"/>
              <a:t>, которые во время разведки спутниковой системы Урана неожиданно для себя приобрели необычные, экзотические свойства, во многом изменившие их человеческую сущность. По возвращении на Землю члены экспедиции попадают под наблюдение Международной службы космической безопасности. Ее сотрудникам предстоит распутать клубок загадочных противоречий. Однако не только сюжетная острота отличает роман "Лунная радуга", на страницах книги автор раскрывает увлекательные перспективы пилотируемой космонавтики и грандиозного будущего межгалактических полетов.</a:t>
            </a:r>
          </a:p>
        </p:txBody>
      </p:sp>
      <p:sp>
        <p:nvSpPr>
          <p:cNvPr id="4" name="Управляющая кнопка: далее 3">
            <a:hlinkClick r:id="rId2" action="ppaction://hlinksldjump" highlightClick="1"/>
          </p:cNvPr>
          <p:cNvSpPr/>
          <p:nvPr/>
        </p:nvSpPr>
        <p:spPr>
          <a:xfrm>
            <a:off x="7452320" y="6093296"/>
            <a:ext cx="864096"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954416" y="591856"/>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991400" y="767230"/>
            <a:ext cx="718120" cy="369332"/>
          </a:xfrm>
          <a:prstGeom prst="rect">
            <a:avLst/>
          </a:prstGeom>
          <a:noFill/>
        </p:spPr>
        <p:txBody>
          <a:bodyPr wrap="square" rtlCol="0">
            <a:spAutoFit/>
          </a:bodyPr>
          <a:lstStyle/>
          <a:p>
            <a:r>
              <a:rPr lang="ru-RU" dirty="0" smtClean="0"/>
              <a:t>12+</a:t>
            </a:r>
            <a:endParaRPr lang="ru-RU" dirty="0"/>
          </a:p>
        </p:txBody>
      </p:sp>
    </p:spTree>
    <p:extLst>
      <p:ext uri="{BB962C8B-B14F-4D97-AF65-F5344CB8AC3E}">
        <p14:creationId xmlns:p14="http://schemas.microsoft.com/office/powerpoint/2010/main" xmlns="" val="18250400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92696"/>
            <a:ext cx="3960440" cy="4298613"/>
          </a:xfrm>
          <a:prstGeom prst="rect">
            <a:avLst/>
          </a:prstGeom>
          <a:noFill/>
        </p:spPr>
        <p:txBody>
          <a:bodyPr wrap="square" rtlCol="0">
            <a:spAutoFit/>
          </a:bodyPr>
          <a:lstStyle/>
          <a:p>
            <a:pPr lvl="0">
              <a:spcBef>
                <a:spcPts val="400"/>
              </a:spcBef>
              <a:buClr>
                <a:srgbClr val="629DD1"/>
              </a:buClr>
            </a:pPr>
            <a:r>
              <a:rPr lang="ru-RU" sz="2400" dirty="0">
                <a:solidFill>
                  <a:srgbClr val="629DD1">
                    <a:lumMod val="50000"/>
                  </a:srgbClr>
                </a:solidFill>
              </a:rPr>
              <a:t>Проблематика: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Взаимоотношения исключительных людей и общества;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Человек и неведомое, </a:t>
            </a:r>
            <a:r>
              <a:rPr lang="ru-RU" sz="2400" dirty="0" smtClean="0">
                <a:solidFill>
                  <a:srgbClr val="629DD1">
                    <a:lumMod val="50000"/>
                  </a:srgbClr>
                </a:solidFill>
              </a:rPr>
              <a:t>неизвестное</a:t>
            </a:r>
          </a:p>
          <a:p>
            <a:pPr marL="342900" lvl="0" indent="-342900">
              <a:spcBef>
                <a:spcPts val="400"/>
              </a:spcBef>
              <a:buClr>
                <a:srgbClr val="629DD1"/>
              </a:buClr>
              <a:buFont typeface="Arial" pitchFamily="34" charset="0"/>
              <a:buChar char="•"/>
            </a:pPr>
            <a:endParaRPr lang="ru-RU" sz="2400" dirty="0">
              <a:solidFill>
                <a:srgbClr val="629DD1">
                  <a:lumMod val="50000"/>
                </a:srgbClr>
              </a:solidFill>
            </a:endParaRPr>
          </a:p>
          <a:p>
            <a:pPr lvl="0">
              <a:spcBef>
                <a:spcPts val="400"/>
              </a:spcBef>
              <a:buClr>
                <a:srgbClr val="629DD1"/>
              </a:buClr>
            </a:pPr>
            <a:r>
              <a:rPr lang="ru-RU" sz="2400" dirty="0" smtClean="0">
                <a:solidFill>
                  <a:srgbClr val="629DD1">
                    <a:lumMod val="50000"/>
                  </a:srgbClr>
                </a:solidFill>
              </a:rPr>
              <a:t>Текст: </a:t>
            </a:r>
            <a:r>
              <a:rPr lang="ru-RU" sz="2200" u="sng" dirty="0">
                <a:solidFill>
                  <a:srgbClr val="0000FF"/>
                </a:solidFill>
                <a:latin typeface="Calibri"/>
                <a:ea typeface="Calibri"/>
                <a:cs typeface="Times New Roman"/>
                <a:hlinkClick r:id="rId2"/>
              </a:rPr>
              <a:t>https://www.litmir.co/br/?b=206093</a:t>
            </a:r>
            <a:r>
              <a:rPr lang="ru-RU" sz="2200" dirty="0">
                <a:solidFill>
                  <a:prstClr val="black"/>
                </a:solidFill>
                <a:latin typeface="Calibri"/>
                <a:ea typeface="Calibri"/>
                <a:cs typeface="Times New Roman"/>
              </a:rPr>
              <a:t> </a:t>
            </a:r>
            <a:endParaRPr lang="ru-RU" sz="2200" dirty="0">
              <a:solidFill>
                <a:srgbClr val="629DD1">
                  <a:lumMod val="50000"/>
                </a:srgbClr>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32040" y="332656"/>
            <a:ext cx="3810000" cy="5829300"/>
          </a:xfrm>
          <a:prstGeom prst="rect">
            <a:avLst/>
          </a:prstGeom>
        </p:spPr>
      </p:pic>
      <p:sp>
        <p:nvSpPr>
          <p:cNvPr id="5" name="Управляющая кнопка: домой 4">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3896432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388" y="386729"/>
            <a:ext cx="8260672" cy="1039427"/>
          </a:xfrm>
        </p:spPr>
        <p:txBody>
          <a:bodyPr>
            <a:normAutofit/>
          </a:bodyPr>
          <a:lstStyle/>
          <a:p>
            <a:r>
              <a:rPr lang="ru-RU" sz="3000" dirty="0" smtClean="0"/>
              <a:t>Сергей Снегов «Люди как боги»</a:t>
            </a:r>
            <a:endParaRPr lang="ru-RU" sz="3000" dirty="0"/>
          </a:p>
        </p:txBody>
      </p:sp>
      <p:sp>
        <p:nvSpPr>
          <p:cNvPr id="3" name="TextBox 2"/>
          <p:cNvSpPr txBox="1"/>
          <p:nvPr/>
        </p:nvSpPr>
        <p:spPr>
          <a:xfrm>
            <a:off x="611560" y="1628800"/>
            <a:ext cx="6984776" cy="5016758"/>
          </a:xfrm>
          <a:prstGeom prst="rect">
            <a:avLst/>
          </a:prstGeom>
          <a:noFill/>
        </p:spPr>
        <p:txBody>
          <a:bodyPr wrap="square" rtlCol="0">
            <a:spAutoFit/>
          </a:bodyPr>
          <a:lstStyle/>
          <a:p>
            <a:r>
              <a:rPr lang="ru-RU" dirty="0"/>
              <a:t>"</a:t>
            </a:r>
            <a:r>
              <a:rPr lang="ru-RU" sz="2000" dirty="0"/>
              <a:t>Люди как Боги" - первая и, по отзывам критиков, лучшая русская "космическая опера". Далекое будущее: поразительные механизмы, способные превращать вещество в пространство и пространство в вещество, что позволяет звездолетам в тысячи раз превышать скорость света и одним ударом уничтожать целые планеты; гравитационные улитки, свободно меняющие метрику космоса; удивительное разнообразие форм жизни - от существ, похожих на кузнечиков, ангелов, змей, до мыслящей материи, космического звездного разума; неописуемых масштабов звездные войны, в которых гибнут целые галактики; время - прямое, разорванное, перпендикулярное, которым люди в конце концов начинают управлять. </a:t>
            </a:r>
          </a:p>
        </p:txBody>
      </p:sp>
      <p:sp>
        <p:nvSpPr>
          <p:cNvPr id="4" name="Управляющая кнопка: далее 3">
            <a:hlinkClick r:id="" action="ppaction://hlinkshowjump?jump=nextslide" highlightClick="1"/>
          </p:cNvPr>
          <p:cNvSpPr/>
          <p:nvPr/>
        </p:nvSpPr>
        <p:spPr>
          <a:xfrm>
            <a:off x="7884368" y="6093296"/>
            <a:ext cx="79208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884368" y="546403"/>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956376" y="721777"/>
            <a:ext cx="648072" cy="369332"/>
          </a:xfrm>
          <a:prstGeom prst="rect">
            <a:avLst/>
          </a:prstGeom>
          <a:noFill/>
        </p:spPr>
        <p:txBody>
          <a:bodyPr wrap="square" rtlCol="0">
            <a:spAutoFit/>
          </a:bodyPr>
          <a:lstStyle/>
          <a:p>
            <a:r>
              <a:rPr lang="ru-RU" dirty="0" smtClean="0"/>
              <a:t>12+</a:t>
            </a:r>
            <a:endParaRPr lang="ru-RU" dirty="0"/>
          </a:p>
        </p:txBody>
      </p:sp>
    </p:spTree>
    <p:extLst>
      <p:ext uri="{BB962C8B-B14F-4D97-AF65-F5344CB8AC3E}">
        <p14:creationId xmlns:p14="http://schemas.microsoft.com/office/powerpoint/2010/main" xmlns="" val="1836901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86376" y="404664"/>
            <a:ext cx="3756939" cy="5760640"/>
          </a:xfrm>
          <a:prstGeom prst="rect">
            <a:avLst/>
          </a:prstGeom>
        </p:spPr>
      </p:pic>
      <p:sp>
        <p:nvSpPr>
          <p:cNvPr id="4" name="TextBox 3"/>
          <p:cNvSpPr txBox="1"/>
          <p:nvPr/>
        </p:nvSpPr>
        <p:spPr>
          <a:xfrm>
            <a:off x="539552" y="404664"/>
            <a:ext cx="4104456" cy="5206554"/>
          </a:xfrm>
          <a:prstGeom prst="rect">
            <a:avLst/>
          </a:prstGeom>
          <a:noFill/>
        </p:spPr>
        <p:txBody>
          <a:bodyPr wrap="square" rtlCol="0">
            <a:spAutoFit/>
          </a:bodyPr>
          <a:lstStyle/>
          <a:p>
            <a:pPr lvl="0">
              <a:spcBef>
                <a:spcPts val="400"/>
              </a:spcBef>
              <a:buClr>
                <a:srgbClr val="629DD1"/>
              </a:buClr>
            </a:pPr>
            <a:r>
              <a:rPr lang="ru-RU" sz="2300" dirty="0">
                <a:solidFill>
                  <a:srgbClr val="629DD1">
                    <a:lumMod val="50000"/>
                  </a:srgbClr>
                </a:solidFill>
              </a:rPr>
              <a:t>Проблематика</a:t>
            </a:r>
            <a:r>
              <a:rPr lang="ru-RU" sz="2300" dirty="0" smtClean="0">
                <a:solidFill>
                  <a:srgbClr val="629DD1">
                    <a:lumMod val="50000"/>
                  </a:srgbClr>
                </a:solidFill>
              </a:rPr>
              <a:t>:</a:t>
            </a:r>
          </a:p>
          <a:p>
            <a:pPr marL="342900" lvl="0" indent="-342900">
              <a:spcBef>
                <a:spcPts val="400"/>
              </a:spcBef>
              <a:buClr>
                <a:srgbClr val="629DD1"/>
              </a:buClr>
              <a:buFont typeface="Arial" pitchFamily="34" charset="0"/>
              <a:buChar char="•"/>
            </a:pPr>
            <a:r>
              <a:rPr lang="ru-RU" sz="2300" dirty="0" smtClean="0">
                <a:solidFill>
                  <a:srgbClr val="629DD1">
                    <a:lumMod val="50000"/>
                  </a:srgbClr>
                </a:solidFill>
              </a:rPr>
              <a:t>Проблема свободы человеческой мысли;</a:t>
            </a:r>
          </a:p>
          <a:p>
            <a:pPr marL="342900" indent="-342900">
              <a:spcBef>
                <a:spcPts val="400"/>
              </a:spcBef>
              <a:buClr>
                <a:srgbClr val="629DD1"/>
              </a:buClr>
              <a:buFont typeface="Arial" pitchFamily="34" charset="0"/>
              <a:buChar char="•"/>
            </a:pPr>
            <a:r>
              <a:rPr lang="ru-RU" sz="2300" dirty="0">
                <a:solidFill>
                  <a:srgbClr val="629DD1">
                    <a:lumMod val="50000"/>
                  </a:srgbClr>
                </a:solidFill>
              </a:rPr>
              <a:t>Человек и неведомое, </a:t>
            </a:r>
            <a:r>
              <a:rPr lang="ru-RU" sz="2300" dirty="0" smtClean="0">
                <a:solidFill>
                  <a:srgbClr val="629DD1">
                    <a:lumMod val="50000"/>
                  </a:srgbClr>
                </a:solidFill>
              </a:rPr>
              <a:t>неизвестное;</a:t>
            </a:r>
          </a:p>
          <a:p>
            <a:pPr marL="342900" indent="-342900">
              <a:spcBef>
                <a:spcPts val="400"/>
              </a:spcBef>
              <a:buClr>
                <a:srgbClr val="629DD1"/>
              </a:buClr>
              <a:buFont typeface="Arial" pitchFamily="34" charset="0"/>
              <a:buChar char="•"/>
            </a:pPr>
            <a:r>
              <a:rPr lang="ru-RU" sz="2200" dirty="0">
                <a:solidFill>
                  <a:srgbClr val="629DD1">
                    <a:lumMod val="50000"/>
                  </a:srgbClr>
                </a:solidFill>
              </a:rPr>
              <a:t>Проблема  несвободы человека в тоталитарном </a:t>
            </a:r>
            <a:r>
              <a:rPr lang="ru-RU" sz="2200" dirty="0" smtClean="0">
                <a:solidFill>
                  <a:srgbClr val="629DD1">
                    <a:lumMod val="50000"/>
                  </a:srgbClr>
                </a:solidFill>
              </a:rPr>
              <a:t>государстве</a:t>
            </a:r>
          </a:p>
          <a:p>
            <a:pPr marL="342900" indent="-342900">
              <a:spcBef>
                <a:spcPts val="400"/>
              </a:spcBef>
              <a:buClr>
                <a:srgbClr val="629DD1"/>
              </a:buClr>
              <a:buFont typeface="Arial" pitchFamily="34" charset="0"/>
              <a:buChar char="•"/>
            </a:pPr>
            <a:endParaRPr lang="ru-RU" sz="2200" dirty="0">
              <a:solidFill>
                <a:srgbClr val="629DD1">
                  <a:lumMod val="50000"/>
                </a:srgbClr>
              </a:solidFill>
            </a:endParaRPr>
          </a:p>
          <a:p>
            <a:pPr>
              <a:spcBef>
                <a:spcPts val="400"/>
              </a:spcBef>
              <a:buClr>
                <a:srgbClr val="629DD1"/>
              </a:buClr>
            </a:pPr>
            <a:r>
              <a:rPr lang="ru-RU" sz="2200" dirty="0" smtClean="0">
                <a:solidFill>
                  <a:srgbClr val="629DD1">
                    <a:lumMod val="50000"/>
                  </a:srgbClr>
                </a:solidFill>
              </a:rPr>
              <a:t>Текст: </a:t>
            </a:r>
            <a:r>
              <a:rPr lang="ru-RU" sz="2000" u="sng" dirty="0" smtClean="0">
                <a:hlinkClick r:id="rId3"/>
              </a:rPr>
              <a:t>https</a:t>
            </a:r>
            <a:r>
              <a:rPr lang="ru-RU" sz="2000" u="sng" dirty="0">
                <a:hlinkClick r:id="rId3"/>
              </a:rPr>
              <a:t>://www.litmir.co/br/?b=248346</a:t>
            </a:r>
            <a:r>
              <a:rPr lang="ru-RU" sz="2000" dirty="0"/>
              <a:t> </a:t>
            </a:r>
            <a:endParaRPr lang="ru-RU" sz="2000" dirty="0">
              <a:solidFill>
                <a:srgbClr val="629DD1">
                  <a:lumMod val="50000"/>
                </a:srgbClr>
              </a:solidFill>
            </a:endParaRPr>
          </a:p>
          <a:p>
            <a:pPr lvl="0">
              <a:spcBef>
                <a:spcPts val="400"/>
              </a:spcBef>
              <a:buClr>
                <a:srgbClr val="629DD1"/>
              </a:buClr>
            </a:pPr>
            <a:endParaRPr lang="ru-RU" sz="2200" dirty="0" smtClean="0">
              <a:solidFill>
                <a:srgbClr val="629DD1">
                  <a:lumMod val="50000"/>
                </a:srgbClr>
              </a:solidFill>
            </a:endParaRPr>
          </a:p>
          <a:p>
            <a:pPr marL="342900" lvl="0" indent="-342900">
              <a:spcBef>
                <a:spcPts val="400"/>
              </a:spcBef>
              <a:buClr>
                <a:srgbClr val="629DD1"/>
              </a:buClr>
              <a:buFont typeface="Arial" pitchFamily="34" charset="0"/>
              <a:buChar char="•"/>
            </a:pPr>
            <a:endParaRPr lang="ru-RU" sz="2200" dirty="0">
              <a:solidFill>
                <a:srgbClr val="629DD1">
                  <a:lumMod val="50000"/>
                </a:srgbClr>
              </a:solidFill>
            </a:endParaRPr>
          </a:p>
        </p:txBody>
      </p:sp>
      <p:sp>
        <p:nvSpPr>
          <p:cNvPr id="6" name="Управляющая кнопка: домой 5">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194988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6128" y="408372"/>
            <a:ext cx="7818280" cy="1039427"/>
          </a:xfrm>
        </p:spPr>
        <p:txBody>
          <a:bodyPr>
            <a:normAutofit fontScale="90000"/>
          </a:bodyPr>
          <a:lstStyle/>
          <a:p>
            <a:r>
              <a:rPr lang="ru-RU" dirty="0"/>
              <a:t>Аркадий и Борис Стругацкие «Полдень. XXII век</a:t>
            </a:r>
            <a:r>
              <a:rPr lang="ru-RU" dirty="0" smtClean="0"/>
              <a:t>»</a:t>
            </a:r>
            <a:endParaRPr lang="ru-RU" dirty="0"/>
          </a:p>
        </p:txBody>
      </p:sp>
      <p:sp>
        <p:nvSpPr>
          <p:cNvPr id="3" name="TextBox 2"/>
          <p:cNvSpPr txBox="1"/>
          <p:nvPr/>
        </p:nvSpPr>
        <p:spPr>
          <a:xfrm>
            <a:off x="899592" y="1772815"/>
            <a:ext cx="6912768" cy="4893647"/>
          </a:xfrm>
          <a:prstGeom prst="rect">
            <a:avLst/>
          </a:prstGeom>
          <a:noFill/>
        </p:spPr>
        <p:txBody>
          <a:bodyPr wrap="square" rtlCol="0">
            <a:spAutoFit/>
          </a:bodyPr>
          <a:lstStyle/>
          <a:p>
            <a:pPr marL="114300" lvl="0">
              <a:spcBef>
                <a:spcPct val="20000"/>
              </a:spcBef>
              <a:buClr>
                <a:srgbClr val="629DD1"/>
              </a:buClr>
            </a:pPr>
            <a:r>
              <a:rPr lang="ru-RU" sz="2400" dirty="0">
                <a:solidFill>
                  <a:srgbClr val="242852"/>
                </a:solidFill>
              </a:rPr>
              <a:t>Повесть представляет собой свободную конструкцию фантастических новелл. 2119 год. Космонавты, отправившиеся в полет сто лет назад и после аварии вернувшиеся домой, знакомятся с Землей будущего: линии Доставки пищи, роботы-садовники, </a:t>
            </a:r>
            <a:r>
              <a:rPr lang="ru-RU" sz="2400" dirty="0" err="1">
                <a:solidFill>
                  <a:srgbClr val="242852"/>
                </a:solidFill>
              </a:rPr>
              <a:t>птерокары</a:t>
            </a:r>
            <a:r>
              <a:rPr lang="ru-RU" sz="2400" dirty="0">
                <a:solidFill>
                  <a:srgbClr val="242852"/>
                </a:solidFill>
              </a:rPr>
              <a:t> – тысячи удивительных чудес, будничных для землян XXII века. В романе «Полдень, ХХII век» изображается коммунистическое будущее без лозунгов и политики, – мир труда, знания и свободы. Мир, в котором хотели бы жить люди 1960-х годов. </a:t>
            </a:r>
          </a:p>
        </p:txBody>
      </p:sp>
      <p:sp>
        <p:nvSpPr>
          <p:cNvPr id="4" name="Управляющая кнопка: далее 3">
            <a:hlinkClick r:id="rId2" action="ppaction://hlinksldjump" highlightClick="1"/>
          </p:cNvPr>
          <p:cNvSpPr/>
          <p:nvPr/>
        </p:nvSpPr>
        <p:spPr>
          <a:xfrm>
            <a:off x="7812360" y="6093296"/>
            <a:ext cx="864096"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884368" y="591856"/>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956376" y="767230"/>
            <a:ext cx="576064" cy="369332"/>
          </a:xfrm>
          <a:prstGeom prst="rect">
            <a:avLst/>
          </a:prstGeom>
          <a:noFill/>
        </p:spPr>
        <p:txBody>
          <a:bodyPr wrap="square" rtlCol="0">
            <a:spAutoFit/>
          </a:bodyPr>
          <a:lstStyle/>
          <a:p>
            <a:r>
              <a:rPr lang="ru-RU" dirty="0" smtClean="0"/>
              <a:t>16+</a:t>
            </a:r>
            <a:endParaRPr lang="ru-RU" dirty="0"/>
          </a:p>
        </p:txBody>
      </p:sp>
    </p:spTree>
    <p:extLst>
      <p:ext uri="{BB962C8B-B14F-4D97-AF65-F5344CB8AC3E}">
        <p14:creationId xmlns:p14="http://schemas.microsoft.com/office/powerpoint/2010/main" xmlns="" val="24360599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588754"/>
            <a:ext cx="3960440" cy="3559949"/>
          </a:xfrm>
          <a:prstGeom prst="rect">
            <a:avLst/>
          </a:prstGeom>
          <a:noFill/>
        </p:spPr>
        <p:txBody>
          <a:bodyPr wrap="square" rtlCol="0">
            <a:spAutoFit/>
          </a:bodyPr>
          <a:lstStyle/>
          <a:p>
            <a:pPr lvl="0">
              <a:spcBef>
                <a:spcPts val="400"/>
              </a:spcBef>
              <a:buClr>
                <a:srgbClr val="629DD1"/>
              </a:buClr>
            </a:pPr>
            <a:r>
              <a:rPr lang="ru-RU" sz="2400" dirty="0">
                <a:solidFill>
                  <a:srgbClr val="629DD1">
                    <a:lumMod val="50000"/>
                  </a:srgbClr>
                </a:solidFill>
              </a:rPr>
              <a:t>Проблематика: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Образ «идеального общества»;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Ценность человеческой </a:t>
            </a:r>
            <a:r>
              <a:rPr lang="ru-RU" sz="2400" dirty="0" smtClean="0">
                <a:solidFill>
                  <a:srgbClr val="629DD1">
                    <a:lumMod val="50000"/>
                  </a:srgbClr>
                </a:solidFill>
              </a:rPr>
              <a:t>жизни</a:t>
            </a:r>
          </a:p>
          <a:p>
            <a:pPr marL="342900" lvl="0" indent="-342900">
              <a:spcBef>
                <a:spcPts val="400"/>
              </a:spcBef>
              <a:buClr>
                <a:srgbClr val="629DD1"/>
              </a:buClr>
              <a:buFont typeface="Arial" pitchFamily="34" charset="0"/>
              <a:buChar char="•"/>
            </a:pPr>
            <a:endParaRPr lang="ru-RU" sz="2400" dirty="0">
              <a:solidFill>
                <a:srgbClr val="629DD1">
                  <a:lumMod val="50000"/>
                </a:srgbClr>
              </a:solidFill>
            </a:endParaRPr>
          </a:p>
          <a:p>
            <a:pPr lvl="0">
              <a:spcBef>
                <a:spcPts val="400"/>
              </a:spcBef>
              <a:buClr>
                <a:srgbClr val="629DD1"/>
              </a:buClr>
            </a:pPr>
            <a:r>
              <a:rPr lang="ru-RU" sz="2400" dirty="0" smtClean="0">
                <a:solidFill>
                  <a:srgbClr val="629DD1">
                    <a:lumMod val="50000"/>
                  </a:srgbClr>
                </a:solidFill>
              </a:rPr>
              <a:t>Текст: </a:t>
            </a:r>
            <a:r>
              <a:rPr lang="ru-RU" sz="2200" u="sng" dirty="0">
                <a:solidFill>
                  <a:srgbClr val="0000FF"/>
                </a:solidFill>
                <a:latin typeface="Calibri"/>
                <a:ea typeface="Calibri"/>
                <a:cs typeface="Times New Roman"/>
                <a:hlinkClick r:id="rId2"/>
              </a:rPr>
              <a:t>https://www.litmir.co/br/?b=35286</a:t>
            </a:r>
            <a:r>
              <a:rPr lang="ru-RU" sz="2200" dirty="0">
                <a:solidFill>
                  <a:prstClr val="black"/>
                </a:solidFill>
                <a:latin typeface="Calibri"/>
                <a:ea typeface="Calibri"/>
                <a:cs typeface="Times New Roman"/>
              </a:rPr>
              <a:t> </a:t>
            </a:r>
            <a:endParaRPr lang="ru-RU" sz="2200" dirty="0">
              <a:solidFill>
                <a:srgbClr val="629DD1">
                  <a:lumMod val="50000"/>
                </a:srgbClr>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20072" y="436031"/>
            <a:ext cx="3617120" cy="5661248"/>
          </a:xfrm>
          <a:prstGeom prst="rect">
            <a:avLst/>
          </a:prstGeom>
        </p:spPr>
      </p:pic>
      <p:sp>
        <p:nvSpPr>
          <p:cNvPr id="5" name="Управляющая кнопка: домой 4">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3161489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236" y="386729"/>
            <a:ext cx="8260672" cy="1039427"/>
          </a:xfrm>
        </p:spPr>
        <p:txBody>
          <a:bodyPr>
            <a:normAutofit fontScale="90000"/>
          </a:bodyPr>
          <a:lstStyle/>
          <a:p>
            <a:r>
              <a:rPr lang="ru-RU" dirty="0" smtClean="0"/>
              <a:t>Михаил </a:t>
            </a:r>
            <a:r>
              <a:rPr lang="ru-RU" dirty="0"/>
              <a:t>Б</a:t>
            </a:r>
            <a:r>
              <a:rPr lang="ru-RU" dirty="0" smtClean="0"/>
              <a:t>улгаков «Роковые яйца»</a:t>
            </a:r>
            <a:endParaRPr lang="ru-RU" dirty="0"/>
          </a:p>
        </p:txBody>
      </p:sp>
      <p:sp>
        <p:nvSpPr>
          <p:cNvPr id="3" name="TextBox 2"/>
          <p:cNvSpPr txBox="1"/>
          <p:nvPr/>
        </p:nvSpPr>
        <p:spPr>
          <a:xfrm>
            <a:off x="827584" y="1844824"/>
            <a:ext cx="6840760" cy="4401205"/>
          </a:xfrm>
          <a:prstGeom prst="rect">
            <a:avLst/>
          </a:prstGeom>
          <a:noFill/>
        </p:spPr>
        <p:txBody>
          <a:bodyPr wrap="square" rtlCol="0">
            <a:spAutoFit/>
          </a:bodyPr>
          <a:lstStyle/>
          <a:p>
            <a:r>
              <a:rPr lang="ru-RU" sz="2000" dirty="0"/>
              <a:t>«Роковые яйца» Булгакова — фантастическая повесть, но история, рассказанная в ней, ужасно реалистичная. История о том, как череда нелепых ошибок приводит порой к трагическим последствиям.</a:t>
            </a:r>
          </a:p>
          <a:p>
            <a:r>
              <a:rPr lang="ru-RU" sz="2000" dirty="0"/>
              <a:t>Действие происходит на фоне извечных спутников человеческого общества: бюрократизма, халатности, зависти.  Профессор зоологии Владимир </a:t>
            </a:r>
            <a:r>
              <a:rPr lang="ru-RU" sz="2000" dirty="0" err="1"/>
              <a:t>Ипатьевич</a:t>
            </a:r>
            <a:r>
              <a:rPr lang="ru-RU" sz="2000" dirty="0"/>
              <a:t> Персиков совершает великое научное открытие. Но в условиях стремительной действительности активные граждане в лице   новоявленных специалистов и руководителей сразу же, не вникая в суть, нашли применение </a:t>
            </a:r>
            <a:r>
              <a:rPr lang="ru-RU" sz="2000" dirty="0" smtClean="0"/>
              <a:t>результатам </a:t>
            </a:r>
            <a:r>
              <a:rPr lang="ru-RU" sz="2000" dirty="0"/>
              <a:t>открытия на благо родины.</a:t>
            </a:r>
          </a:p>
        </p:txBody>
      </p:sp>
      <p:sp>
        <p:nvSpPr>
          <p:cNvPr id="4" name="Управляющая кнопка: далее 3">
            <a:hlinkClick r:id="" action="ppaction://hlinkshowjump?jump=nextslide" highlightClick="1"/>
          </p:cNvPr>
          <p:cNvSpPr/>
          <p:nvPr/>
        </p:nvSpPr>
        <p:spPr>
          <a:xfrm>
            <a:off x="7884368" y="5805264"/>
            <a:ext cx="936104" cy="440765"/>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884368" y="546403"/>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956376" y="721777"/>
            <a:ext cx="648072" cy="369332"/>
          </a:xfrm>
          <a:prstGeom prst="rect">
            <a:avLst/>
          </a:prstGeom>
          <a:noFill/>
        </p:spPr>
        <p:txBody>
          <a:bodyPr wrap="square" rtlCol="0">
            <a:spAutoFit/>
          </a:bodyPr>
          <a:lstStyle/>
          <a:p>
            <a:r>
              <a:rPr lang="ru-RU" dirty="0" smtClean="0"/>
              <a:t>16+</a:t>
            </a:r>
            <a:endParaRPr lang="ru-RU" dirty="0"/>
          </a:p>
        </p:txBody>
      </p:sp>
    </p:spTree>
    <p:extLst>
      <p:ext uri="{BB962C8B-B14F-4D97-AF65-F5344CB8AC3E}">
        <p14:creationId xmlns:p14="http://schemas.microsoft.com/office/powerpoint/2010/main" xmlns="" val="981626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TextBox 2"/>
          <p:cNvSpPr txBox="1"/>
          <p:nvPr/>
        </p:nvSpPr>
        <p:spPr>
          <a:xfrm>
            <a:off x="471589" y="1765889"/>
            <a:ext cx="7992888" cy="4231928"/>
          </a:xfrm>
          <a:prstGeom prst="rect">
            <a:avLst/>
          </a:prstGeom>
          <a:noFill/>
        </p:spPr>
        <p:txBody>
          <a:bodyPr wrap="square" rtlCol="0">
            <a:spAutoFit/>
          </a:bodyPr>
          <a:lstStyle/>
          <a:p>
            <a:pPr marL="342900" lvl="0" indent="-342900">
              <a:buFont typeface="+mj-lt"/>
              <a:buAutoNum type="arabicPeriod"/>
            </a:pPr>
            <a:r>
              <a:rPr lang="ru-RU" sz="2300" dirty="0">
                <a:solidFill>
                  <a:prstClr val="black"/>
                </a:solidFill>
                <a:hlinkClick r:id="rId2" action="ppaction://hlinksldjump"/>
              </a:rPr>
              <a:t>Определения фантастических </a:t>
            </a:r>
            <a:r>
              <a:rPr lang="ru-RU" sz="2300" dirty="0" smtClean="0">
                <a:solidFill>
                  <a:prstClr val="black"/>
                </a:solidFill>
                <a:hlinkClick r:id="rId2" action="ppaction://hlinksldjump"/>
              </a:rPr>
              <a:t>жанров</a:t>
            </a:r>
            <a:endParaRPr lang="ru-RU" sz="2300" dirty="0" smtClean="0">
              <a:solidFill>
                <a:prstClr val="black"/>
              </a:solidFill>
            </a:endParaRPr>
          </a:p>
          <a:p>
            <a:pPr marL="342900" lvl="0" indent="-342900">
              <a:buFont typeface="+mj-lt"/>
              <a:buAutoNum type="arabicPeriod"/>
            </a:pPr>
            <a:r>
              <a:rPr lang="ru-RU" sz="2400" dirty="0">
                <a:hlinkClick r:id="rId3" action="ppaction://hlinksldjump"/>
              </a:rPr>
              <a:t>Распространенная проблематика фантастических произведений</a:t>
            </a:r>
            <a:endParaRPr lang="ru-RU" sz="2300" dirty="0" smtClean="0">
              <a:solidFill>
                <a:prstClr val="black"/>
              </a:solidFill>
            </a:endParaRPr>
          </a:p>
          <a:p>
            <a:pPr marL="342900" lvl="0" indent="-342900">
              <a:buFont typeface="+mj-lt"/>
              <a:buAutoNum type="arabicPeriod"/>
            </a:pPr>
            <a:r>
              <a:rPr lang="ru-RU" sz="2300" dirty="0" smtClean="0">
                <a:solidFill>
                  <a:prstClr val="black"/>
                </a:solidFill>
                <a:hlinkClick r:id="rId4" action="ppaction://hlinksldjump"/>
              </a:rPr>
              <a:t>Евгений </a:t>
            </a:r>
            <a:r>
              <a:rPr lang="ru-RU" sz="2300" dirty="0">
                <a:solidFill>
                  <a:prstClr val="black"/>
                </a:solidFill>
                <a:hlinkClick r:id="rId4" action="ppaction://hlinksldjump"/>
              </a:rPr>
              <a:t>Замятин «Мы»</a:t>
            </a:r>
            <a:endParaRPr lang="ru-RU" sz="2300" dirty="0">
              <a:solidFill>
                <a:prstClr val="black"/>
              </a:solidFill>
            </a:endParaRPr>
          </a:p>
          <a:p>
            <a:pPr marL="342900" lvl="0" indent="-342900">
              <a:buFont typeface="+mj-lt"/>
              <a:buAutoNum type="arabicPeriod"/>
            </a:pPr>
            <a:r>
              <a:rPr lang="ru-RU" sz="2300" dirty="0" smtClean="0">
                <a:solidFill>
                  <a:prstClr val="black"/>
                </a:solidFill>
                <a:hlinkClick r:id="rId5" action="ppaction://hlinksldjump"/>
              </a:rPr>
              <a:t>Александр </a:t>
            </a:r>
            <a:r>
              <a:rPr lang="ru-RU" sz="2300" dirty="0">
                <a:solidFill>
                  <a:prstClr val="black"/>
                </a:solidFill>
                <a:hlinkClick r:id="rId5" action="ppaction://hlinksldjump"/>
              </a:rPr>
              <a:t>Беляев «Голова профессора Доуэля»</a:t>
            </a:r>
            <a:endParaRPr lang="ru-RU" sz="2300" dirty="0">
              <a:solidFill>
                <a:prstClr val="black"/>
              </a:solidFill>
            </a:endParaRPr>
          </a:p>
          <a:p>
            <a:pPr marL="342900" lvl="0" indent="-342900">
              <a:buFont typeface="+mj-lt"/>
              <a:buAutoNum type="arabicPeriod"/>
            </a:pPr>
            <a:r>
              <a:rPr lang="ru-RU" sz="2400" dirty="0">
                <a:hlinkClick r:id="rId6" action="ppaction://hlinksldjump"/>
              </a:rPr>
              <a:t>Иван Ефремов «Туманность Андромеды</a:t>
            </a:r>
            <a:r>
              <a:rPr lang="ru-RU" sz="2400" dirty="0" smtClean="0">
                <a:hlinkClick r:id="rId6" action="ppaction://hlinksldjump"/>
              </a:rPr>
              <a:t>»</a:t>
            </a:r>
            <a:endParaRPr lang="ru-RU" sz="2400" dirty="0" smtClean="0"/>
          </a:p>
          <a:p>
            <a:pPr marL="342900" lvl="0" indent="-342900">
              <a:buFont typeface="+mj-lt"/>
              <a:buAutoNum type="arabicPeriod"/>
            </a:pPr>
            <a:r>
              <a:rPr lang="ru-RU" sz="2400" dirty="0">
                <a:hlinkClick r:id="rId7" action="ppaction://hlinksldjump"/>
              </a:rPr>
              <a:t>Сергей Павлов «Лунная радуга</a:t>
            </a:r>
            <a:r>
              <a:rPr lang="ru-RU" sz="2400" dirty="0" smtClean="0">
                <a:hlinkClick r:id="rId7" action="ppaction://hlinksldjump"/>
              </a:rPr>
              <a:t>»</a:t>
            </a:r>
            <a:endParaRPr lang="ru-RU" sz="2400" dirty="0" smtClean="0"/>
          </a:p>
          <a:p>
            <a:pPr marL="342900" lvl="0" indent="-342900">
              <a:buFont typeface="+mj-lt"/>
              <a:buAutoNum type="arabicPeriod"/>
            </a:pPr>
            <a:r>
              <a:rPr lang="ru-RU" sz="2400" dirty="0">
                <a:hlinkClick r:id="rId8" action="ppaction://hlinksldjump"/>
              </a:rPr>
              <a:t>Сергей Снегов «Люди как боги</a:t>
            </a:r>
            <a:r>
              <a:rPr lang="ru-RU" sz="2400" dirty="0" smtClean="0">
                <a:hlinkClick r:id="rId8" action="ppaction://hlinksldjump"/>
              </a:rPr>
              <a:t>»</a:t>
            </a:r>
            <a:endParaRPr lang="ru-RU" sz="2400" dirty="0" smtClean="0"/>
          </a:p>
          <a:p>
            <a:pPr marL="342900" lvl="0" indent="-342900">
              <a:buFont typeface="+mj-lt"/>
              <a:buAutoNum type="arabicPeriod"/>
            </a:pPr>
            <a:r>
              <a:rPr lang="ru-RU" sz="2400" dirty="0">
                <a:hlinkClick r:id="rId9" action="ppaction://hlinksldjump"/>
              </a:rPr>
              <a:t>Аркадий и Борис Стругацкие «Полдень. XXII век</a:t>
            </a:r>
            <a:r>
              <a:rPr lang="ru-RU" sz="2400" dirty="0" smtClean="0">
                <a:hlinkClick r:id="rId9" action="ppaction://hlinksldjump"/>
              </a:rPr>
              <a:t>»</a:t>
            </a:r>
            <a:endParaRPr lang="ru-RU" sz="2400" dirty="0" smtClean="0"/>
          </a:p>
          <a:p>
            <a:pPr marL="342900" lvl="0" indent="-342900">
              <a:buFont typeface="+mj-lt"/>
              <a:buAutoNum type="arabicPeriod"/>
            </a:pPr>
            <a:r>
              <a:rPr lang="ru-RU" sz="2400" dirty="0">
                <a:hlinkClick r:id="rId10" action="ppaction://hlinksldjump"/>
              </a:rPr>
              <a:t>Михаил Булгаков «Роковые яйца</a:t>
            </a:r>
            <a:r>
              <a:rPr lang="ru-RU" sz="2400" dirty="0" smtClean="0">
                <a:hlinkClick r:id="rId10" action="ppaction://hlinksldjump"/>
              </a:rPr>
              <a:t>»</a:t>
            </a:r>
            <a:endParaRPr lang="ru-RU" sz="2400" dirty="0" smtClean="0"/>
          </a:p>
          <a:p>
            <a:pPr marL="342900" lvl="0" indent="-342900">
              <a:buFont typeface="+mj-lt"/>
              <a:buAutoNum type="arabicPeriod"/>
            </a:pPr>
            <a:r>
              <a:rPr lang="ru-RU" sz="2400" dirty="0">
                <a:hlinkClick r:id="rId11" action="ppaction://hlinksldjump"/>
              </a:rPr>
              <a:t>Татьяна Толстая «</a:t>
            </a:r>
            <a:r>
              <a:rPr lang="ru-RU" sz="2400" dirty="0" err="1">
                <a:hlinkClick r:id="rId11" action="ppaction://hlinksldjump"/>
              </a:rPr>
              <a:t>Кысь</a:t>
            </a:r>
            <a:r>
              <a:rPr lang="ru-RU" sz="2400" dirty="0" smtClean="0">
                <a:hlinkClick r:id="rId11" action="ppaction://hlinksldjump"/>
              </a:rPr>
              <a:t>»</a:t>
            </a:r>
            <a:endParaRPr lang="ru-RU" sz="2400" dirty="0" smtClean="0"/>
          </a:p>
        </p:txBody>
      </p:sp>
      <p:pic>
        <p:nvPicPr>
          <p:cNvPr id="4" name="Рисунок 3"/>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7407942" y="5229200"/>
            <a:ext cx="1427337" cy="1427337"/>
          </a:xfrm>
          <a:prstGeom prst="rect">
            <a:avLst/>
          </a:prstGeom>
        </p:spPr>
      </p:pic>
      <p:sp>
        <p:nvSpPr>
          <p:cNvPr id="5" name="Управляющая кнопка: сведения 4">
            <a:hlinkClick r:id="rId13" action="ppaction://hlinksldjump" highlightClick="1"/>
          </p:cNvPr>
          <p:cNvSpPr/>
          <p:nvPr/>
        </p:nvSpPr>
        <p:spPr>
          <a:xfrm>
            <a:off x="755576" y="6093296"/>
            <a:ext cx="576064" cy="432048"/>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82072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09697" y="549503"/>
            <a:ext cx="3365847" cy="5301208"/>
          </a:xfrm>
          <a:prstGeom prst="rect">
            <a:avLst/>
          </a:prstGeom>
        </p:spPr>
      </p:pic>
      <p:sp>
        <p:nvSpPr>
          <p:cNvPr id="3" name="TextBox 2"/>
          <p:cNvSpPr txBox="1"/>
          <p:nvPr/>
        </p:nvSpPr>
        <p:spPr>
          <a:xfrm>
            <a:off x="515112" y="332656"/>
            <a:ext cx="4894585" cy="5746947"/>
          </a:xfrm>
          <a:prstGeom prst="rect">
            <a:avLst/>
          </a:prstGeom>
          <a:noFill/>
        </p:spPr>
        <p:txBody>
          <a:bodyPr wrap="square" rtlCol="0">
            <a:spAutoFit/>
          </a:bodyPr>
          <a:lstStyle/>
          <a:p>
            <a:pPr lvl="0">
              <a:spcBef>
                <a:spcPts val="400"/>
              </a:spcBef>
              <a:buClr>
                <a:srgbClr val="629DD1"/>
              </a:buClr>
            </a:pPr>
            <a:r>
              <a:rPr lang="ru-RU" sz="2200" dirty="0">
                <a:solidFill>
                  <a:srgbClr val="629DD1">
                    <a:lumMod val="50000"/>
                  </a:srgbClr>
                </a:solidFill>
              </a:rPr>
              <a:t>Проблематика</a:t>
            </a:r>
            <a:r>
              <a:rPr lang="ru-RU" sz="2200" dirty="0" smtClean="0">
                <a:solidFill>
                  <a:srgbClr val="629DD1">
                    <a:lumMod val="50000"/>
                  </a:srgbClr>
                </a:solidFill>
              </a:rPr>
              <a:t>:</a:t>
            </a:r>
          </a:p>
          <a:p>
            <a:pPr marL="342900" lvl="0" indent="-342900">
              <a:spcBef>
                <a:spcPts val="400"/>
              </a:spcBef>
              <a:buClr>
                <a:srgbClr val="629DD1"/>
              </a:buClr>
              <a:buFont typeface="Arial" pitchFamily="34" charset="0"/>
              <a:buChar char="•"/>
            </a:pPr>
            <a:r>
              <a:rPr lang="ru-RU" sz="2200" dirty="0">
                <a:solidFill>
                  <a:srgbClr val="629DD1">
                    <a:lumMod val="50000"/>
                  </a:srgbClr>
                </a:solidFill>
              </a:rPr>
              <a:t>Проблема ответственности учёных за свои изобретения.</a:t>
            </a:r>
          </a:p>
          <a:p>
            <a:pPr marL="342900" lvl="0" indent="-342900">
              <a:spcBef>
                <a:spcPts val="400"/>
              </a:spcBef>
              <a:buClr>
                <a:srgbClr val="629DD1"/>
              </a:buClr>
              <a:buFont typeface="Arial" pitchFamily="34" charset="0"/>
              <a:buChar char="•"/>
            </a:pPr>
            <a:r>
              <a:rPr lang="ru-RU" sz="2200" dirty="0">
                <a:solidFill>
                  <a:srgbClr val="629DD1">
                    <a:lumMod val="50000"/>
                  </a:srgbClr>
                </a:solidFill>
              </a:rPr>
              <a:t>Проблема  несвободы человека в тоталитарном государстве, отрицательных последствий беззакония властей.</a:t>
            </a:r>
          </a:p>
          <a:p>
            <a:pPr marL="342900" lvl="0" indent="-342900">
              <a:spcBef>
                <a:spcPts val="400"/>
              </a:spcBef>
              <a:buClr>
                <a:srgbClr val="629DD1"/>
              </a:buClr>
              <a:buFont typeface="Arial" pitchFamily="34" charset="0"/>
              <a:buChar char="•"/>
            </a:pPr>
            <a:r>
              <a:rPr lang="ru-RU" sz="2200" dirty="0">
                <a:solidFill>
                  <a:srgbClr val="629DD1">
                    <a:lumMod val="50000"/>
                  </a:srgbClr>
                </a:solidFill>
              </a:rPr>
              <a:t>Проблема необходимости нравственного очищения общества как залога достойной жизни людей, процветания </a:t>
            </a:r>
            <a:r>
              <a:rPr lang="ru-RU" sz="2200" dirty="0" smtClean="0">
                <a:solidFill>
                  <a:srgbClr val="629DD1">
                    <a:lumMod val="50000"/>
                  </a:srgbClr>
                </a:solidFill>
              </a:rPr>
              <a:t>страны</a:t>
            </a:r>
          </a:p>
          <a:p>
            <a:pPr marL="342900" lvl="0" indent="-342900">
              <a:spcBef>
                <a:spcPts val="400"/>
              </a:spcBef>
              <a:buClr>
                <a:srgbClr val="629DD1"/>
              </a:buClr>
              <a:buFont typeface="Arial" pitchFamily="34" charset="0"/>
              <a:buChar char="•"/>
            </a:pPr>
            <a:endParaRPr lang="ru-RU" sz="2200" dirty="0">
              <a:solidFill>
                <a:srgbClr val="629DD1">
                  <a:lumMod val="50000"/>
                </a:srgbClr>
              </a:solidFill>
            </a:endParaRPr>
          </a:p>
          <a:p>
            <a:pPr>
              <a:spcBef>
                <a:spcPts val="400"/>
              </a:spcBef>
              <a:buClr>
                <a:srgbClr val="629DD1"/>
              </a:buClr>
            </a:pPr>
            <a:r>
              <a:rPr lang="ru-RU" sz="2200" dirty="0" smtClean="0">
                <a:solidFill>
                  <a:srgbClr val="629DD1">
                    <a:lumMod val="50000"/>
                  </a:srgbClr>
                </a:solidFill>
              </a:rPr>
              <a:t>Текст: </a:t>
            </a:r>
            <a:r>
              <a:rPr lang="en-US" sz="2200" dirty="0">
                <a:solidFill>
                  <a:srgbClr val="629DD1">
                    <a:lumMod val="50000"/>
                  </a:srgbClr>
                </a:solidFill>
              </a:rPr>
              <a:t>https://www.litmir.me/br/?b=5171</a:t>
            </a:r>
            <a:endParaRPr lang="ru-RU" sz="2000" dirty="0">
              <a:solidFill>
                <a:srgbClr val="629DD1">
                  <a:lumMod val="50000"/>
                </a:srgbClr>
              </a:solidFill>
            </a:endParaRPr>
          </a:p>
        </p:txBody>
      </p:sp>
      <p:sp>
        <p:nvSpPr>
          <p:cNvPr id="4" name="Управляющая кнопка: домой 3">
            <a:hlinkClick r:id="rId3"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5194492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6128" y="408372"/>
            <a:ext cx="7602256" cy="1039427"/>
          </a:xfrm>
        </p:spPr>
        <p:txBody>
          <a:bodyPr>
            <a:normAutofit/>
          </a:bodyPr>
          <a:lstStyle/>
          <a:p>
            <a:r>
              <a:rPr lang="ru-RU" sz="3200" dirty="0"/>
              <a:t>Татьяна Толстая «</a:t>
            </a:r>
            <a:r>
              <a:rPr lang="ru-RU" sz="3200" dirty="0" err="1"/>
              <a:t>Кысь</a:t>
            </a:r>
            <a:r>
              <a:rPr lang="ru-RU" sz="3200" dirty="0" smtClean="0"/>
              <a:t>»</a:t>
            </a:r>
            <a:endParaRPr lang="ru-RU" sz="3200" dirty="0"/>
          </a:p>
        </p:txBody>
      </p:sp>
      <p:sp>
        <p:nvSpPr>
          <p:cNvPr id="3" name="TextBox 2"/>
          <p:cNvSpPr txBox="1"/>
          <p:nvPr/>
        </p:nvSpPr>
        <p:spPr>
          <a:xfrm>
            <a:off x="899592" y="1772816"/>
            <a:ext cx="6840760" cy="4154984"/>
          </a:xfrm>
          <a:prstGeom prst="rect">
            <a:avLst/>
          </a:prstGeom>
          <a:noFill/>
        </p:spPr>
        <p:txBody>
          <a:bodyPr wrap="square" rtlCol="0">
            <a:spAutoFit/>
          </a:bodyPr>
          <a:lstStyle/>
          <a:p>
            <a:r>
              <a:rPr lang="ru-RU" sz="2400" dirty="0"/>
              <a:t>Действие романа происходит после ядерного взрыва, в мире мутировавших растений, животных и людей. В массах прежняя культура отмерла, и только те, кто жил до взрыва (т. е. «прежние»), хранят её. Главный герой романа, Бенедикт — сын «прежней» женщины Полины Михайловны. После её смерти на воспитание Бенедикта берёт к себе другой «прежний» — Никита Иванович. Он пытается приучить его к культуре, но безрезультатно.</a:t>
            </a:r>
          </a:p>
        </p:txBody>
      </p:sp>
      <p:sp>
        <p:nvSpPr>
          <p:cNvPr id="4" name="Управляющая кнопка: далее 3">
            <a:hlinkClick r:id="rId2" action="ppaction://hlinksldjump" highlightClick="1"/>
          </p:cNvPr>
          <p:cNvSpPr/>
          <p:nvPr/>
        </p:nvSpPr>
        <p:spPr>
          <a:xfrm>
            <a:off x="7380312" y="6093296"/>
            <a:ext cx="936104"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740352" y="546403"/>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794358" y="721777"/>
            <a:ext cx="684076" cy="369332"/>
          </a:xfrm>
          <a:prstGeom prst="rect">
            <a:avLst/>
          </a:prstGeom>
          <a:noFill/>
        </p:spPr>
        <p:txBody>
          <a:bodyPr wrap="square" rtlCol="0">
            <a:spAutoFit/>
          </a:bodyPr>
          <a:lstStyle/>
          <a:p>
            <a:r>
              <a:rPr lang="ru-RU" dirty="0" smtClean="0"/>
              <a:t>18+</a:t>
            </a:r>
            <a:endParaRPr lang="ru-RU" dirty="0"/>
          </a:p>
        </p:txBody>
      </p:sp>
    </p:spTree>
    <p:extLst>
      <p:ext uri="{BB962C8B-B14F-4D97-AF65-F5344CB8AC3E}">
        <p14:creationId xmlns:p14="http://schemas.microsoft.com/office/powerpoint/2010/main" xmlns="" val="30871811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5113" y="348877"/>
            <a:ext cx="4536504" cy="3980577"/>
          </a:xfrm>
          <a:prstGeom prst="rect">
            <a:avLst/>
          </a:prstGeom>
          <a:noFill/>
        </p:spPr>
        <p:txBody>
          <a:bodyPr wrap="square" rtlCol="0">
            <a:spAutoFit/>
          </a:bodyPr>
          <a:lstStyle/>
          <a:p>
            <a:pPr lvl="0">
              <a:spcBef>
                <a:spcPts val="400"/>
              </a:spcBef>
              <a:buClr>
                <a:srgbClr val="629DD1"/>
              </a:buClr>
            </a:pPr>
            <a:r>
              <a:rPr lang="ru-RU" sz="2400" dirty="0">
                <a:solidFill>
                  <a:srgbClr val="629DD1">
                    <a:lumMod val="50000"/>
                  </a:srgbClr>
                </a:solidFill>
              </a:rPr>
              <a:t>Проблематика:</a:t>
            </a:r>
          </a:p>
          <a:p>
            <a:pPr marL="342900" lvl="0" indent="-342900">
              <a:spcBef>
                <a:spcPts val="400"/>
              </a:spcBef>
              <a:buClr>
                <a:srgbClr val="629DD1"/>
              </a:buClr>
              <a:buFont typeface="Arial" pitchFamily="34" charset="0"/>
              <a:buChar char="•"/>
            </a:pPr>
            <a:r>
              <a:rPr lang="ru-RU" sz="2400" dirty="0">
                <a:solidFill>
                  <a:srgbClr val="629DD1">
                    <a:lumMod val="50000"/>
                  </a:srgbClr>
                </a:solidFill>
              </a:rPr>
              <a:t>Человеческая неграмотность, отказ он знаний;</a:t>
            </a:r>
          </a:p>
          <a:p>
            <a:pPr marL="342900" lvl="0" indent="-342900">
              <a:spcBef>
                <a:spcPts val="400"/>
              </a:spcBef>
              <a:buClr>
                <a:srgbClr val="629DD1"/>
              </a:buClr>
              <a:buFont typeface="Arial" pitchFamily="34" charset="0"/>
              <a:buChar char="•"/>
            </a:pPr>
            <a:r>
              <a:rPr lang="ru-RU" sz="2400" dirty="0">
                <a:solidFill>
                  <a:srgbClr val="629DD1">
                    <a:lumMod val="50000"/>
                  </a:srgbClr>
                </a:solidFill>
              </a:rPr>
              <a:t>Последствия человеческого </a:t>
            </a:r>
            <a:r>
              <a:rPr lang="ru-RU" sz="2400" dirty="0" smtClean="0">
                <a:solidFill>
                  <a:srgbClr val="629DD1">
                    <a:lumMod val="50000"/>
                  </a:srgbClr>
                </a:solidFill>
              </a:rPr>
              <a:t>эгоизма</a:t>
            </a:r>
          </a:p>
          <a:p>
            <a:pPr marL="342900" lvl="0" indent="-342900">
              <a:spcBef>
                <a:spcPts val="400"/>
              </a:spcBef>
              <a:buClr>
                <a:srgbClr val="629DD1"/>
              </a:buClr>
              <a:buFont typeface="Arial" pitchFamily="34" charset="0"/>
              <a:buChar char="•"/>
            </a:pPr>
            <a:endParaRPr lang="ru-RU" sz="2400" dirty="0">
              <a:solidFill>
                <a:srgbClr val="629DD1">
                  <a:lumMod val="50000"/>
                </a:srgbClr>
              </a:solidFill>
            </a:endParaRPr>
          </a:p>
          <a:p>
            <a:pPr>
              <a:spcBef>
                <a:spcPts val="400"/>
              </a:spcBef>
              <a:buClr>
                <a:srgbClr val="629DD1"/>
              </a:buClr>
            </a:pPr>
            <a:r>
              <a:rPr lang="ru-RU" sz="2400" dirty="0" smtClean="0">
                <a:solidFill>
                  <a:srgbClr val="629DD1">
                    <a:lumMod val="50000"/>
                  </a:srgbClr>
                </a:solidFill>
              </a:rPr>
              <a:t>Текст: </a:t>
            </a:r>
            <a:r>
              <a:rPr lang="ru-RU" sz="2200" u="sng" dirty="0">
                <a:solidFill>
                  <a:srgbClr val="0000FF"/>
                </a:solidFill>
                <a:latin typeface="Calibri"/>
                <a:ea typeface="Calibri"/>
                <a:cs typeface="Times New Roman"/>
                <a:hlinkClick r:id="rId2"/>
              </a:rPr>
              <a:t>http://www.litmir.co/br/?b=541268</a:t>
            </a:r>
            <a:r>
              <a:rPr lang="ru-RU" sz="2200" dirty="0">
                <a:solidFill>
                  <a:prstClr val="black"/>
                </a:solidFill>
                <a:latin typeface="Calibri"/>
                <a:ea typeface="Calibri"/>
                <a:cs typeface="Times New Roman"/>
              </a:rPr>
              <a:t> </a:t>
            </a:r>
            <a:endParaRPr lang="ru-RU" sz="2200" dirty="0">
              <a:solidFill>
                <a:srgbClr val="629DD1">
                  <a:lumMod val="50000"/>
                </a:srgbClr>
              </a:solidFill>
            </a:endParaRPr>
          </a:p>
          <a:p>
            <a:pPr lvl="0">
              <a:spcBef>
                <a:spcPts val="400"/>
              </a:spcBef>
              <a:buClr>
                <a:srgbClr val="629DD1"/>
              </a:buClr>
            </a:pPr>
            <a:endParaRPr lang="ru-RU" sz="2200" dirty="0">
              <a:solidFill>
                <a:srgbClr val="629DD1">
                  <a:lumMod val="50000"/>
                </a:srgbClr>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48064" y="358718"/>
            <a:ext cx="3687808" cy="5771096"/>
          </a:xfrm>
          <a:prstGeom prst="rect">
            <a:avLst/>
          </a:prstGeom>
        </p:spPr>
      </p:pic>
      <p:sp>
        <p:nvSpPr>
          <p:cNvPr id="5" name="Управляющая кнопка: домой 4">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5897600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Информационные ресурсы</a:t>
            </a:r>
            <a:endParaRPr lang="ru-RU" dirty="0"/>
          </a:p>
        </p:txBody>
      </p:sp>
      <p:sp>
        <p:nvSpPr>
          <p:cNvPr id="3" name="TextBox 2"/>
          <p:cNvSpPr txBox="1"/>
          <p:nvPr/>
        </p:nvSpPr>
        <p:spPr>
          <a:xfrm>
            <a:off x="971600" y="1916832"/>
            <a:ext cx="7848872" cy="1200329"/>
          </a:xfrm>
          <a:prstGeom prst="rect">
            <a:avLst/>
          </a:prstGeom>
          <a:noFill/>
        </p:spPr>
        <p:txBody>
          <a:bodyPr wrap="square" rtlCol="0">
            <a:spAutoFit/>
          </a:bodyPr>
          <a:lstStyle/>
          <a:p>
            <a:r>
              <a:rPr lang="ru-RU" dirty="0" smtClean="0"/>
              <a:t>При работе были использованы такие ресурсы как:</a:t>
            </a:r>
          </a:p>
          <a:p>
            <a:pPr marL="285750" indent="-285750">
              <a:buFont typeface="Arial" pitchFamily="34" charset="0"/>
              <a:buChar char="•"/>
            </a:pPr>
            <a:r>
              <a:rPr lang="ru-RU" dirty="0" smtClean="0"/>
              <a:t>Википедия - </a:t>
            </a:r>
            <a:r>
              <a:rPr lang="en-US" dirty="0">
                <a:hlinkClick r:id="rId2"/>
              </a:rPr>
              <a:t>https://ru.wikipedia.org/wiki/</a:t>
            </a:r>
            <a:r>
              <a:rPr lang="ru-RU" dirty="0" err="1" smtClean="0">
                <a:hlinkClick r:id="rId2"/>
              </a:rPr>
              <a:t>Заглавная_страница</a:t>
            </a:r>
            <a:endParaRPr lang="ru-RU" dirty="0" smtClean="0"/>
          </a:p>
          <a:p>
            <a:pPr marL="285750" indent="-285750">
              <a:buFont typeface="Arial" pitchFamily="34" charset="0"/>
              <a:buChar char="•"/>
            </a:pPr>
            <a:r>
              <a:rPr lang="en-US" dirty="0" err="1" smtClean="0"/>
              <a:t>LiveLib</a:t>
            </a:r>
            <a:r>
              <a:rPr lang="en-US" dirty="0"/>
              <a:t> - </a:t>
            </a:r>
            <a:r>
              <a:rPr lang="en-US" dirty="0">
                <a:hlinkClick r:id="rId3"/>
              </a:rPr>
              <a:t>https://www.livelib.ru</a:t>
            </a:r>
            <a:r>
              <a:rPr lang="en-US" dirty="0" smtClean="0">
                <a:hlinkClick r:id="rId3"/>
              </a:rPr>
              <a:t>/</a:t>
            </a:r>
            <a:endParaRPr lang="en-US" dirty="0" smtClean="0"/>
          </a:p>
          <a:p>
            <a:pPr marL="285750" indent="-285750">
              <a:buFont typeface="Arial" pitchFamily="34" charset="0"/>
              <a:buChar char="•"/>
            </a:pPr>
            <a:r>
              <a:rPr lang="ru-RU" dirty="0" smtClean="0"/>
              <a:t>ЛитМир - </a:t>
            </a:r>
            <a:r>
              <a:rPr lang="en-US" dirty="0"/>
              <a:t>https://www.litmir.me/</a:t>
            </a:r>
            <a:endParaRPr lang="ru-RU" dirty="0"/>
          </a:p>
        </p:txBody>
      </p:sp>
      <p:pic>
        <p:nvPicPr>
          <p:cNvPr id="4" name="Рисунок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71598" y="4581128"/>
            <a:ext cx="2132865" cy="2016224"/>
          </a:xfrm>
          <a:prstGeom prst="rect">
            <a:avLst/>
          </a:prstGeom>
        </p:spPr>
      </p:pic>
      <p:sp>
        <p:nvSpPr>
          <p:cNvPr id="5" name="Управляющая кнопка: домой 4">
            <a:hlinkClick r:id="rId5" action="ppaction://hlinksldjump" highlightClick="1"/>
          </p:cNvPr>
          <p:cNvSpPr/>
          <p:nvPr/>
        </p:nvSpPr>
        <p:spPr>
          <a:xfrm>
            <a:off x="8028384" y="5949280"/>
            <a:ext cx="504056" cy="43204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707925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Некоторые жанры фантастики</a:t>
            </a:r>
            <a:endParaRPr lang="ru-RU" dirty="0"/>
          </a:p>
        </p:txBody>
      </p:sp>
      <p:sp>
        <p:nvSpPr>
          <p:cNvPr id="3" name="TextBox 2"/>
          <p:cNvSpPr txBox="1"/>
          <p:nvPr/>
        </p:nvSpPr>
        <p:spPr>
          <a:xfrm>
            <a:off x="323528" y="1757265"/>
            <a:ext cx="7272808" cy="4832092"/>
          </a:xfrm>
          <a:prstGeom prst="rect">
            <a:avLst/>
          </a:prstGeom>
          <a:noFill/>
        </p:spPr>
        <p:txBody>
          <a:bodyPr wrap="square" rtlCol="0">
            <a:spAutoFit/>
          </a:bodyPr>
          <a:lstStyle/>
          <a:p>
            <a:pPr marL="342900" lvl="0" indent="-342900">
              <a:buFont typeface="Arial" pitchFamily="34" charset="0"/>
              <a:buChar char="•"/>
            </a:pPr>
            <a:r>
              <a:rPr lang="ru-RU" sz="2200" i="1" dirty="0">
                <a:solidFill>
                  <a:schemeClr val="accent1">
                    <a:lumMod val="75000"/>
                  </a:schemeClr>
                </a:solidFill>
              </a:rPr>
              <a:t>«Твёрдая» научная фантастика </a:t>
            </a:r>
            <a:r>
              <a:rPr lang="ru-RU" sz="2200" dirty="0">
                <a:solidFill>
                  <a:prstClr val="black"/>
                </a:solidFill>
              </a:rPr>
              <a:t>— категория или один из </a:t>
            </a:r>
            <a:r>
              <a:rPr lang="ru-RU" sz="2200" dirty="0" err="1">
                <a:solidFill>
                  <a:prstClr val="black"/>
                </a:solidFill>
              </a:rPr>
              <a:t>поджанров</a:t>
            </a:r>
            <a:r>
              <a:rPr lang="ru-RU" sz="2200" dirty="0">
                <a:solidFill>
                  <a:prstClr val="black"/>
                </a:solidFill>
              </a:rPr>
              <a:t> научной фантастики, к которой принято относить произведения, уделяющие внимание прежде всего вопросам науки и техники и обычно противопоставляемые </a:t>
            </a:r>
            <a:r>
              <a:rPr lang="ru-RU" sz="2200" dirty="0">
                <a:solidFill>
                  <a:schemeClr val="accent2">
                    <a:lumMod val="75000"/>
                  </a:schemeClr>
                </a:solidFill>
              </a:rPr>
              <a:t>«мягкой» </a:t>
            </a:r>
            <a:r>
              <a:rPr lang="ru-RU" sz="2200" dirty="0">
                <a:solidFill>
                  <a:prstClr val="black"/>
                </a:solidFill>
              </a:rPr>
              <a:t>гуманитарной научной фантастике. Старейший и первоначальный жанр научной фантастики. Его особенностью является жёсткое следование известным на момент написания произведения научным законам. </a:t>
            </a:r>
            <a:r>
              <a:rPr lang="ru-RU" sz="2200" i="1" dirty="0">
                <a:solidFill>
                  <a:prstClr val="black"/>
                </a:solidFill>
              </a:rPr>
              <a:t>Примеры</a:t>
            </a:r>
            <a:r>
              <a:rPr lang="ru-RU" sz="2200" dirty="0">
                <a:solidFill>
                  <a:prstClr val="black"/>
                </a:solidFill>
              </a:rPr>
              <a:t>: «Голова профессора Доуэля» Александр Беляев; «Туманность Андромеды» Иван Ефремов.</a:t>
            </a:r>
          </a:p>
        </p:txBody>
      </p:sp>
      <p:sp>
        <p:nvSpPr>
          <p:cNvPr id="4" name="Управляющая кнопка: далее 3">
            <a:hlinkClick r:id="rId2" action="ppaction://hlinksldjump" highlightClick="1"/>
          </p:cNvPr>
          <p:cNvSpPr/>
          <p:nvPr/>
        </p:nvSpPr>
        <p:spPr>
          <a:xfrm>
            <a:off x="7956376" y="6021288"/>
            <a:ext cx="720080"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08304" y="3796711"/>
            <a:ext cx="1616294" cy="2224577"/>
          </a:xfrm>
          <a:prstGeom prst="rect">
            <a:avLst/>
          </a:prstGeom>
        </p:spPr>
      </p:pic>
    </p:spTree>
    <p:extLst>
      <p:ext uri="{BB962C8B-B14F-4D97-AF65-F5344CB8AC3E}">
        <p14:creationId xmlns:p14="http://schemas.microsoft.com/office/powerpoint/2010/main" xmlns="" val="2082012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88641"/>
            <a:ext cx="8424936" cy="6524863"/>
          </a:xfrm>
          <a:prstGeom prst="rect">
            <a:avLst/>
          </a:prstGeom>
          <a:noFill/>
        </p:spPr>
        <p:txBody>
          <a:bodyPr wrap="square" rtlCol="0">
            <a:spAutoFit/>
          </a:bodyPr>
          <a:lstStyle/>
          <a:p>
            <a:pPr marL="285750" lvl="0" indent="-285750">
              <a:buFont typeface="Arial" pitchFamily="34" charset="0"/>
              <a:buChar char="•"/>
            </a:pPr>
            <a:r>
              <a:rPr lang="ru-RU" sz="2200" i="1" dirty="0">
                <a:solidFill>
                  <a:schemeClr val="accent1">
                    <a:lumMod val="75000"/>
                  </a:schemeClr>
                </a:solidFill>
              </a:rPr>
              <a:t>Утопия</a:t>
            </a:r>
            <a:r>
              <a:rPr lang="ru-RU" sz="2200" dirty="0">
                <a:solidFill>
                  <a:prstClr val="black"/>
                </a:solidFill>
              </a:rPr>
              <a:t>— жанр художественной литературы, описывающий модель идеального, с точки зрения автора, общества. В отличие от антиутопии характеризуется верой автора в безупречность модели. Примеры: «Полдень, XXII век» братья Стругацкие.</a:t>
            </a:r>
          </a:p>
          <a:p>
            <a:pPr marL="285750" lvl="0" indent="-285750">
              <a:buFont typeface="Arial" pitchFamily="34" charset="0"/>
              <a:buChar char="•"/>
            </a:pPr>
            <a:r>
              <a:rPr lang="ru-RU" sz="2200" i="1" dirty="0">
                <a:solidFill>
                  <a:schemeClr val="accent1">
                    <a:lumMod val="75000"/>
                  </a:schemeClr>
                </a:solidFill>
              </a:rPr>
              <a:t>Антиутопия</a:t>
            </a:r>
            <a:r>
              <a:rPr lang="ru-RU" sz="2200" dirty="0">
                <a:solidFill>
                  <a:prstClr val="black"/>
                </a:solidFill>
              </a:rPr>
              <a:t> или </a:t>
            </a:r>
            <a:r>
              <a:rPr lang="ru-RU" sz="2200" dirty="0" err="1">
                <a:solidFill>
                  <a:prstClr val="black"/>
                </a:solidFill>
              </a:rPr>
              <a:t>дистопия</a:t>
            </a:r>
            <a:r>
              <a:rPr lang="ru-RU" sz="2200" dirty="0">
                <a:solidFill>
                  <a:prstClr val="black"/>
                </a:solidFill>
              </a:rPr>
              <a:t>  — жанровая разновидность в художественной литературе, описывающая государство, в котором возобладали негативные тенденции развития (в некоторых случаях описывается не отдельное государство, а мир в целом). Примеры: «Мы» Евгений Замятин;  "</a:t>
            </a:r>
            <a:r>
              <a:rPr lang="ru-RU" sz="2200" dirty="0" err="1">
                <a:solidFill>
                  <a:prstClr val="black"/>
                </a:solidFill>
              </a:rPr>
              <a:t>Кысь</a:t>
            </a:r>
            <a:r>
              <a:rPr lang="ru-RU" sz="2200" dirty="0">
                <a:solidFill>
                  <a:prstClr val="black"/>
                </a:solidFill>
              </a:rPr>
              <a:t>" Татьяна Толстая.</a:t>
            </a:r>
          </a:p>
          <a:p>
            <a:pPr marL="285750" lvl="0" indent="-285750">
              <a:buFont typeface="Arial" pitchFamily="34" charset="0"/>
              <a:buChar char="•"/>
            </a:pPr>
            <a:r>
              <a:rPr lang="ru-RU" sz="2200" i="1" dirty="0">
                <a:solidFill>
                  <a:schemeClr val="accent1">
                    <a:lumMod val="75000"/>
                  </a:schemeClr>
                </a:solidFill>
              </a:rPr>
              <a:t>Космическая опера</a:t>
            </a:r>
            <a:r>
              <a:rPr lang="ru-RU" sz="2200" dirty="0">
                <a:solidFill>
                  <a:prstClr val="black"/>
                </a:solidFill>
              </a:rPr>
              <a:t>, </a:t>
            </a:r>
            <a:r>
              <a:rPr lang="ru-RU" sz="2200" dirty="0" err="1">
                <a:solidFill>
                  <a:prstClr val="black"/>
                </a:solidFill>
              </a:rPr>
              <a:t>космоопера</a:t>
            </a:r>
            <a:r>
              <a:rPr lang="ru-RU" sz="2200" dirty="0">
                <a:solidFill>
                  <a:prstClr val="black"/>
                </a:solidFill>
              </a:rPr>
              <a:t>— один из </a:t>
            </a:r>
            <a:r>
              <a:rPr lang="ru-RU" sz="2200" dirty="0" err="1">
                <a:solidFill>
                  <a:prstClr val="black"/>
                </a:solidFill>
              </a:rPr>
              <a:t>поджанров</a:t>
            </a:r>
            <a:r>
              <a:rPr lang="ru-RU" sz="2200" dirty="0">
                <a:solidFill>
                  <a:prstClr val="black"/>
                </a:solidFill>
              </a:rPr>
              <a:t> приключенческой научной фантастики. Существенным отличием космической оперы от научной фантастики является полный или частичный отказ от научного обоснования происходящего в пользу масштабности, многоплановости и колоритности. Примеры: «Люди как боги» Сергей Снегов.</a:t>
            </a:r>
          </a:p>
        </p:txBody>
      </p:sp>
      <p:sp>
        <p:nvSpPr>
          <p:cNvPr id="3" name="Управляющая кнопка: домой 2">
            <a:hlinkClick r:id="rId2" action="ppaction://hlinksldjump" highlightClick="1"/>
          </p:cNvPr>
          <p:cNvSpPr/>
          <p:nvPr/>
        </p:nvSpPr>
        <p:spPr>
          <a:xfrm>
            <a:off x="8172400" y="6021288"/>
            <a:ext cx="720080" cy="69221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133887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Распространенная проблематика фантастических произведений</a:t>
            </a:r>
            <a:endParaRPr lang="ru-RU" sz="2800" dirty="0"/>
          </a:p>
        </p:txBody>
      </p:sp>
      <p:sp>
        <p:nvSpPr>
          <p:cNvPr id="3" name="TextBox 2"/>
          <p:cNvSpPr txBox="1"/>
          <p:nvPr/>
        </p:nvSpPr>
        <p:spPr>
          <a:xfrm>
            <a:off x="251520" y="1916832"/>
            <a:ext cx="8496944" cy="4043158"/>
          </a:xfrm>
          <a:prstGeom prst="rect">
            <a:avLst/>
          </a:prstGeom>
          <a:noFill/>
        </p:spPr>
        <p:txBody>
          <a:bodyPr wrap="square" rtlCol="0">
            <a:spAutoFit/>
          </a:bodyPr>
          <a:lstStyle/>
          <a:p>
            <a:pPr>
              <a:lnSpc>
                <a:spcPct val="115000"/>
              </a:lnSpc>
              <a:spcAft>
                <a:spcPts val="1000"/>
              </a:spcAft>
            </a:pPr>
            <a:r>
              <a:rPr lang="ru-RU" dirty="0">
                <a:ea typeface="Calibri"/>
                <a:cs typeface="Times New Roman"/>
              </a:rPr>
              <a:t>В отечественной фантастике будущее представлено по-разному, однако во многих произведениях есть общие черты, такие как:</a:t>
            </a:r>
          </a:p>
          <a:p>
            <a:pPr marL="342900" lvl="0" indent="-342900">
              <a:lnSpc>
                <a:spcPct val="115000"/>
              </a:lnSpc>
              <a:spcAft>
                <a:spcPts val="0"/>
              </a:spcAft>
              <a:buFont typeface="Symbol"/>
              <a:buChar char=""/>
            </a:pPr>
            <a:r>
              <a:rPr lang="ru-RU" i="1" dirty="0">
                <a:ea typeface="Calibri"/>
                <a:cs typeface="Times New Roman"/>
              </a:rPr>
              <a:t>Светлое будущее коммунизма.</a:t>
            </a:r>
            <a:r>
              <a:rPr lang="ru-RU" dirty="0">
                <a:ea typeface="Calibri"/>
                <a:cs typeface="Times New Roman"/>
              </a:rPr>
              <a:t> Многие отечественные фантасты жили во времена СССР, а значит, они не могли не писать про светлое будущее коммунистического строя. Однако </a:t>
            </a:r>
            <a:r>
              <a:rPr lang="ru-RU" dirty="0" smtClean="0">
                <a:ea typeface="Calibri"/>
                <a:cs typeface="Times New Roman"/>
              </a:rPr>
              <a:t>это была не пропаганда коммунизма</a:t>
            </a:r>
            <a:r>
              <a:rPr lang="ru-RU" dirty="0">
                <a:ea typeface="Calibri"/>
                <a:cs typeface="Times New Roman"/>
              </a:rPr>
              <a:t>, </a:t>
            </a:r>
            <a:r>
              <a:rPr lang="ru-RU" dirty="0" smtClean="0">
                <a:ea typeface="Calibri"/>
                <a:cs typeface="Times New Roman"/>
              </a:rPr>
              <a:t>а </a:t>
            </a:r>
            <a:r>
              <a:rPr lang="ru-RU" dirty="0">
                <a:ea typeface="Calibri"/>
                <a:cs typeface="Times New Roman"/>
              </a:rPr>
              <a:t>принятие факта как </a:t>
            </a:r>
            <a:r>
              <a:rPr lang="ru-RU" dirty="0" smtClean="0">
                <a:ea typeface="Calibri"/>
                <a:cs typeface="Times New Roman"/>
              </a:rPr>
              <a:t> такового</a:t>
            </a:r>
            <a:r>
              <a:rPr lang="ru-RU" dirty="0">
                <a:ea typeface="Calibri"/>
                <a:cs typeface="Times New Roman"/>
              </a:rPr>
              <a:t>. Были и авторы, писавшие об отрицательных чертах социализма </a:t>
            </a:r>
            <a:r>
              <a:rPr lang="ru-RU" dirty="0" smtClean="0">
                <a:ea typeface="Calibri"/>
                <a:cs typeface="Times New Roman"/>
              </a:rPr>
              <a:t> и </a:t>
            </a:r>
            <a:r>
              <a:rPr lang="ru-RU" dirty="0">
                <a:ea typeface="Calibri"/>
                <a:cs typeface="Times New Roman"/>
              </a:rPr>
              <a:t>всеобщего равенства. Таким автором был Евгений Замятин, роман которого («Мы</a:t>
            </a:r>
            <a:r>
              <a:rPr lang="ru-RU" dirty="0" smtClean="0">
                <a:ea typeface="Calibri"/>
                <a:cs typeface="Times New Roman"/>
              </a:rPr>
              <a:t>») </a:t>
            </a:r>
            <a:r>
              <a:rPr lang="ru-RU" dirty="0">
                <a:ea typeface="Calibri"/>
                <a:cs typeface="Times New Roman"/>
              </a:rPr>
              <a:t>даже входит в школьную программу</a:t>
            </a:r>
            <a:r>
              <a:rPr lang="ru-RU" dirty="0" smtClean="0">
                <a:ea typeface="Calibri"/>
                <a:cs typeface="Times New Roman"/>
              </a:rPr>
              <a:t>.</a:t>
            </a:r>
          </a:p>
          <a:p>
            <a:pPr marL="342900" lvl="0" indent="-342900">
              <a:lnSpc>
                <a:spcPct val="115000"/>
              </a:lnSpc>
              <a:spcAft>
                <a:spcPts val="0"/>
              </a:spcAft>
              <a:buFont typeface="Symbol"/>
              <a:buChar char=""/>
            </a:pPr>
            <a:r>
              <a:rPr lang="ru-RU" dirty="0" smtClean="0">
                <a:ea typeface="Calibri"/>
                <a:cs typeface="Times New Roman"/>
              </a:rPr>
              <a:t>Глобализация</a:t>
            </a:r>
            <a:r>
              <a:rPr lang="ru-RU" dirty="0">
                <a:ea typeface="Calibri"/>
                <a:cs typeface="Times New Roman"/>
              </a:rPr>
              <a:t>. Глобализация есть в некоторых романах как дополнение к коммунистическому строю («Туманность Андромеды»).</a:t>
            </a:r>
          </a:p>
        </p:txBody>
      </p:sp>
      <p:sp>
        <p:nvSpPr>
          <p:cNvPr id="4" name="Управляющая кнопка: далее 3">
            <a:hlinkClick r:id="rId2" action="ppaction://hlinksldjump" highlightClick="1"/>
          </p:cNvPr>
          <p:cNvSpPr/>
          <p:nvPr/>
        </p:nvSpPr>
        <p:spPr>
          <a:xfrm>
            <a:off x="7884368" y="6093296"/>
            <a:ext cx="864096"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229726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216349"/>
            <a:ext cx="8568952" cy="6144759"/>
          </a:xfrm>
          <a:prstGeom prst="rect">
            <a:avLst/>
          </a:prstGeom>
          <a:noFill/>
        </p:spPr>
        <p:txBody>
          <a:bodyPr wrap="square" rtlCol="0">
            <a:spAutoFit/>
          </a:bodyPr>
          <a:lstStyle/>
          <a:p>
            <a:pPr marL="342900" lvl="0" indent="-342900">
              <a:lnSpc>
                <a:spcPct val="115000"/>
              </a:lnSpc>
              <a:spcAft>
                <a:spcPts val="0"/>
              </a:spcAft>
              <a:buFont typeface="Symbol"/>
              <a:buChar char=""/>
            </a:pPr>
            <a:r>
              <a:rPr lang="ru-RU" i="1" dirty="0">
                <a:ea typeface="Calibri"/>
                <a:cs typeface="Times New Roman"/>
              </a:rPr>
              <a:t>Освоение глубокого космоса. </a:t>
            </a:r>
            <a:r>
              <a:rPr lang="ru-RU" dirty="0">
                <a:ea typeface="Calibri"/>
                <a:cs typeface="Times New Roman"/>
              </a:rPr>
              <a:t>Писатели-фантасты часто смотрят в будущее с позитивом и пророчат Земле активное освоение космоса. На это, несомненно, повлиял полет Юрия Гагарина </a:t>
            </a:r>
            <a:r>
              <a:rPr lang="ru-RU" dirty="0" smtClean="0">
                <a:ea typeface="Calibri"/>
                <a:cs typeface="Times New Roman"/>
              </a:rPr>
              <a:t> в </a:t>
            </a:r>
            <a:r>
              <a:rPr lang="ru-RU" dirty="0">
                <a:ea typeface="Calibri"/>
                <a:cs typeface="Times New Roman"/>
              </a:rPr>
              <a:t>1961 году. Во многих произведениях события происходят на фоне космоса или других </a:t>
            </a:r>
            <a:r>
              <a:rPr lang="ru-RU" dirty="0" smtClean="0">
                <a:ea typeface="Calibri"/>
                <a:cs typeface="Times New Roman"/>
              </a:rPr>
              <a:t>планет: роман </a:t>
            </a:r>
            <a:r>
              <a:rPr lang="ru-RU" dirty="0">
                <a:ea typeface="Calibri"/>
                <a:cs typeface="Times New Roman"/>
              </a:rPr>
              <a:t>Ивана Ефремова «Туманность Андромеды» или дилогия Сергея Павлова «Лунная радуга».</a:t>
            </a:r>
          </a:p>
          <a:p>
            <a:pPr marL="342900" lvl="0" indent="-342900">
              <a:lnSpc>
                <a:spcPct val="115000"/>
              </a:lnSpc>
              <a:spcAft>
                <a:spcPts val="0"/>
              </a:spcAft>
              <a:buFont typeface="Symbol"/>
              <a:buChar char=""/>
            </a:pPr>
            <a:r>
              <a:rPr lang="ru-RU" i="1" dirty="0">
                <a:ea typeface="Calibri"/>
                <a:cs typeface="Times New Roman"/>
              </a:rPr>
              <a:t>Контакт с инопланетной цивилизацией.</a:t>
            </a:r>
            <a:r>
              <a:rPr lang="ru-RU" dirty="0">
                <a:ea typeface="Calibri"/>
                <a:cs typeface="Times New Roman"/>
              </a:rPr>
              <a:t> В научной фантастике часто фигурируют инопланетные расы. Отечественная фантастика </a:t>
            </a:r>
            <a:r>
              <a:rPr lang="ru-RU" dirty="0" smtClean="0">
                <a:ea typeface="Calibri"/>
                <a:cs typeface="Times New Roman"/>
              </a:rPr>
              <a:t> не </a:t>
            </a:r>
            <a:r>
              <a:rPr lang="ru-RU" dirty="0">
                <a:ea typeface="Calibri"/>
                <a:cs typeface="Times New Roman"/>
              </a:rPr>
              <a:t>исключение. Самой показательной в этом плане является космическая опера Сергея </a:t>
            </a:r>
            <a:r>
              <a:rPr lang="ru-RU" dirty="0" err="1">
                <a:ea typeface="Calibri"/>
                <a:cs typeface="Times New Roman"/>
              </a:rPr>
              <a:t>Снегова</a:t>
            </a:r>
            <a:r>
              <a:rPr lang="ru-RU" dirty="0">
                <a:ea typeface="Calibri"/>
                <a:cs typeface="Times New Roman"/>
              </a:rPr>
              <a:t> «Люди как Боги», так как там происходит борьба между несколькими </a:t>
            </a:r>
            <a:r>
              <a:rPr lang="ru-RU" dirty="0" smtClean="0">
                <a:ea typeface="Calibri"/>
                <a:cs typeface="Times New Roman"/>
              </a:rPr>
              <a:t>цивилизациями </a:t>
            </a:r>
            <a:r>
              <a:rPr lang="ru-RU" dirty="0">
                <a:ea typeface="Calibri"/>
                <a:cs typeface="Times New Roman"/>
              </a:rPr>
              <a:t>разных планет.</a:t>
            </a:r>
          </a:p>
          <a:p>
            <a:pPr marL="342900" lvl="0" indent="-342900">
              <a:lnSpc>
                <a:spcPct val="115000"/>
              </a:lnSpc>
              <a:spcAft>
                <a:spcPts val="1000"/>
              </a:spcAft>
              <a:buFont typeface="Symbol"/>
              <a:buChar char=""/>
            </a:pPr>
            <a:r>
              <a:rPr lang="ru-RU" i="1" dirty="0">
                <a:ea typeface="Calibri"/>
                <a:cs typeface="Times New Roman"/>
              </a:rPr>
              <a:t>Высокий технический прогресс.</a:t>
            </a:r>
            <a:r>
              <a:rPr lang="ru-RU" dirty="0">
                <a:ea typeface="Calibri"/>
                <a:cs typeface="Times New Roman"/>
              </a:rPr>
              <a:t> Этот фактор присутствует в большинстве научно-фантастических произведений, даже если действие происходит в настоящем времени (например: роман Александра Беляева «Голова профессора Доуэля» и повесть Михаила Булгакова «Роковые яйца»). Исключением являются некоторые социально-фантастические романы («День опричника» Владимира Сорокина) и направление «альтернативная история». </a:t>
            </a:r>
            <a:endParaRPr lang="ru-RU" dirty="0">
              <a:effectLst/>
              <a:ea typeface="Calibri"/>
              <a:cs typeface="Times New Roman"/>
            </a:endParaRPr>
          </a:p>
        </p:txBody>
      </p:sp>
      <p:sp>
        <p:nvSpPr>
          <p:cNvPr id="3" name="Управляющая кнопка: домой 2">
            <a:hlinkClick r:id="rId2" action="ppaction://hlinksldjump" highlightClick="1"/>
          </p:cNvPr>
          <p:cNvSpPr/>
          <p:nvPr/>
        </p:nvSpPr>
        <p:spPr>
          <a:xfrm>
            <a:off x="8494686" y="6094418"/>
            <a:ext cx="454884" cy="5760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1700374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Евгений Замятин «Мы</a:t>
            </a:r>
            <a:r>
              <a:rPr lang="ru-RU" dirty="0" smtClean="0"/>
              <a:t>»</a:t>
            </a:r>
            <a:endParaRPr lang="ru-RU" dirty="0"/>
          </a:p>
        </p:txBody>
      </p:sp>
      <p:sp>
        <p:nvSpPr>
          <p:cNvPr id="3" name="TextBox 2"/>
          <p:cNvSpPr txBox="1"/>
          <p:nvPr/>
        </p:nvSpPr>
        <p:spPr>
          <a:xfrm>
            <a:off x="611560" y="1844824"/>
            <a:ext cx="8064896" cy="4093428"/>
          </a:xfrm>
          <a:prstGeom prst="rect">
            <a:avLst/>
          </a:prstGeom>
          <a:noFill/>
        </p:spPr>
        <p:txBody>
          <a:bodyPr wrap="square" rtlCol="0">
            <a:spAutoFit/>
          </a:bodyPr>
          <a:lstStyle/>
          <a:p>
            <a:r>
              <a:rPr lang="ru-RU" sz="2500" dirty="0">
                <a:solidFill>
                  <a:schemeClr val="accent1">
                    <a:lumMod val="75000"/>
                  </a:schemeClr>
                </a:solidFill>
              </a:rPr>
              <a:t>«Мы» </a:t>
            </a:r>
            <a:r>
              <a:rPr lang="ru-RU" sz="2500" dirty="0"/>
              <a:t>— роман-антиутопия Евгения Замятина с элементами сатиры (1920). Действие разворачивается приблизительно в тридцать втором веке. Этот роман описывает общество жёсткого тоталитарного контроля над личностью (имена и фамилии заменены буквами и номерами), идейно основанное на тейлоризме, сциентизме и отрицании фантазии, управляемое «избираемым» на безальтернативной основе «Благодетелем».</a:t>
            </a:r>
          </a:p>
        </p:txBody>
      </p:sp>
      <p:sp>
        <p:nvSpPr>
          <p:cNvPr id="4" name="Управляющая кнопка: далее 3">
            <a:hlinkClick r:id="rId2" action="ppaction://hlinksldjump" highlightClick="1"/>
          </p:cNvPr>
          <p:cNvSpPr/>
          <p:nvPr/>
        </p:nvSpPr>
        <p:spPr>
          <a:xfrm>
            <a:off x="7308304" y="6165304"/>
            <a:ext cx="79208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884368" y="591856"/>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956376" y="767230"/>
            <a:ext cx="648072" cy="369332"/>
          </a:xfrm>
          <a:prstGeom prst="rect">
            <a:avLst/>
          </a:prstGeom>
          <a:noFill/>
        </p:spPr>
        <p:txBody>
          <a:bodyPr wrap="square" rtlCol="0">
            <a:spAutoFit/>
          </a:bodyPr>
          <a:lstStyle/>
          <a:p>
            <a:r>
              <a:rPr lang="ru-RU" dirty="0" smtClean="0"/>
              <a:t>12+</a:t>
            </a:r>
            <a:endParaRPr lang="ru-RU" dirty="0"/>
          </a:p>
        </p:txBody>
      </p:sp>
    </p:spTree>
    <p:extLst>
      <p:ext uri="{BB962C8B-B14F-4D97-AF65-F5344CB8AC3E}">
        <p14:creationId xmlns:p14="http://schemas.microsoft.com/office/powerpoint/2010/main" xmlns="" val="8485762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404664"/>
            <a:ext cx="4320480" cy="5256584"/>
          </a:xfrm>
          <a:prstGeom prst="rect">
            <a:avLst/>
          </a:prstGeom>
          <a:noFill/>
        </p:spPr>
        <p:txBody>
          <a:bodyPr wrap="square" rtlCol="0">
            <a:spAutoFit/>
          </a:bodyPr>
          <a:lstStyle/>
          <a:p>
            <a:pPr lvl="0">
              <a:spcBef>
                <a:spcPts val="400"/>
              </a:spcBef>
              <a:buClr>
                <a:srgbClr val="629DD1"/>
              </a:buClr>
            </a:pPr>
            <a:r>
              <a:rPr lang="ru-RU" sz="2400" dirty="0">
                <a:solidFill>
                  <a:srgbClr val="629DD1">
                    <a:lumMod val="50000"/>
                  </a:srgbClr>
                </a:solidFill>
              </a:rPr>
              <a:t>Проблематика:</a:t>
            </a:r>
          </a:p>
          <a:p>
            <a:pPr marL="457200" lvl="0" indent="-457200">
              <a:spcBef>
                <a:spcPts val="400"/>
              </a:spcBef>
              <a:buClr>
                <a:srgbClr val="629DD1"/>
              </a:buClr>
              <a:buFont typeface="Arial" pitchFamily="34" charset="0"/>
              <a:buChar char="•"/>
            </a:pPr>
            <a:r>
              <a:rPr lang="ru-RU" sz="2400" dirty="0">
                <a:solidFill>
                  <a:srgbClr val="629DD1">
                    <a:lumMod val="50000"/>
                  </a:srgbClr>
                </a:solidFill>
              </a:rPr>
              <a:t>Уничтожение индивидуальности;</a:t>
            </a:r>
          </a:p>
          <a:p>
            <a:pPr marL="457200" lvl="0" indent="-457200">
              <a:spcBef>
                <a:spcPts val="400"/>
              </a:spcBef>
              <a:buClr>
                <a:srgbClr val="629DD1"/>
              </a:buClr>
              <a:buFont typeface="Arial" pitchFamily="34" charset="0"/>
              <a:buChar char="•"/>
            </a:pPr>
            <a:r>
              <a:rPr lang="ru-RU" sz="2400" dirty="0">
                <a:solidFill>
                  <a:srgbClr val="629DD1">
                    <a:lumMod val="50000"/>
                  </a:srgbClr>
                </a:solidFill>
              </a:rPr>
              <a:t>Поиск пути к человеческому счастью;</a:t>
            </a:r>
          </a:p>
          <a:p>
            <a:pPr marL="457200" lvl="0" indent="-457200">
              <a:spcBef>
                <a:spcPts val="400"/>
              </a:spcBef>
              <a:buClr>
                <a:srgbClr val="629DD1"/>
              </a:buClr>
              <a:buFont typeface="Arial" pitchFamily="34" charset="0"/>
              <a:buChar char="•"/>
            </a:pPr>
            <a:r>
              <a:rPr lang="ru-RU" sz="2400" dirty="0">
                <a:solidFill>
                  <a:srgbClr val="629DD1">
                    <a:lumMod val="50000"/>
                  </a:srgbClr>
                </a:solidFill>
              </a:rPr>
              <a:t>Проблема власти;</a:t>
            </a:r>
          </a:p>
          <a:p>
            <a:pPr marL="457200" lvl="0" indent="-457200">
              <a:spcBef>
                <a:spcPts val="400"/>
              </a:spcBef>
              <a:buClr>
                <a:srgbClr val="629DD1"/>
              </a:buClr>
              <a:buFont typeface="Arial" pitchFamily="34" charset="0"/>
              <a:buChar char="•"/>
            </a:pPr>
            <a:r>
              <a:rPr lang="ru-RU" sz="2400" dirty="0">
                <a:solidFill>
                  <a:srgbClr val="629DD1">
                    <a:lumMod val="50000"/>
                  </a:srgbClr>
                </a:solidFill>
              </a:rPr>
              <a:t>Борьба человека и общества</a:t>
            </a:r>
            <a:r>
              <a:rPr lang="ru-RU" sz="2400" dirty="0" smtClean="0">
                <a:solidFill>
                  <a:srgbClr val="629DD1">
                    <a:lumMod val="50000"/>
                  </a:srgbClr>
                </a:solidFill>
              </a:rPr>
              <a:t>.</a:t>
            </a:r>
          </a:p>
          <a:p>
            <a:pPr marL="457200" lvl="0" indent="-457200">
              <a:spcBef>
                <a:spcPts val="400"/>
              </a:spcBef>
              <a:buClr>
                <a:srgbClr val="629DD1"/>
              </a:buClr>
              <a:buFont typeface="Arial" pitchFamily="34" charset="0"/>
              <a:buChar char="•"/>
            </a:pPr>
            <a:endParaRPr lang="ru-RU" sz="2400" dirty="0">
              <a:solidFill>
                <a:srgbClr val="629DD1">
                  <a:lumMod val="50000"/>
                </a:srgbClr>
              </a:solidFill>
            </a:endParaRPr>
          </a:p>
          <a:p>
            <a:pPr lvl="0">
              <a:spcBef>
                <a:spcPts val="400"/>
              </a:spcBef>
              <a:buClr>
                <a:srgbClr val="629DD1"/>
              </a:buClr>
            </a:pPr>
            <a:r>
              <a:rPr lang="ru-RU" sz="2400" dirty="0" smtClean="0">
                <a:solidFill>
                  <a:srgbClr val="629DD1">
                    <a:lumMod val="50000"/>
                  </a:srgbClr>
                </a:solidFill>
              </a:rPr>
              <a:t>Текст: </a:t>
            </a:r>
            <a:r>
              <a:rPr lang="ru-RU" sz="2200" u="sng" dirty="0">
                <a:solidFill>
                  <a:srgbClr val="0000FF"/>
                </a:solidFill>
                <a:latin typeface="Calibri"/>
                <a:ea typeface="Calibri"/>
                <a:cs typeface="Times New Roman"/>
                <a:hlinkClick r:id="rId2"/>
              </a:rPr>
              <a:t>https://www.litmir.co/br/?b=30554&amp;p=1</a:t>
            </a:r>
            <a:r>
              <a:rPr lang="ru-RU" sz="2200" dirty="0">
                <a:solidFill>
                  <a:prstClr val="black"/>
                </a:solidFill>
                <a:latin typeface="Calibri"/>
                <a:ea typeface="Calibri"/>
                <a:cs typeface="Times New Roman"/>
              </a:rPr>
              <a:t> </a:t>
            </a:r>
            <a:endParaRPr lang="ru-RU" sz="2200" dirty="0">
              <a:solidFill>
                <a:srgbClr val="629DD1">
                  <a:lumMod val="50000"/>
                </a:srgbClr>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92080" y="404664"/>
            <a:ext cx="3403467" cy="5328256"/>
          </a:xfrm>
          <a:prstGeom prst="rect">
            <a:avLst/>
          </a:prstGeom>
        </p:spPr>
      </p:pic>
      <p:sp>
        <p:nvSpPr>
          <p:cNvPr id="5" name="Управляющая кнопка: домой 4">
            <a:hlinkClick r:id="rId4" action="ppaction://hlinksldjump" highlightClick="1"/>
          </p:cNvPr>
          <p:cNvSpPr/>
          <p:nvPr/>
        </p:nvSpPr>
        <p:spPr>
          <a:xfrm>
            <a:off x="2495333" y="6079603"/>
            <a:ext cx="576064" cy="4577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371284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5808" y="432182"/>
            <a:ext cx="8260672" cy="1039427"/>
          </a:xfrm>
        </p:spPr>
        <p:txBody>
          <a:bodyPr>
            <a:normAutofit fontScale="90000"/>
          </a:bodyPr>
          <a:lstStyle/>
          <a:p>
            <a:r>
              <a:rPr lang="ru-RU" sz="3200" dirty="0">
                <a:solidFill>
                  <a:srgbClr val="629DD1">
                    <a:lumMod val="75000"/>
                  </a:srgbClr>
                </a:solidFill>
              </a:rPr>
              <a:t>Александр Беляев «Голова профессора Доуэля»</a:t>
            </a:r>
            <a:endParaRPr lang="ru-RU" dirty="0"/>
          </a:p>
        </p:txBody>
      </p:sp>
      <p:sp>
        <p:nvSpPr>
          <p:cNvPr id="3" name="TextBox 2"/>
          <p:cNvSpPr txBox="1"/>
          <p:nvPr/>
        </p:nvSpPr>
        <p:spPr>
          <a:xfrm>
            <a:off x="611560" y="1916832"/>
            <a:ext cx="7848872" cy="4154984"/>
          </a:xfrm>
          <a:prstGeom prst="rect">
            <a:avLst/>
          </a:prstGeom>
          <a:noFill/>
        </p:spPr>
        <p:txBody>
          <a:bodyPr wrap="square" rtlCol="0">
            <a:spAutoFit/>
          </a:bodyPr>
          <a:lstStyle/>
          <a:p>
            <a:pPr marL="114300" lvl="0">
              <a:spcBef>
                <a:spcPct val="20000"/>
              </a:spcBef>
              <a:buClr>
                <a:srgbClr val="629DD1"/>
              </a:buClr>
            </a:pPr>
            <a:r>
              <a:rPr lang="ru-RU" sz="2400" dirty="0">
                <a:solidFill>
                  <a:srgbClr val="242852"/>
                </a:solidFill>
              </a:rPr>
              <a:t>Одно из лучших, самых увлекательных и ярких произведений раннего периода отечественной фантастики. Может ли существовать человеческая голова отдельно от тела? Может ли эта голова по-прежнему мыслить, разговаривать, чувствовать? Можно ли спасти жизнь человеку, приживив его голову к чужому здоровому телу? И, главное, что может ждать человечество, если удивительное открытие, сделанное профессором </a:t>
            </a:r>
            <a:r>
              <a:rPr lang="ru-RU" sz="2400" dirty="0" err="1">
                <a:solidFill>
                  <a:srgbClr val="242852"/>
                </a:solidFill>
              </a:rPr>
              <a:t>Доуэлем</a:t>
            </a:r>
            <a:r>
              <a:rPr lang="ru-RU" sz="2400" dirty="0">
                <a:solidFill>
                  <a:srgbClr val="242852"/>
                </a:solidFill>
              </a:rPr>
              <a:t>, попадет в преступные руки?..</a:t>
            </a:r>
          </a:p>
        </p:txBody>
      </p:sp>
      <p:sp>
        <p:nvSpPr>
          <p:cNvPr id="4" name="Управляющая кнопка: далее 3">
            <a:hlinkClick r:id="rId2" action="ppaction://hlinksldjump" highlightClick="1"/>
          </p:cNvPr>
          <p:cNvSpPr/>
          <p:nvPr/>
        </p:nvSpPr>
        <p:spPr>
          <a:xfrm>
            <a:off x="7452320" y="6160267"/>
            <a:ext cx="792088"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7902370" y="591856"/>
            <a:ext cx="792088"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8010382" y="767230"/>
            <a:ext cx="684076" cy="369332"/>
          </a:xfrm>
          <a:prstGeom prst="rect">
            <a:avLst/>
          </a:prstGeom>
          <a:noFill/>
        </p:spPr>
        <p:txBody>
          <a:bodyPr wrap="square" rtlCol="0">
            <a:spAutoFit/>
          </a:bodyPr>
          <a:lstStyle/>
          <a:p>
            <a:r>
              <a:rPr lang="ru-RU" dirty="0" smtClean="0"/>
              <a:t>12+</a:t>
            </a:r>
            <a:endParaRPr lang="ru-RU" dirty="0"/>
          </a:p>
        </p:txBody>
      </p:sp>
    </p:spTree>
    <p:extLst>
      <p:ext uri="{BB962C8B-B14F-4D97-AF65-F5344CB8AC3E}">
        <p14:creationId xmlns:p14="http://schemas.microsoft.com/office/powerpoint/2010/main" xmlns="" val="37637102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136</TotalTime>
  <Words>1532</Words>
  <Application>Microsoft Office PowerPoint</Application>
  <PresentationFormat>Экран (4:3)</PresentationFormat>
  <Paragraphs>101</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Аптека</vt:lpstr>
      <vt:lpstr>Справочник по произведениям отечественной фантастики</vt:lpstr>
      <vt:lpstr>Содержание</vt:lpstr>
      <vt:lpstr>Некоторые жанры фантастики</vt:lpstr>
      <vt:lpstr>Слайд 4</vt:lpstr>
      <vt:lpstr>Распространенная проблематика фантастических произведений</vt:lpstr>
      <vt:lpstr>Слайд 6</vt:lpstr>
      <vt:lpstr>Евгений Замятин «Мы»</vt:lpstr>
      <vt:lpstr>Слайд 8</vt:lpstr>
      <vt:lpstr>Александр Беляев «Голова профессора Доуэля»</vt:lpstr>
      <vt:lpstr>Слайд 10</vt:lpstr>
      <vt:lpstr>Иван Ефремов «Туманность Андромеды»</vt:lpstr>
      <vt:lpstr>Слайд 12</vt:lpstr>
      <vt:lpstr>Сергей Павлов «Лунная радуга»</vt:lpstr>
      <vt:lpstr>Слайд 14</vt:lpstr>
      <vt:lpstr>Сергей Снегов «Люди как боги»</vt:lpstr>
      <vt:lpstr>Слайд 16</vt:lpstr>
      <vt:lpstr>Аркадий и Борис Стругацкие «Полдень. XXII век»</vt:lpstr>
      <vt:lpstr>Слайд 18</vt:lpstr>
      <vt:lpstr>Михаил Булгаков «Роковые яйца»</vt:lpstr>
      <vt:lpstr>Слайд 20</vt:lpstr>
      <vt:lpstr>Татьяна Толстая «Кысь»</vt:lpstr>
      <vt:lpstr>Слайд 22</vt:lpstr>
      <vt:lpstr>Информационные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Справочник по произведениям отечественной фантастике</dc:title>
  <dc:creator>Оксана</dc:creator>
  <cp:lastModifiedBy>Лена</cp:lastModifiedBy>
  <cp:revision>20</cp:revision>
  <dcterms:created xsi:type="dcterms:W3CDTF">2017-04-25T08:21:31Z</dcterms:created>
  <dcterms:modified xsi:type="dcterms:W3CDTF">2017-05-11T01:03:48Z</dcterms:modified>
</cp:coreProperties>
</file>