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" y="0"/>
            <a:ext cx="913977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18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39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87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851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507288" cy="626469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Текст – это несколько предложений, расположенных в определенном порядке и связанных между собой смыслу. </a:t>
            </a:r>
          </a:p>
          <a:p>
            <a:r>
              <a:rPr lang="ru-RU" sz="3600" b="1" dirty="0" smtClean="0"/>
              <a:t>Озаглавить текст, т. е. дать ему название.</a:t>
            </a:r>
          </a:p>
          <a:p>
            <a:r>
              <a:rPr lang="ru-RU" sz="3600" b="1" dirty="0" smtClean="0"/>
              <a:t>В тексте можно определить тему и главную мысль.</a:t>
            </a:r>
          </a:p>
          <a:p>
            <a:r>
              <a:rPr lang="ru-RU" sz="3600" b="1" dirty="0" smtClean="0"/>
              <a:t>Текст можно разделить на три части: начало, основная часть и концовка.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6969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856984" cy="6120680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Тема урока:</a:t>
            </a:r>
            <a:r>
              <a:rPr lang="ru-RU" sz="3600" b="1" dirty="0" smtClean="0"/>
              <a:t> «Что такое текст-повествование? Какова в нем роль глаголов?»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Цели урока:</a:t>
            </a:r>
          </a:p>
          <a:p>
            <a:pPr marL="0" indent="0">
              <a:buNone/>
            </a:pPr>
            <a:r>
              <a:rPr lang="ru-RU" sz="3600" b="1" dirty="0" smtClean="0"/>
              <a:t>-узнать, что такое текст-повествование;</a:t>
            </a:r>
          </a:p>
          <a:p>
            <a:pPr marL="0" indent="0">
              <a:buNone/>
            </a:pPr>
            <a:r>
              <a:rPr lang="ru-RU" sz="3600" b="1" dirty="0" smtClean="0"/>
              <a:t>-определить особенности текста-повествования;</a:t>
            </a:r>
          </a:p>
          <a:p>
            <a:pPr marL="0" indent="0">
              <a:buNone/>
            </a:pPr>
            <a:r>
              <a:rPr lang="ru-RU" sz="3600" b="1" dirty="0" smtClean="0"/>
              <a:t>-узнать, какова роль глаголов в тексте-повествовании.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809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 smtClean="0"/>
              <a:t>1. Луч попал на жаворонка.</a:t>
            </a:r>
          </a:p>
          <a:p>
            <a:pPr marL="0" indent="0" algn="just">
              <a:buNone/>
            </a:pPr>
            <a:r>
              <a:rPr lang="ru-RU" sz="3600" b="1" dirty="0" smtClean="0"/>
              <a:t>2. Луч попал на зайчика.</a:t>
            </a:r>
          </a:p>
          <a:p>
            <a:pPr marL="0" indent="0" algn="just">
              <a:buNone/>
            </a:pPr>
            <a:r>
              <a:rPr lang="ru-RU" sz="3600" b="1" dirty="0" smtClean="0"/>
              <a:t>3. Появилось солнышко.</a:t>
            </a:r>
          </a:p>
          <a:p>
            <a:pPr marL="0" indent="0" algn="just">
              <a:buNone/>
            </a:pPr>
            <a:endParaRPr lang="ru-RU" sz="3600" b="1" dirty="0"/>
          </a:p>
          <a:p>
            <a:pPr marL="0" indent="0" algn="just">
              <a:buNone/>
            </a:pPr>
            <a:r>
              <a:rPr lang="ru-RU" sz="3600" b="1" dirty="0" smtClean="0"/>
              <a:t>1. Появилось солнышко.</a:t>
            </a:r>
          </a:p>
          <a:p>
            <a:pPr marL="0" indent="0" algn="just">
              <a:buNone/>
            </a:pPr>
            <a:r>
              <a:rPr lang="ru-RU" sz="3600" b="1" dirty="0" smtClean="0"/>
              <a:t>2. Луч попал на жаворонка.</a:t>
            </a:r>
          </a:p>
          <a:p>
            <a:pPr marL="0" indent="0" algn="just">
              <a:buNone/>
            </a:pPr>
            <a:r>
              <a:rPr lang="ru-RU" sz="3600" b="1" dirty="0" smtClean="0"/>
              <a:t>3. Луч попал на зайчика.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10823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marL="0" indent="468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dirty="0" smtClean="0"/>
              <a:t>На небо красное солнышко и повсюду свои золотые лучи.</a:t>
            </a:r>
          </a:p>
          <a:p>
            <a:pPr marL="0" indent="468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dirty="0" smtClean="0"/>
              <a:t>Первый луч на жаворонка. Жаворонок из гнездышка, высоко-высоко и свою серебряную песенку: «Ах! Как хорошо в свежем утреннем воздухе! Как привольно!».</a:t>
            </a:r>
          </a:p>
          <a:p>
            <a:pPr marL="0" indent="468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dirty="0" smtClean="0"/>
              <a:t>Второй луч на зайчика. Ушами зайчик и весело по росистому лугу: он себе сочной травы на завтрак.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0759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Привольно</a:t>
            </a:r>
            <a:r>
              <a:rPr lang="ru-RU" sz="3600" b="1" dirty="0" smtClean="0"/>
              <a:t> – просторно и свободно. </a:t>
            </a:r>
            <a:endParaRPr lang="ru-RU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55913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508" y="1628800"/>
            <a:ext cx="5570984" cy="4173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69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784976" cy="6669360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ru-RU" sz="3600" dirty="0" smtClean="0"/>
              <a:t>Одет </a:t>
            </a:r>
            <a:r>
              <a:rPr lang="ru-RU" sz="3600" dirty="0"/>
              <a:t>король русского леса в прозрачный нарядный кафтан. Грудка у зяблика вишнёвого цвета. Хохлатая шапка на голове, клюв – голубые. На крыльях – широкие белые «зеркальца».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ru-RU" sz="3600" dirty="0" smtClean="0"/>
              <a:t>Зяблик встрепенулся. Почистил </a:t>
            </a:r>
            <a:r>
              <a:rPr lang="ru-RU" sz="3600" dirty="0"/>
              <a:t>клюв о ветку. </a:t>
            </a:r>
            <a:r>
              <a:rPr lang="ru-RU" sz="3600" dirty="0" smtClean="0"/>
              <a:t>Прошелся </a:t>
            </a:r>
            <a:r>
              <a:rPr lang="ru-RU" sz="3600" dirty="0"/>
              <a:t>по ней бочком. </a:t>
            </a:r>
            <a:r>
              <a:rPr lang="ru-RU" sz="3600" dirty="0" smtClean="0"/>
              <a:t>Приосанился </a:t>
            </a:r>
            <a:r>
              <a:rPr lang="ru-RU" sz="3600" dirty="0"/>
              <a:t>и </a:t>
            </a:r>
            <a:r>
              <a:rPr lang="ru-RU" sz="3600" dirty="0" smtClean="0"/>
              <a:t>улетел </a:t>
            </a:r>
            <a:r>
              <a:rPr lang="ru-RU" sz="3600" dirty="0"/>
              <a:t>добывать себе  пищу.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ru-RU" sz="3600" dirty="0" smtClean="0"/>
              <a:t>А </a:t>
            </a:r>
            <a:r>
              <a:rPr lang="ru-RU" sz="3600" dirty="0"/>
              <a:t>имя у птицы немного странное – зяблик. Почему его так назвали? Возможно потому, что перед дождём его удалая песня смолкает. Он хохлится, будто зябнет.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65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8916653"/>
              </p:ext>
            </p:extLst>
          </p:nvPr>
        </p:nvGraphicFramePr>
        <p:xfrm>
          <a:off x="395535" y="260650"/>
          <a:ext cx="8496945" cy="6394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5"/>
                <a:gridCol w="2832315"/>
                <a:gridCol w="2832315"/>
              </a:tblGrid>
              <a:tr h="1281742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Что делать?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Что делает?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Что делал?</a:t>
                      </a:r>
                      <a:endParaRPr lang="ru-RU" sz="4000" dirty="0"/>
                    </a:p>
                  </a:txBody>
                  <a:tcPr/>
                </a:tc>
              </a:tr>
              <a:tr h="1281742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кричАть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кричИт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кричАл</a:t>
                      </a:r>
                      <a:endParaRPr lang="ru-RU" sz="4000" dirty="0"/>
                    </a:p>
                  </a:txBody>
                  <a:tcPr/>
                </a:tc>
              </a:tr>
              <a:tr h="1281742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звонИть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звонИт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звонИл</a:t>
                      </a:r>
                      <a:endParaRPr lang="ru-RU" sz="4000" dirty="0"/>
                    </a:p>
                  </a:txBody>
                  <a:tcPr/>
                </a:tc>
              </a:tr>
              <a:tr h="12673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смешИть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смешИт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смешИл</a:t>
                      </a:r>
                      <a:endParaRPr lang="ru-RU" sz="4000" dirty="0"/>
                    </a:p>
                  </a:txBody>
                  <a:tcPr/>
                </a:tc>
              </a:tr>
              <a:tr h="1281742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пищАть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пищИт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err="1" smtClean="0"/>
                        <a:t>пищАл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967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 dirty="0" smtClean="0"/>
              <a:t>6 «+» - </a:t>
            </a:r>
            <a:r>
              <a:rPr lang="ru-RU" sz="5400" b="1" dirty="0" smtClean="0">
                <a:solidFill>
                  <a:srgbClr val="FF0000"/>
                </a:solidFill>
              </a:rPr>
              <a:t>«5»</a:t>
            </a:r>
          </a:p>
          <a:p>
            <a:pPr marL="0" indent="0" algn="ctr">
              <a:buNone/>
            </a:pPr>
            <a:r>
              <a:rPr lang="ru-RU" sz="5400" b="1" dirty="0" smtClean="0"/>
              <a:t>4-5 </a:t>
            </a:r>
            <a:r>
              <a:rPr lang="ru-RU" sz="5400" b="1" dirty="0"/>
              <a:t>«+» - </a:t>
            </a:r>
            <a:r>
              <a:rPr lang="ru-RU" sz="5400" b="1" dirty="0" smtClean="0">
                <a:solidFill>
                  <a:srgbClr val="FF0000"/>
                </a:solidFill>
              </a:rPr>
              <a:t>«4»</a:t>
            </a:r>
            <a:endParaRPr lang="ru-RU" sz="54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5400" b="1" dirty="0" smtClean="0"/>
              <a:t>3 </a:t>
            </a:r>
            <a:r>
              <a:rPr lang="ru-RU" sz="5400" b="1" dirty="0"/>
              <a:t>«+» - </a:t>
            </a:r>
            <a:r>
              <a:rPr lang="ru-RU" sz="5400" b="1" dirty="0" smtClean="0">
                <a:solidFill>
                  <a:srgbClr val="FF0000"/>
                </a:solidFill>
              </a:rPr>
              <a:t>«</a:t>
            </a:r>
            <a:r>
              <a:rPr lang="ru-RU" sz="5400" b="1" dirty="0">
                <a:solidFill>
                  <a:srgbClr val="FF0000"/>
                </a:solidFill>
              </a:rPr>
              <a:t>3</a:t>
            </a:r>
            <a:r>
              <a:rPr lang="ru-RU" sz="5400" b="1" dirty="0" smtClean="0">
                <a:solidFill>
                  <a:srgbClr val="FF0000"/>
                </a:solidFill>
              </a:rPr>
              <a:t>»</a:t>
            </a:r>
            <a:endParaRPr lang="ru-RU" sz="54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5400" b="1" dirty="0" smtClean="0"/>
              <a:t>1-2 </a:t>
            </a:r>
            <a:r>
              <a:rPr lang="ru-RU" sz="5400" b="1" dirty="0"/>
              <a:t>«+» - </a:t>
            </a:r>
            <a:r>
              <a:rPr lang="ru-RU" sz="5400" b="1" dirty="0" smtClean="0">
                <a:solidFill>
                  <a:srgbClr val="FF0000"/>
                </a:solidFill>
              </a:rPr>
              <a:t>«2»</a:t>
            </a:r>
            <a:endParaRPr lang="ru-RU" sz="54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5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318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Юлия</cp:lastModifiedBy>
  <cp:revision>11</cp:revision>
  <dcterms:created xsi:type="dcterms:W3CDTF">2019-03-17T06:46:05Z</dcterms:created>
  <dcterms:modified xsi:type="dcterms:W3CDTF">2020-01-22T09:46:11Z</dcterms:modified>
</cp:coreProperties>
</file>