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70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4">
                <a:lumMod val="20000"/>
                <a:lumOff val="80000"/>
              </a:schemeClr>
            </a:gs>
            <a:gs pos="40000">
              <a:schemeClr val="accent5">
                <a:lumMod val="20000"/>
                <a:lumOff val="80000"/>
              </a:schemeClr>
            </a:gs>
            <a:gs pos="100000">
              <a:schemeClr val="accent4">
                <a:lumMod val="40000"/>
                <a:lumOff val="6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19.02.2019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80512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«Волшебное слово»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628800"/>
            <a:ext cx="871296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1 часть: </a:t>
            </a:r>
            <a:r>
              <a:rPr lang="ru-RU" sz="3600" b="1" dirty="0">
                <a:solidFill>
                  <a:schemeClr val="bg1"/>
                </a:solidFill>
              </a:rPr>
              <a:t>Знакомство старичка и </a:t>
            </a:r>
            <a:r>
              <a:rPr lang="ru-RU" sz="3600" b="1" dirty="0" smtClean="0">
                <a:solidFill>
                  <a:schemeClr val="bg1"/>
                </a:solidFill>
              </a:rPr>
              <a:t>Павлика</a:t>
            </a:r>
          </a:p>
          <a:p>
            <a:pPr marL="0" indent="0">
              <a:buNone/>
            </a:pPr>
            <a:endParaRPr lang="ru-RU" sz="36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2 часть: </a:t>
            </a:r>
            <a:r>
              <a:rPr lang="ru-RU" sz="3600" b="1" dirty="0">
                <a:solidFill>
                  <a:schemeClr val="bg1"/>
                </a:solidFill>
              </a:rPr>
              <a:t>Помощь </a:t>
            </a:r>
            <a:r>
              <a:rPr lang="ru-RU" sz="3600" b="1" dirty="0" smtClean="0">
                <a:solidFill>
                  <a:schemeClr val="bg1"/>
                </a:solidFill>
              </a:rPr>
              <a:t>старичка</a:t>
            </a:r>
          </a:p>
          <a:p>
            <a:pPr marL="0" indent="0">
              <a:buNone/>
            </a:pPr>
            <a:endParaRPr lang="ru-RU" sz="36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3 часть: Сила </a:t>
            </a:r>
            <a:r>
              <a:rPr lang="ru-RU" sz="3600" b="1" dirty="0">
                <a:solidFill>
                  <a:schemeClr val="bg1"/>
                </a:solidFill>
              </a:rPr>
              <a:t>волшебного </a:t>
            </a:r>
            <a:r>
              <a:rPr lang="ru-RU" sz="3600" b="1" dirty="0" smtClean="0">
                <a:solidFill>
                  <a:schemeClr val="bg1"/>
                </a:solidFill>
              </a:rPr>
              <a:t>слова</a:t>
            </a:r>
          </a:p>
        </p:txBody>
      </p:sp>
    </p:spTree>
    <p:extLst>
      <p:ext uri="{BB962C8B-B14F-4D97-AF65-F5344CB8AC3E}">
        <p14:creationId xmlns:p14="http://schemas.microsoft.com/office/powerpoint/2010/main" xmlns="" val="3810324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764704"/>
            <a:ext cx="8712968" cy="5361459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1. Обсудить </a:t>
            </a:r>
            <a:r>
              <a:rPr lang="ru-RU" sz="3600" b="1" dirty="0">
                <a:solidFill>
                  <a:schemeClr val="bg1"/>
                </a:solidFill>
              </a:rPr>
              <a:t>с соседом, действительно ли старичок был волшебником? Почему</a:t>
            </a:r>
            <a:r>
              <a:rPr lang="ru-RU" sz="3600" b="1" dirty="0" smtClean="0">
                <a:solidFill>
                  <a:schemeClr val="bg1"/>
                </a:solidFill>
              </a:rPr>
              <a:t>?</a:t>
            </a:r>
          </a:p>
          <a:p>
            <a:pPr marL="0" indent="0">
              <a:buNone/>
            </a:pPr>
            <a:endParaRPr lang="ru-RU" sz="36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3600" b="1" dirty="0">
                <a:solidFill>
                  <a:schemeClr val="bg1"/>
                </a:solidFill>
              </a:rPr>
              <a:t>2. </a:t>
            </a:r>
            <a:r>
              <a:rPr lang="ru-RU" sz="3600" b="1" dirty="0" smtClean="0">
                <a:solidFill>
                  <a:schemeClr val="bg1"/>
                </a:solidFill>
              </a:rPr>
              <a:t>Определить, </a:t>
            </a:r>
            <a:r>
              <a:rPr lang="ru-RU" sz="3600" b="1" dirty="0">
                <a:solidFill>
                  <a:schemeClr val="bg1"/>
                </a:solidFill>
              </a:rPr>
              <a:t>сколько всего героев в рассказе и описать характер каждого.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55570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61020908"/>
              </p:ext>
            </p:extLst>
          </p:nvPr>
        </p:nvGraphicFramePr>
        <p:xfrm>
          <a:off x="107504" y="27274"/>
          <a:ext cx="8928992" cy="6715279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016224"/>
                <a:gridCol w="6912768"/>
              </a:tblGrid>
              <a:tr h="590693"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dirty="0" smtClean="0"/>
                        <a:t>Герой</a:t>
                      </a:r>
                      <a:endParaRPr lang="ru-RU" sz="32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i="0" dirty="0" smtClean="0"/>
                        <a:t>Как читать</a:t>
                      </a:r>
                      <a:endParaRPr lang="ru-RU" sz="3200" b="1" i="0" dirty="0"/>
                    </a:p>
                  </a:txBody>
                  <a:tcPr/>
                </a:tc>
              </a:tr>
              <a:tr h="741202">
                <a:tc>
                  <a:txBody>
                    <a:bodyPr/>
                    <a:lstStyle/>
                    <a:p>
                      <a:r>
                        <a:rPr lang="ru-RU" sz="3200" b="1" i="0" dirty="0" smtClean="0"/>
                        <a:t>Старичок</a:t>
                      </a:r>
                      <a:endParaRPr lang="ru-RU" sz="32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Спокойно, </a:t>
                      </a:r>
                      <a:r>
                        <a:rPr lang="ru-RU" sz="32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негромко</a:t>
                      </a:r>
                      <a:r>
                        <a:rPr lang="ru-RU" sz="32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рассудительно.</a:t>
                      </a:r>
                      <a:endParaRPr lang="ru-RU" sz="3200" b="1" i="0" dirty="0"/>
                    </a:p>
                  </a:txBody>
                  <a:tcPr/>
                </a:tc>
              </a:tr>
              <a:tr h="1349751">
                <a:tc>
                  <a:txBody>
                    <a:bodyPr/>
                    <a:lstStyle/>
                    <a:p>
                      <a:r>
                        <a:rPr lang="ru-RU" sz="3200" b="1" i="0" dirty="0" smtClean="0"/>
                        <a:t>Павлик</a:t>
                      </a:r>
                      <a:endParaRPr lang="ru-RU" sz="32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Сначала</a:t>
                      </a:r>
                      <a:r>
                        <a:rPr lang="ru-RU" sz="32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громко, со злостью.</a:t>
                      </a:r>
                    </a:p>
                    <a:p>
                      <a:r>
                        <a:rPr lang="ru-RU" sz="3200" b="1" i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Затем</a:t>
                      </a:r>
                      <a:r>
                        <a:rPr lang="ru-RU" sz="3200" b="1" i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</a:t>
                      </a:r>
                      <a:r>
                        <a:rPr lang="ru-RU" sz="32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ихо, спокойно, вежливо.</a:t>
                      </a:r>
                    </a:p>
                    <a:p>
                      <a:endParaRPr lang="ru-RU" sz="3200" b="1" i="0" dirty="0"/>
                    </a:p>
                  </a:txBody>
                  <a:tcPr/>
                </a:tc>
              </a:tr>
              <a:tr h="887877">
                <a:tc>
                  <a:txBody>
                    <a:bodyPr/>
                    <a:lstStyle/>
                    <a:p>
                      <a:r>
                        <a:rPr lang="ru-RU" sz="3200" b="1" i="0" dirty="0" smtClean="0"/>
                        <a:t>Лена</a:t>
                      </a:r>
                      <a:endParaRPr lang="ru-RU" sz="32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i="0" dirty="0" smtClean="0"/>
                        <a:t>Удивленно, вежливо.</a:t>
                      </a:r>
                      <a:endParaRPr lang="ru-RU" sz="3200" b="1" i="0" dirty="0"/>
                    </a:p>
                  </a:txBody>
                  <a:tcPr/>
                </a:tc>
              </a:tr>
              <a:tr h="929909">
                <a:tc>
                  <a:txBody>
                    <a:bodyPr/>
                    <a:lstStyle/>
                    <a:p>
                      <a:r>
                        <a:rPr lang="ru-RU" sz="3200" b="1" i="0" dirty="0" smtClean="0"/>
                        <a:t>Бабушка</a:t>
                      </a:r>
                      <a:endParaRPr lang="ru-RU" sz="32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i="0" dirty="0" smtClean="0"/>
                        <a:t>Удивленно, радостно, с улыбкой.</a:t>
                      </a:r>
                      <a:endParaRPr lang="ru-RU" sz="3200" b="1" i="0" dirty="0"/>
                    </a:p>
                  </a:txBody>
                  <a:tcPr/>
                </a:tc>
              </a:tr>
              <a:tr h="1059740">
                <a:tc>
                  <a:txBody>
                    <a:bodyPr/>
                    <a:lstStyle/>
                    <a:p>
                      <a:r>
                        <a:rPr lang="ru-RU" sz="3200" b="1" i="0" dirty="0" smtClean="0"/>
                        <a:t>Брат</a:t>
                      </a:r>
                      <a:endParaRPr lang="ru-RU" sz="32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i="0" dirty="0" smtClean="0"/>
                        <a:t>Удивленно, вежливо.</a:t>
                      </a:r>
                    </a:p>
                    <a:p>
                      <a:endParaRPr lang="ru-RU" sz="3200" b="1" i="0" dirty="0"/>
                    </a:p>
                  </a:txBody>
                  <a:tcPr/>
                </a:tc>
              </a:tr>
              <a:tr h="944318">
                <a:tc>
                  <a:txBody>
                    <a:bodyPr/>
                    <a:lstStyle/>
                    <a:p>
                      <a:r>
                        <a:rPr lang="ru-RU" sz="3200" b="1" i="0" dirty="0" smtClean="0"/>
                        <a:t>Автор</a:t>
                      </a:r>
                      <a:endParaRPr lang="ru-RU" sz="3200" b="1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b="1" i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Спокойно, повествовательно.</a:t>
                      </a:r>
                      <a:endParaRPr lang="ru-RU" sz="3200" b="1" i="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913671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0000"/>
                </a:solidFill>
              </a:rPr>
              <a:t>Домашнее задание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7200" b="1" dirty="0" smtClean="0">
                <a:solidFill>
                  <a:schemeClr val="bg1"/>
                </a:solidFill>
              </a:rPr>
              <a:t>Учебник стр</a:t>
            </a:r>
            <a:r>
              <a:rPr lang="ru-RU" sz="7200" b="1" dirty="0">
                <a:solidFill>
                  <a:schemeClr val="bg1"/>
                </a:solidFill>
              </a:rPr>
              <a:t>. 87-91, чтение по ролям. </a:t>
            </a:r>
          </a:p>
        </p:txBody>
      </p:sp>
    </p:spTree>
    <p:extLst>
      <p:ext uri="{BB962C8B-B14F-4D97-AF65-F5344CB8AC3E}">
        <p14:creationId xmlns:p14="http://schemas.microsoft.com/office/powerpoint/2010/main" xmlns="" val="320627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80300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363272" cy="5616624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>
                <a:solidFill>
                  <a:schemeClr val="bg1"/>
                </a:solidFill>
              </a:rPr>
              <a:t>Был вежлив </a:t>
            </a:r>
          </a:p>
          <a:p>
            <a:pPr marL="0" indent="0" algn="ctr">
              <a:buNone/>
            </a:pPr>
            <a:r>
              <a:rPr lang="ru-RU" sz="3600" b="1" dirty="0">
                <a:solidFill>
                  <a:schemeClr val="bg1"/>
                </a:solidFill>
              </a:rPr>
              <a:t>Этот мальчик</a:t>
            </a:r>
          </a:p>
          <a:p>
            <a:pPr marL="0" indent="0" algn="ctr">
              <a:buNone/>
            </a:pPr>
            <a:r>
              <a:rPr lang="ru-RU" sz="3600" b="1" dirty="0">
                <a:solidFill>
                  <a:schemeClr val="bg1"/>
                </a:solidFill>
              </a:rPr>
              <a:t>И, право, очень мил:</a:t>
            </a:r>
          </a:p>
          <a:p>
            <a:pPr marL="0" indent="0" algn="ctr">
              <a:buNone/>
            </a:pPr>
            <a:r>
              <a:rPr lang="ru-RU" sz="3600" b="1" dirty="0">
                <a:solidFill>
                  <a:schemeClr val="bg1"/>
                </a:solidFill>
              </a:rPr>
              <a:t>Отняв у младших мячик,</a:t>
            </a:r>
          </a:p>
          <a:p>
            <a:pPr marL="0" indent="0" algn="ctr">
              <a:buNone/>
            </a:pPr>
            <a:r>
              <a:rPr lang="ru-RU" sz="3600" b="1" dirty="0">
                <a:solidFill>
                  <a:schemeClr val="bg1"/>
                </a:solidFill>
              </a:rPr>
              <a:t>Он их благодарил,</a:t>
            </a:r>
          </a:p>
          <a:p>
            <a:pPr marL="0" indent="0" algn="ctr">
              <a:buNone/>
            </a:pPr>
            <a:r>
              <a:rPr lang="ru-RU" sz="3600" b="1" dirty="0">
                <a:solidFill>
                  <a:schemeClr val="bg1"/>
                </a:solidFill>
              </a:rPr>
              <a:t>Спасибо! — говорил</a:t>
            </a:r>
            <a:r>
              <a:rPr lang="ru-RU" sz="3600" b="1" dirty="0" smtClean="0">
                <a:solidFill>
                  <a:schemeClr val="bg1"/>
                </a:solidFill>
              </a:rPr>
              <a:t>.</a:t>
            </a:r>
          </a:p>
          <a:p>
            <a:pPr marL="0" indent="0" algn="ctr">
              <a:buNone/>
            </a:pPr>
            <a:endParaRPr lang="ru-RU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                                                             (</a:t>
            </a:r>
            <a:r>
              <a:rPr lang="ru-RU" b="1" dirty="0">
                <a:solidFill>
                  <a:schemeClr val="bg1"/>
                </a:solidFill>
              </a:rPr>
              <a:t>С.Я. Маршак)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460918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2093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Вежливость</a:t>
            </a:r>
            <a:r>
              <a:rPr lang="ru-RU" sz="5400" b="1" dirty="0" smtClean="0">
                <a:solidFill>
                  <a:schemeClr val="bg1"/>
                </a:solidFill>
              </a:rPr>
              <a:t> – это умение вести себя так, чтобы другим было приятно с тобой общаться.</a:t>
            </a:r>
            <a:endParaRPr lang="ru-RU" sz="5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68522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Тема урока: </a:t>
            </a:r>
            <a:r>
              <a:rPr lang="ru-RU" sz="3600" b="1" dirty="0" smtClean="0">
                <a:solidFill>
                  <a:schemeClr val="bg1"/>
                </a:solidFill>
              </a:rPr>
              <a:t>В. Осеева «Волшебное </a:t>
            </a:r>
            <a:r>
              <a:rPr lang="ru-RU" sz="3600" b="1" dirty="0" smtClean="0">
                <a:solidFill>
                  <a:schemeClr val="bg1"/>
                </a:solidFill>
              </a:rPr>
              <a:t>слово».</a:t>
            </a:r>
          </a:p>
          <a:p>
            <a:pPr marL="0" indent="0">
              <a:buNone/>
            </a:pPr>
            <a:endParaRPr lang="ru-RU" sz="36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Цели урока:</a:t>
            </a:r>
          </a:p>
          <a:p>
            <a:pPr marL="0" indent="0">
              <a:buNone/>
            </a:pPr>
            <a:r>
              <a:rPr lang="ru-RU" sz="3600" b="1" dirty="0" smtClean="0">
                <a:solidFill>
                  <a:schemeClr val="bg1"/>
                </a:solidFill>
              </a:rPr>
              <a:t>-знакомство </a:t>
            </a:r>
            <a:r>
              <a:rPr lang="ru-RU" sz="3600" b="1" dirty="0">
                <a:solidFill>
                  <a:schemeClr val="bg1"/>
                </a:solidFill>
              </a:rPr>
              <a:t>с </a:t>
            </a:r>
            <a:r>
              <a:rPr lang="ru-RU" sz="3600" b="1">
                <a:solidFill>
                  <a:schemeClr val="bg1"/>
                </a:solidFill>
              </a:rPr>
              <a:t>новым </a:t>
            </a:r>
            <a:r>
              <a:rPr lang="ru-RU" sz="3600" b="1" smtClean="0">
                <a:solidFill>
                  <a:schemeClr val="bg1"/>
                </a:solidFill>
              </a:rPr>
              <a:t>произведением  В. </a:t>
            </a:r>
            <a:r>
              <a:rPr lang="ru-RU" sz="3600" b="1" dirty="0" smtClean="0">
                <a:solidFill>
                  <a:schemeClr val="bg1"/>
                </a:solidFill>
              </a:rPr>
              <a:t>Осеевой </a:t>
            </a:r>
            <a:r>
              <a:rPr lang="ru-RU" sz="3600" b="1" dirty="0">
                <a:solidFill>
                  <a:schemeClr val="bg1"/>
                </a:solidFill>
              </a:rPr>
              <a:t>«Волшебное слово</a:t>
            </a:r>
            <a:r>
              <a:rPr lang="ru-RU" sz="3600" b="1" dirty="0" smtClean="0">
                <a:solidFill>
                  <a:schemeClr val="bg1"/>
                </a:solidFill>
              </a:rPr>
              <a:t>»;</a:t>
            </a:r>
          </a:p>
          <a:p>
            <a:pPr marL="0" indent="0">
              <a:buNone/>
            </a:pPr>
            <a:r>
              <a:rPr lang="ru-RU" sz="3600" b="1" dirty="0">
                <a:solidFill>
                  <a:schemeClr val="bg1"/>
                </a:solidFill>
              </a:rPr>
              <a:t>-</a:t>
            </a:r>
            <a:r>
              <a:rPr lang="ru-RU" sz="3600" b="1" dirty="0" smtClean="0">
                <a:solidFill>
                  <a:schemeClr val="bg1"/>
                </a:solidFill>
              </a:rPr>
              <a:t>развитие </a:t>
            </a:r>
            <a:r>
              <a:rPr lang="ru-RU" sz="3600" b="1" dirty="0">
                <a:solidFill>
                  <a:schemeClr val="bg1"/>
                </a:solidFill>
              </a:rPr>
              <a:t>навыков чтения.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1158319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6409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Валентина Осеева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98120" y="1430816"/>
            <a:ext cx="1759499" cy="1759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C:\Users\Пользователь\Desktop\Comma.svg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0288" t="60881" r="39424"/>
          <a:stretch/>
        </p:blipFill>
        <p:spPr bwMode="auto">
          <a:xfrm>
            <a:off x="3357619" y="899846"/>
            <a:ext cx="808652" cy="1044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Пользователь\Desktop\Comma.svg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0288" t="60881" r="39424"/>
          <a:stretch/>
        </p:blipFill>
        <p:spPr bwMode="auto">
          <a:xfrm>
            <a:off x="3784602" y="890569"/>
            <a:ext cx="808652" cy="1044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213" t="5723" r="5692" b="21575"/>
          <a:stretch/>
        </p:blipFill>
        <p:spPr bwMode="auto">
          <a:xfrm>
            <a:off x="5076056" y="1541353"/>
            <a:ext cx="2249692" cy="1538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2698" y="4197804"/>
            <a:ext cx="1990843" cy="1722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93541" y="3861048"/>
            <a:ext cx="804742" cy="1042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63888" y="4459131"/>
            <a:ext cx="1679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chemeClr val="bg1"/>
                </a:solidFill>
              </a:rPr>
              <a:t>е </a:t>
            </a:r>
            <a:r>
              <a:rPr lang="ru-RU" sz="7200" b="1" dirty="0" err="1" smtClean="0">
                <a:solidFill>
                  <a:schemeClr val="bg1"/>
                </a:solidFill>
              </a:rPr>
              <a:t>е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2057" name="Picture 9" descr="http://worldartsme.com/images/amphora-hebrew-clipart-1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984947"/>
            <a:ext cx="1374431" cy="21486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617929"/>
            <a:ext cx="804742" cy="1042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617929"/>
            <a:ext cx="804742" cy="1042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7196204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chemeClr val="bg1"/>
                </a:solidFill>
              </a:rPr>
              <a:t>Валентина Александровна </a:t>
            </a:r>
            <a:r>
              <a:rPr lang="ru-RU" b="1" dirty="0" smtClean="0">
                <a:solidFill>
                  <a:schemeClr val="bg1"/>
                </a:solidFill>
              </a:rPr>
              <a:t>Осеева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39752" y="1412776"/>
            <a:ext cx="3925613" cy="5117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570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93358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6264696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Бабушка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Брат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Лена</a:t>
            </a:r>
          </a:p>
          <a:p>
            <a:pPr marL="0" indent="0">
              <a:buNone/>
            </a:pPr>
            <a:endParaRPr lang="ru-RU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1. Лена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2. Бабушка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chemeClr val="bg1"/>
                </a:solidFill>
              </a:rPr>
              <a:t>3. Брат</a:t>
            </a:r>
            <a:endParaRPr lang="ru-RU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31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836712"/>
            <a:ext cx="8856984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 smtClean="0">
                <a:solidFill>
                  <a:schemeClr val="bg1"/>
                </a:solidFill>
              </a:rPr>
              <a:t>«</a:t>
            </a:r>
            <a:r>
              <a:rPr lang="ru-RU" sz="4400" b="1" dirty="0">
                <a:solidFill>
                  <a:schemeClr val="bg1"/>
                </a:solidFill>
              </a:rPr>
              <a:t>Чуть не поддал хорошенько</a:t>
            </a:r>
            <a:r>
              <a:rPr lang="ru-RU" sz="4400" b="1" dirty="0" smtClean="0">
                <a:solidFill>
                  <a:schemeClr val="bg1"/>
                </a:solidFill>
              </a:rPr>
              <a:t>» - чуть не ударил</a:t>
            </a:r>
          </a:p>
          <a:p>
            <a:pPr marL="0" indent="0">
              <a:buNone/>
            </a:pPr>
            <a:endParaRPr lang="ru-RU" sz="44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4400" b="1" dirty="0" smtClean="0">
                <a:solidFill>
                  <a:schemeClr val="bg1"/>
                </a:solidFill>
              </a:rPr>
              <a:t>«</a:t>
            </a:r>
            <a:r>
              <a:rPr lang="ru-RU" sz="4400" b="1" dirty="0">
                <a:solidFill>
                  <a:schemeClr val="bg1"/>
                </a:solidFill>
              </a:rPr>
              <a:t>стряпает</a:t>
            </a:r>
            <a:r>
              <a:rPr lang="ru-RU" sz="4400" b="1" dirty="0" smtClean="0">
                <a:solidFill>
                  <a:schemeClr val="bg1"/>
                </a:solidFill>
              </a:rPr>
              <a:t>» - </a:t>
            </a:r>
            <a:r>
              <a:rPr lang="ru-RU" sz="4400" b="1" smtClean="0">
                <a:solidFill>
                  <a:schemeClr val="bg1"/>
                </a:solidFill>
              </a:rPr>
              <a:t>готовит пищу</a:t>
            </a:r>
            <a:endParaRPr lang="ru-RU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41433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220</Words>
  <Application>Microsoft Office PowerPoint</Application>
  <PresentationFormat>Экран (4:3)</PresentationFormat>
  <Paragraphs>53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Валентина Осеева</vt:lpstr>
      <vt:lpstr>Валентина Александровна Осеева</vt:lpstr>
      <vt:lpstr>Слайд 7</vt:lpstr>
      <vt:lpstr>Слайд 8</vt:lpstr>
      <vt:lpstr>Слайд 9</vt:lpstr>
      <vt:lpstr>«Волшебное слово»</vt:lpstr>
      <vt:lpstr>Слайд 11</vt:lpstr>
      <vt:lpstr>Слайд 12</vt:lpstr>
      <vt:lpstr>Домашнее задание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User</cp:lastModifiedBy>
  <cp:revision>12</cp:revision>
  <dcterms:created xsi:type="dcterms:W3CDTF">2019-02-17T10:00:12Z</dcterms:created>
  <dcterms:modified xsi:type="dcterms:W3CDTF">2019-02-19T08:13:25Z</dcterms:modified>
</cp:coreProperties>
</file>