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хор.</c:v>
                </c:pt>
                <c:pt idx="2">
                  <c:v>средний</c:v>
                </c:pt>
                <c:pt idx="3">
                  <c:v>недост.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хор.</c:v>
                </c:pt>
                <c:pt idx="2">
                  <c:v>средний</c:v>
                </c:pt>
                <c:pt idx="3">
                  <c:v>недост.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хор.</c:v>
                </c:pt>
                <c:pt idx="2">
                  <c:v>средний</c:v>
                </c:pt>
                <c:pt idx="3">
                  <c:v>недост.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79299328"/>
        <c:axId val="84319232"/>
        <c:axId val="0"/>
      </c:bar3DChart>
      <c:catAx>
        <c:axId val="79299328"/>
        <c:scaling>
          <c:orientation val="minMax"/>
        </c:scaling>
        <c:axPos val="b"/>
        <c:tickLblPos val="nextTo"/>
        <c:crossAx val="84319232"/>
        <c:crosses val="autoZero"/>
        <c:auto val="1"/>
        <c:lblAlgn val="ctr"/>
        <c:lblOffset val="100"/>
      </c:catAx>
      <c:valAx>
        <c:axId val="84319232"/>
        <c:scaling>
          <c:orientation val="minMax"/>
        </c:scaling>
        <c:axPos val="l"/>
        <c:majorGridlines/>
        <c:numFmt formatCode="General" sourceLinked="1"/>
        <c:tickLblPos val="nextTo"/>
        <c:crossAx val="7929932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выс.</c:v>
                </c:pt>
                <c:pt idx="1">
                  <c:v>повыш.</c:v>
                </c:pt>
                <c:pt idx="2">
                  <c:v>средний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выс.</c:v>
                </c:pt>
                <c:pt idx="1">
                  <c:v>повыш.</c:v>
                </c:pt>
                <c:pt idx="2">
                  <c:v>средний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выс.</c:v>
                </c:pt>
                <c:pt idx="1">
                  <c:v>повыш.</c:v>
                </c:pt>
                <c:pt idx="2">
                  <c:v>средний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36702464"/>
        <c:axId val="63968000"/>
        <c:axId val="0"/>
      </c:bar3DChart>
      <c:catAx>
        <c:axId val="36702464"/>
        <c:scaling>
          <c:orientation val="minMax"/>
        </c:scaling>
        <c:axPos val="b"/>
        <c:tickLblPos val="nextTo"/>
        <c:crossAx val="63968000"/>
        <c:crosses val="autoZero"/>
        <c:auto val="1"/>
        <c:lblAlgn val="ctr"/>
        <c:lblOffset val="100"/>
      </c:catAx>
      <c:valAx>
        <c:axId val="63968000"/>
        <c:scaling>
          <c:orientation val="minMax"/>
        </c:scaling>
        <c:axPos val="l"/>
        <c:majorGridlines/>
        <c:numFmt formatCode="General" sourceLinked="1"/>
        <c:tickLblPos val="nextTo"/>
        <c:crossAx val="36702464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2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дост.</c:v>
                </c:pt>
                <c:pt idx="1">
                  <c:v>сред.</c:v>
                </c:pt>
                <c:pt idx="2">
                  <c:v>недост.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8</c:v>
                </c:pt>
                <c:pt idx="2">
                  <c:v>3</c:v>
                </c:pt>
              </c:numCache>
            </c:numRef>
          </c:val>
        </c:ser>
        <c:ser>
          <c:idx val="0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дост.</c:v>
                </c:pt>
                <c:pt idx="1">
                  <c:v>сред.</c:v>
                </c:pt>
                <c:pt idx="2">
                  <c:v>недост.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дост.</c:v>
                </c:pt>
                <c:pt idx="1">
                  <c:v>сред.</c:v>
                </c:pt>
                <c:pt idx="2">
                  <c:v>недост.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64003456"/>
        <c:axId val="64483712"/>
        <c:axId val="0"/>
      </c:bar3DChart>
      <c:catAx>
        <c:axId val="64003456"/>
        <c:scaling>
          <c:orientation val="minMax"/>
        </c:scaling>
        <c:axPos val="b"/>
        <c:tickLblPos val="nextTo"/>
        <c:crossAx val="64483712"/>
        <c:crosses val="autoZero"/>
        <c:auto val="1"/>
        <c:lblAlgn val="ctr"/>
        <c:lblOffset val="100"/>
      </c:catAx>
      <c:valAx>
        <c:axId val="64483712"/>
        <c:scaling>
          <c:orientation val="minMax"/>
        </c:scaling>
        <c:axPos val="l"/>
        <c:majorGridlines/>
        <c:numFmt formatCode="General" sourceLinked="1"/>
        <c:tickLblPos val="nextTo"/>
        <c:crossAx val="6400345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средний</c:v>
                </c:pt>
                <c:pt idx="1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средний</c:v>
                </c:pt>
                <c:pt idx="1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средний</c:v>
                </c:pt>
                <c:pt idx="1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box"/>
        <c:axId val="63979520"/>
        <c:axId val="63981056"/>
        <c:axId val="0"/>
      </c:bar3DChart>
      <c:catAx>
        <c:axId val="63979520"/>
        <c:scaling>
          <c:orientation val="minMax"/>
        </c:scaling>
        <c:axPos val="b"/>
        <c:tickLblPos val="nextTo"/>
        <c:crossAx val="63981056"/>
        <c:crosses val="autoZero"/>
        <c:auto val="1"/>
        <c:lblAlgn val="ctr"/>
        <c:lblOffset val="100"/>
      </c:catAx>
      <c:valAx>
        <c:axId val="63981056"/>
        <c:scaling>
          <c:orientation val="minMax"/>
        </c:scaling>
        <c:axPos val="l"/>
        <c:majorGridlines/>
        <c:numFmt formatCode="General" sourceLinked="1"/>
        <c:tickLblPos val="nextTo"/>
        <c:crossAx val="6397952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высокий ур.</c:v>
                </c:pt>
                <c:pt idx="1">
                  <c:v>средний ур.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высокий ур.</c:v>
                </c:pt>
                <c:pt idx="1">
                  <c:v>средний ур.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высокий ур.</c:v>
                </c:pt>
                <c:pt idx="1">
                  <c:v>средний ур.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pyramid"/>
        <c:axId val="64573824"/>
        <c:axId val="64575744"/>
        <c:axId val="0"/>
      </c:bar3DChart>
      <c:catAx>
        <c:axId val="64573824"/>
        <c:scaling>
          <c:orientation val="minMax"/>
        </c:scaling>
        <c:axPos val="b"/>
        <c:tickLblPos val="nextTo"/>
        <c:crossAx val="64575744"/>
        <c:crosses val="autoZero"/>
        <c:auto val="1"/>
        <c:lblAlgn val="ctr"/>
        <c:lblOffset val="100"/>
      </c:catAx>
      <c:valAx>
        <c:axId val="64575744"/>
        <c:scaling>
          <c:orientation val="minMax"/>
        </c:scaling>
        <c:axPos val="l"/>
        <c:majorGridlines/>
        <c:numFmt formatCode="General" sourceLinked="1"/>
        <c:tickLblPos val="nextTo"/>
        <c:crossAx val="6457382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МКОУ СОШ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«Впереди экзамены»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Изучение общей самооценки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готовности выпускника к сдаче экзаменов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57400"/>
          <a:ext cx="8229600" cy="4068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1636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Экзамен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Любой экзамен, проверка знаний — серьезное испытание. А экзамен в форме ЕГЭ — это еще и малознакомая форма проведения итогового испытания, имеющая свои плюсы и минусы. Кроме того, сдача ЕГЭ предполагает дополнительную высокую ответственность, ведь это не только выпускной экзамен, но и пропуск в вуз, от поступления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поступления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который в жизни юноши или девушки зависит очень многое.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Итак, почему ребенок волнуется? 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Сомневается в своих знаниях, не уверен, что достаточно подготовлен.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Сомневается в собственных способностях: памяти, умении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анализировать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концентрироваться на задании.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Испытывает страх перед экзаменом в силу личностных особенностей (тревожности, неуверенности в себе).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Боится незнакомой ситуации.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Испытывает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повышенную ответственность перед родителями и педагогами.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Чем могут помочь родители в этот сложный период?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Собрать полную информацию о процедуре проведения ЕГЭ, его особенностях и «подводных камнях», заранее обсудить всю имеющуюся информацию с ребенком.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Помочь сформировать правильное отношение к экзаменам — как к важному и ответственному делу, но лишь части учебного процесса школьника, а не чему-то особенному. Обстановка при подготовке должна быть, прежде всего, рабочей.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школьнику самому выбрать удобный ему режим подготовки, не навязывать свои представления, если в этом нет потребности (некоторым ребятам комфортно готовиться под музыку, некоторым лучше дается материал при изучении поздно вечером, а некоторым рано утром).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457200"/>
            <a:ext cx="7467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Помочь ребенку систематизировать информацию, выделить сильные и слабые места в подготовке, можно составить план подготовки с учетом оставшегося до экзамена времени.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Следить, чтобы у школьника было достаточно времени на пассивный и активный отдых. Физиологический и нервный срыв — не лучший помощник на экзамене. Старшеклассники, готовясь к экзаменам, иногда просто забывают отдыхать или считают, что не стоит тратить на это драгоценное время.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335846"/>
            <a:ext cx="8229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полезным провести репетицию письменного экзамена с помощью вариантов прошлых лет, создав обстановку, максимально близкую к реальной ситуации ЕГЭ. После «экзамена» разобрать ошибки.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Важно поддерживать, воодушевлять ребенка, верить в его силы, не нагнетать обстановку, в том числе невольно.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Если сын или дочь сильно волнуется, заранее расскажите о возможных вариантах пересдачи, вариантах развития событий в случае не самого лучшего исхода. Да, итоговый экзамен очень важен, но при неудачной сдаче жизнь не остановится.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Желательно договориться с ребенком, чтобы вечером накануне экзамена он раньше прекратил подготовку, отдохнул и лег спать, чтобы организм тоже успел приготовиться к экзаменационному испытанию.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Удачи на экзаменах!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b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Знакомство с процедурой: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тревоги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Владение навыками самоконтроля, самоорганизации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465</Words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МКОУ СОШ №2</vt:lpstr>
      <vt:lpstr>Экзамен</vt:lpstr>
      <vt:lpstr>Итак, почему ребенок волнуется?  </vt:lpstr>
      <vt:lpstr>Чем могут помочь родители в этот сложный период?  </vt:lpstr>
      <vt:lpstr>Слайд 5</vt:lpstr>
      <vt:lpstr>Слайд 6</vt:lpstr>
      <vt:lpstr>Диагностика Знакомство с процедурой:</vt:lpstr>
      <vt:lpstr>Уровень тревоги</vt:lpstr>
      <vt:lpstr>Владение навыками самоконтроля, самоорганизации</vt:lpstr>
      <vt:lpstr> Изучение общей самооценки </vt:lpstr>
      <vt:lpstr>  Психологическая готовности выпускника к сдаче экзаменов  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СОШ №2</dc:title>
  <dc:creator>user</dc:creator>
  <cp:lastModifiedBy>user</cp:lastModifiedBy>
  <cp:revision>6</cp:revision>
  <dcterms:created xsi:type="dcterms:W3CDTF">2019-11-28T08:13:45Z</dcterms:created>
  <dcterms:modified xsi:type="dcterms:W3CDTF">2019-11-28T09:05:58Z</dcterms:modified>
</cp:coreProperties>
</file>